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50" b="1" i="0">
                <a:solidFill>
                  <a:srgbClr val="FF89AE"/>
                </a:solidFill>
                <a:latin typeface="Liberation Serif"/>
                <a:cs typeface="Liberation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493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28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92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54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7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57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408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109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165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12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1" i="0">
                <a:solidFill>
                  <a:srgbClr val="FF89AE"/>
                </a:solidFill>
                <a:latin typeface="Liberation Serif"/>
                <a:cs typeface="Liberation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746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43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76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1" i="0">
                <a:solidFill>
                  <a:srgbClr val="FF89AE"/>
                </a:solidFill>
                <a:latin typeface="Liberation Serif"/>
                <a:cs typeface="Liberation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1" i="0">
                <a:solidFill>
                  <a:srgbClr val="FF89AE"/>
                </a:solidFill>
                <a:latin typeface="Liberation Serif"/>
                <a:cs typeface="Liberation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071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02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63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B0523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8151" y="518922"/>
            <a:ext cx="10548620" cy="67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50" b="1" i="0">
                <a:solidFill>
                  <a:srgbClr val="FF89AE"/>
                </a:solidFill>
                <a:latin typeface="Liberation Serif"/>
                <a:cs typeface="Liberation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3217" y="3325650"/>
            <a:ext cx="13385800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5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Product Liability: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Legal Principles and Case Studies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Standard</a:t>
            </a:r>
            <a:r>
              <a:rPr spc="-340" dirty="0"/>
              <a:t> </a:t>
            </a:r>
            <a:r>
              <a:rPr spc="-25" dirty="0"/>
              <a:t>of</a:t>
            </a:r>
            <a:r>
              <a:rPr spc="-280" dirty="0"/>
              <a:t> </a:t>
            </a:r>
            <a:r>
              <a:rPr spc="-220" dirty="0"/>
              <a:t>Care</a:t>
            </a:r>
            <a:r>
              <a:rPr spc="-345" dirty="0"/>
              <a:t> </a:t>
            </a:r>
            <a:r>
              <a:rPr spc="-114" dirty="0"/>
              <a:t>for</a:t>
            </a:r>
            <a:r>
              <a:rPr spc="-310" dirty="0"/>
              <a:t> </a:t>
            </a:r>
            <a:r>
              <a:rPr spc="-100" dirty="0"/>
              <a:t>Manufacturers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4552" y="1616100"/>
            <a:ext cx="13104494" cy="2576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5300"/>
              </a:lnSpc>
              <a:spcBef>
                <a:spcPts val="95"/>
              </a:spcBef>
            </a:pP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critical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defines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level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expected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producers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ensure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safe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consumers.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particularly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relevant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negligence-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based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claims,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where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plaintiff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prove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manufacturer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failed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meet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required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care.</a:t>
            </a:r>
            <a:endParaRPr sz="1600">
              <a:latin typeface="Verdana"/>
              <a:cs typeface="Verdana"/>
            </a:endParaRPr>
          </a:p>
          <a:p>
            <a:pPr marL="12700" marR="60325">
              <a:lnSpc>
                <a:spcPct val="135500"/>
              </a:lnSpc>
              <a:spcBef>
                <a:spcPts val="1895"/>
              </a:spcBef>
            </a:pPr>
            <a:r>
              <a:rPr sz="1600" spc="-1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English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determined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what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reasonable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manufacturer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same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circumstances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would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done.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includes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considerations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industry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standards,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technological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capabilities,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state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scientific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knowledge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at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time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production.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landmark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Donoghue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Stevenson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established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foundational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principle,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but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subsequent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have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refined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expanded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upon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concept.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6948" y="4463796"/>
            <a:ext cx="519683" cy="51815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14552" y="5169534"/>
            <a:ext cx="300609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65" dirty="0">
                <a:solidFill>
                  <a:srgbClr val="DFD5DE"/>
                </a:solidFill>
                <a:latin typeface="Liberation Serif"/>
                <a:cs typeface="Liberation Serif"/>
              </a:rPr>
              <a:t>Research</a:t>
            </a:r>
            <a:r>
              <a:rPr sz="2100" b="1" spc="-18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and</a:t>
            </a:r>
            <a:r>
              <a:rPr sz="21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Development</a:t>
            </a:r>
            <a:endParaRPr sz="2100">
              <a:latin typeface="Liberation Serif"/>
              <a:cs typeface="Liberation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4552" y="5944895"/>
            <a:ext cx="3049270" cy="1345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90"/>
              </a:spcBef>
            </a:pP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conduct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thorough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research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testing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identify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potential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risks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associated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99559" y="4463796"/>
            <a:ext cx="518160" cy="518159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4086859" y="5169534"/>
            <a:ext cx="3053080" cy="177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Ǫuality</a:t>
            </a:r>
            <a:r>
              <a:rPr sz="2100" b="1" spc="-14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Control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500"/>
              </a:lnSpc>
              <a:spcBef>
                <a:spcPts val="890"/>
              </a:spcBef>
            </a:pP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Implementing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robust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quality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control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measures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throughout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production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process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essential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meet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care.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70647" y="4463796"/>
            <a:ext cx="519683" cy="518159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458836" y="5169534"/>
            <a:ext cx="29502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65" dirty="0">
                <a:solidFill>
                  <a:srgbClr val="DFD5DE"/>
                </a:solidFill>
                <a:latin typeface="Liberation Serif"/>
                <a:cs typeface="Liberation Serif"/>
              </a:rPr>
              <a:t>Warnings</a:t>
            </a:r>
            <a:r>
              <a:rPr sz="2100" b="1" spc="-16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and</a:t>
            </a:r>
            <a:r>
              <a:rPr sz="2100" b="1" spc="-14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Instructions</a:t>
            </a:r>
            <a:endParaRPr sz="2100">
              <a:latin typeface="Liberation Serif"/>
              <a:cs typeface="Liberation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58836" y="5944895"/>
            <a:ext cx="3058795" cy="1675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300"/>
              </a:lnSpc>
              <a:spcBef>
                <a:spcPts val="95"/>
              </a:spcBef>
            </a:pP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Providing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clear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adequate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warnings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instructions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for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safe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use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aspect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meeting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required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care.</a:t>
            </a:r>
            <a:endParaRPr sz="1600">
              <a:latin typeface="Verdana"/>
              <a:cs typeface="Verdan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43259" y="4463796"/>
            <a:ext cx="518159" cy="51815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0831194" y="5169534"/>
            <a:ext cx="2987675" cy="177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Post-Sale</a:t>
            </a:r>
            <a:r>
              <a:rPr sz="2100" b="1" spc="-13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Monitoring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500"/>
              </a:lnSpc>
              <a:spcBef>
                <a:spcPts val="890"/>
              </a:spcBef>
            </a:pP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expected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monitor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post-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sale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take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appropriate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action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if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safety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issues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arise.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5538" y="788034"/>
            <a:ext cx="10226675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-130" dirty="0"/>
              <a:t>Case</a:t>
            </a:r>
            <a:r>
              <a:rPr sz="4050" spc="-295" dirty="0"/>
              <a:t> </a:t>
            </a:r>
            <a:r>
              <a:rPr sz="4050" spc="-185" dirty="0"/>
              <a:t>Study:</a:t>
            </a:r>
            <a:r>
              <a:rPr sz="4050" spc="-290" dirty="0"/>
              <a:t> </a:t>
            </a:r>
            <a:r>
              <a:rPr sz="4050" spc="-195" dirty="0"/>
              <a:t>Grant</a:t>
            </a:r>
            <a:r>
              <a:rPr sz="4050" spc="-290" dirty="0"/>
              <a:t> </a:t>
            </a:r>
            <a:r>
              <a:rPr sz="4050" spc="-30" dirty="0"/>
              <a:t>v</a:t>
            </a:r>
            <a:r>
              <a:rPr sz="4050" spc="-270" dirty="0"/>
              <a:t> </a:t>
            </a:r>
            <a:r>
              <a:rPr sz="4050" spc="-120" dirty="0"/>
              <a:t>Australian</a:t>
            </a:r>
            <a:r>
              <a:rPr sz="4050" spc="-310" dirty="0"/>
              <a:t> </a:t>
            </a:r>
            <a:r>
              <a:rPr sz="4050" spc="-130" dirty="0"/>
              <a:t>Knitting</a:t>
            </a:r>
            <a:r>
              <a:rPr sz="4050" spc="-310" dirty="0"/>
              <a:t> </a:t>
            </a:r>
            <a:r>
              <a:rPr sz="4050" spc="-60" dirty="0"/>
              <a:t>Mills</a:t>
            </a:r>
            <a:r>
              <a:rPr sz="4050" spc="-300" dirty="0"/>
              <a:t> </a:t>
            </a:r>
            <a:r>
              <a:rPr sz="4050" spc="-25" dirty="0"/>
              <a:t>Ltd</a:t>
            </a:r>
            <a:endParaRPr sz="4050"/>
          </a:p>
        </p:txBody>
      </p:sp>
      <p:grpSp>
        <p:nvGrpSpPr>
          <p:cNvPr id="3" name="object 3"/>
          <p:cNvGrpSpPr/>
          <p:nvPr/>
        </p:nvGrpSpPr>
        <p:grpSpPr>
          <a:xfrm>
            <a:off x="688848" y="3639311"/>
            <a:ext cx="13253085" cy="913130"/>
            <a:chOff x="688848" y="3639311"/>
            <a:chExt cx="13253085" cy="913130"/>
          </a:xfrm>
        </p:grpSpPr>
        <p:sp>
          <p:nvSpPr>
            <p:cNvPr id="4" name="object 4"/>
            <p:cNvSpPr/>
            <p:nvPr/>
          </p:nvSpPr>
          <p:spPr>
            <a:xfrm>
              <a:off x="688848" y="3863339"/>
              <a:ext cx="13253085" cy="688975"/>
            </a:xfrm>
            <a:custGeom>
              <a:avLst/>
              <a:gdLst/>
              <a:ahLst/>
              <a:cxnLst/>
              <a:rect l="l" t="t" r="r" b="b"/>
              <a:pathLst>
                <a:path w="13253085" h="688975">
                  <a:moveTo>
                    <a:pt x="13252704" y="5080"/>
                  </a:moveTo>
                  <a:lnTo>
                    <a:pt x="13247624" y="0"/>
                  </a:lnTo>
                  <a:lnTo>
                    <a:pt x="1589024" y="0"/>
                  </a:lnTo>
                  <a:lnTo>
                    <a:pt x="1576324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1571244" y="22860"/>
                  </a:lnTo>
                  <a:lnTo>
                    <a:pt x="1571244" y="683768"/>
                  </a:lnTo>
                  <a:lnTo>
                    <a:pt x="1576324" y="688848"/>
                  </a:lnTo>
                  <a:lnTo>
                    <a:pt x="1589024" y="688848"/>
                  </a:lnTo>
                  <a:lnTo>
                    <a:pt x="1594104" y="683768"/>
                  </a:lnTo>
                  <a:lnTo>
                    <a:pt x="1594104" y="22860"/>
                  </a:lnTo>
                  <a:lnTo>
                    <a:pt x="13247624" y="22860"/>
                  </a:lnTo>
                  <a:lnTo>
                    <a:pt x="13252704" y="17780"/>
                  </a:lnTo>
                  <a:lnTo>
                    <a:pt x="13252704" y="508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50542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60" h="443864">
                  <a:moveTo>
                    <a:pt x="359409" y="0"/>
                  </a:moveTo>
                  <a:lnTo>
                    <a:pt x="82550" y="0"/>
                  </a:lnTo>
                  <a:lnTo>
                    <a:pt x="50417" y="6486"/>
                  </a:lnTo>
                  <a:lnTo>
                    <a:pt x="24177" y="24177"/>
                  </a:lnTo>
                  <a:lnTo>
                    <a:pt x="6486" y="50417"/>
                  </a:lnTo>
                  <a:lnTo>
                    <a:pt x="0" y="82550"/>
                  </a:lnTo>
                  <a:lnTo>
                    <a:pt x="0" y="360933"/>
                  </a:lnTo>
                  <a:lnTo>
                    <a:pt x="6486" y="393066"/>
                  </a:lnTo>
                  <a:lnTo>
                    <a:pt x="24177" y="419306"/>
                  </a:lnTo>
                  <a:lnTo>
                    <a:pt x="50417" y="436997"/>
                  </a:lnTo>
                  <a:lnTo>
                    <a:pt x="82550" y="443483"/>
                  </a:lnTo>
                  <a:lnTo>
                    <a:pt x="359409" y="443483"/>
                  </a:lnTo>
                  <a:lnTo>
                    <a:pt x="391542" y="436997"/>
                  </a:lnTo>
                  <a:lnTo>
                    <a:pt x="417782" y="419306"/>
                  </a:lnTo>
                  <a:lnTo>
                    <a:pt x="435473" y="393066"/>
                  </a:lnTo>
                  <a:lnTo>
                    <a:pt x="441959" y="360933"/>
                  </a:lnTo>
                  <a:lnTo>
                    <a:pt x="441959" y="82550"/>
                  </a:lnTo>
                  <a:lnTo>
                    <a:pt x="435473" y="50417"/>
                  </a:lnTo>
                  <a:lnTo>
                    <a:pt x="417782" y="24177"/>
                  </a:lnTo>
                  <a:lnTo>
                    <a:pt x="391542" y="6486"/>
                  </a:lnTo>
                  <a:lnTo>
                    <a:pt x="35940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050542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60" h="443864">
                  <a:moveTo>
                    <a:pt x="0" y="82550"/>
                  </a:moveTo>
                  <a:lnTo>
                    <a:pt x="6486" y="50417"/>
                  </a:lnTo>
                  <a:lnTo>
                    <a:pt x="24177" y="24177"/>
                  </a:lnTo>
                  <a:lnTo>
                    <a:pt x="50417" y="6486"/>
                  </a:lnTo>
                  <a:lnTo>
                    <a:pt x="82550" y="0"/>
                  </a:lnTo>
                  <a:lnTo>
                    <a:pt x="359409" y="0"/>
                  </a:lnTo>
                  <a:lnTo>
                    <a:pt x="391542" y="6486"/>
                  </a:lnTo>
                  <a:lnTo>
                    <a:pt x="417782" y="24177"/>
                  </a:lnTo>
                  <a:lnTo>
                    <a:pt x="435473" y="50417"/>
                  </a:lnTo>
                  <a:lnTo>
                    <a:pt x="441959" y="82550"/>
                  </a:lnTo>
                  <a:lnTo>
                    <a:pt x="441959" y="360933"/>
                  </a:lnTo>
                  <a:lnTo>
                    <a:pt x="435473" y="393066"/>
                  </a:lnTo>
                  <a:lnTo>
                    <a:pt x="417782" y="419306"/>
                  </a:lnTo>
                  <a:lnTo>
                    <a:pt x="391542" y="436997"/>
                  </a:lnTo>
                  <a:lnTo>
                    <a:pt x="359409" y="443483"/>
                  </a:lnTo>
                  <a:lnTo>
                    <a:pt x="82550" y="443483"/>
                  </a:lnTo>
                  <a:lnTo>
                    <a:pt x="50417" y="436997"/>
                  </a:lnTo>
                  <a:lnTo>
                    <a:pt x="24177" y="419306"/>
                  </a:lnTo>
                  <a:lnTo>
                    <a:pt x="6486" y="393066"/>
                  </a:lnTo>
                  <a:lnTo>
                    <a:pt x="0" y="360933"/>
                  </a:lnTo>
                  <a:lnTo>
                    <a:pt x="0" y="825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622036" y="3863339"/>
              <a:ext cx="22860" cy="688975"/>
            </a:xfrm>
            <a:custGeom>
              <a:avLst/>
              <a:gdLst/>
              <a:ahLst/>
              <a:cxnLst/>
              <a:rect l="l" t="t" r="r" b="b"/>
              <a:pathLst>
                <a:path w="22860" h="688975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83768"/>
                  </a:lnTo>
                  <a:lnTo>
                    <a:pt x="5079" y="688848"/>
                  </a:lnTo>
                  <a:lnTo>
                    <a:pt x="17779" y="688848"/>
                  </a:lnTo>
                  <a:lnTo>
                    <a:pt x="22860" y="683768"/>
                  </a:lnTo>
                  <a:lnTo>
                    <a:pt x="22860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14009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60" h="443864">
                  <a:moveTo>
                    <a:pt x="359410" y="0"/>
                  </a:moveTo>
                  <a:lnTo>
                    <a:pt x="82550" y="0"/>
                  </a:lnTo>
                  <a:lnTo>
                    <a:pt x="50417" y="6486"/>
                  </a:lnTo>
                  <a:lnTo>
                    <a:pt x="24177" y="24177"/>
                  </a:lnTo>
                  <a:lnTo>
                    <a:pt x="6486" y="50417"/>
                  </a:lnTo>
                  <a:lnTo>
                    <a:pt x="0" y="82550"/>
                  </a:lnTo>
                  <a:lnTo>
                    <a:pt x="0" y="360933"/>
                  </a:lnTo>
                  <a:lnTo>
                    <a:pt x="6486" y="393066"/>
                  </a:lnTo>
                  <a:lnTo>
                    <a:pt x="24177" y="419306"/>
                  </a:lnTo>
                  <a:lnTo>
                    <a:pt x="50417" y="436997"/>
                  </a:lnTo>
                  <a:lnTo>
                    <a:pt x="82550" y="443483"/>
                  </a:lnTo>
                  <a:lnTo>
                    <a:pt x="359410" y="443483"/>
                  </a:lnTo>
                  <a:lnTo>
                    <a:pt x="391542" y="436997"/>
                  </a:lnTo>
                  <a:lnTo>
                    <a:pt x="417782" y="419306"/>
                  </a:lnTo>
                  <a:lnTo>
                    <a:pt x="435473" y="393066"/>
                  </a:lnTo>
                  <a:lnTo>
                    <a:pt x="441960" y="360933"/>
                  </a:lnTo>
                  <a:lnTo>
                    <a:pt x="441960" y="82550"/>
                  </a:lnTo>
                  <a:lnTo>
                    <a:pt x="435473" y="50417"/>
                  </a:lnTo>
                  <a:lnTo>
                    <a:pt x="417782" y="24177"/>
                  </a:lnTo>
                  <a:lnTo>
                    <a:pt x="391542" y="6486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414009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60" h="443864">
                  <a:moveTo>
                    <a:pt x="0" y="82550"/>
                  </a:moveTo>
                  <a:lnTo>
                    <a:pt x="6486" y="50417"/>
                  </a:lnTo>
                  <a:lnTo>
                    <a:pt x="24177" y="24177"/>
                  </a:lnTo>
                  <a:lnTo>
                    <a:pt x="50417" y="6486"/>
                  </a:lnTo>
                  <a:lnTo>
                    <a:pt x="82550" y="0"/>
                  </a:lnTo>
                  <a:lnTo>
                    <a:pt x="359410" y="0"/>
                  </a:lnTo>
                  <a:lnTo>
                    <a:pt x="391542" y="6486"/>
                  </a:lnTo>
                  <a:lnTo>
                    <a:pt x="417782" y="24177"/>
                  </a:lnTo>
                  <a:lnTo>
                    <a:pt x="435473" y="50417"/>
                  </a:lnTo>
                  <a:lnTo>
                    <a:pt x="441960" y="82550"/>
                  </a:lnTo>
                  <a:lnTo>
                    <a:pt x="441960" y="360933"/>
                  </a:lnTo>
                  <a:lnTo>
                    <a:pt x="435473" y="393066"/>
                  </a:lnTo>
                  <a:lnTo>
                    <a:pt x="417782" y="419306"/>
                  </a:lnTo>
                  <a:lnTo>
                    <a:pt x="391542" y="436997"/>
                  </a:lnTo>
                  <a:lnTo>
                    <a:pt x="359410" y="443483"/>
                  </a:lnTo>
                  <a:lnTo>
                    <a:pt x="82550" y="443483"/>
                  </a:lnTo>
                  <a:lnTo>
                    <a:pt x="50417" y="436997"/>
                  </a:lnTo>
                  <a:lnTo>
                    <a:pt x="24177" y="419306"/>
                  </a:lnTo>
                  <a:lnTo>
                    <a:pt x="6486" y="393066"/>
                  </a:lnTo>
                  <a:lnTo>
                    <a:pt x="0" y="360933"/>
                  </a:lnTo>
                  <a:lnTo>
                    <a:pt x="0" y="825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985504" y="3863339"/>
              <a:ext cx="22860" cy="688975"/>
            </a:xfrm>
            <a:custGeom>
              <a:avLst/>
              <a:gdLst/>
              <a:ahLst/>
              <a:cxnLst/>
              <a:rect l="l" t="t" r="r" b="b"/>
              <a:pathLst>
                <a:path w="22859" h="688975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83768"/>
                  </a:lnTo>
                  <a:lnTo>
                    <a:pt x="5079" y="688848"/>
                  </a:lnTo>
                  <a:lnTo>
                    <a:pt x="17779" y="688848"/>
                  </a:lnTo>
                  <a:lnTo>
                    <a:pt x="22860" y="683768"/>
                  </a:lnTo>
                  <a:lnTo>
                    <a:pt x="22860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775954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59" h="443864">
                  <a:moveTo>
                    <a:pt x="359410" y="0"/>
                  </a:moveTo>
                  <a:lnTo>
                    <a:pt x="82550" y="0"/>
                  </a:lnTo>
                  <a:lnTo>
                    <a:pt x="50417" y="6486"/>
                  </a:lnTo>
                  <a:lnTo>
                    <a:pt x="24177" y="24177"/>
                  </a:lnTo>
                  <a:lnTo>
                    <a:pt x="6486" y="50417"/>
                  </a:lnTo>
                  <a:lnTo>
                    <a:pt x="0" y="82550"/>
                  </a:lnTo>
                  <a:lnTo>
                    <a:pt x="0" y="360933"/>
                  </a:lnTo>
                  <a:lnTo>
                    <a:pt x="6486" y="393066"/>
                  </a:lnTo>
                  <a:lnTo>
                    <a:pt x="24177" y="419306"/>
                  </a:lnTo>
                  <a:lnTo>
                    <a:pt x="50417" y="436997"/>
                  </a:lnTo>
                  <a:lnTo>
                    <a:pt x="82550" y="443483"/>
                  </a:lnTo>
                  <a:lnTo>
                    <a:pt x="359410" y="443483"/>
                  </a:lnTo>
                  <a:lnTo>
                    <a:pt x="391542" y="436997"/>
                  </a:lnTo>
                  <a:lnTo>
                    <a:pt x="417782" y="419306"/>
                  </a:lnTo>
                  <a:lnTo>
                    <a:pt x="435473" y="393066"/>
                  </a:lnTo>
                  <a:lnTo>
                    <a:pt x="441960" y="360933"/>
                  </a:lnTo>
                  <a:lnTo>
                    <a:pt x="441960" y="82550"/>
                  </a:lnTo>
                  <a:lnTo>
                    <a:pt x="435473" y="50417"/>
                  </a:lnTo>
                  <a:lnTo>
                    <a:pt x="417782" y="24177"/>
                  </a:lnTo>
                  <a:lnTo>
                    <a:pt x="391542" y="6486"/>
                  </a:lnTo>
                  <a:lnTo>
                    <a:pt x="35941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775954" y="3643121"/>
              <a:ext cx="441959" cy="443865"/>
            </a:xfrm>
            <a:custGeom>
              <a:avLst/>
              <a:gdLst/>
              <a:ahLst/>
              <a:cxnLst/>
              <a:rect l="l" t="t" r="r" b="b"/>
              <a:pathLst>
                <a:path w="441959" h="443864">
                  <a:moveTo>
                    <a:pt x="0" y="82550"/>
                  </a:moveTo>
                  <a:lnTo>
                    <a:pt x="6486" y="50417"/>
                  </a:lnTo>
                  <a:lnTo>
                    <a:pt x="24177" y="24177"/>
                  </a:lnTo>
                  <a:lnTo>
                    <a:pt x="50417" y="6486"/>
                  </a:lnTo>
                  <a:lnTo>
                    <a:pt x="82550" y="0"/>
                  </a:lnTo>
                  <a:lnTo>
                    <a:pt x="359410" y="0"/>
                  </a:lnTo>
                  <a:lnTo>
                    <a:pt x="391542" y="6486"/>
                  </a:lnTo>
                  <a:lnTo>
                    <a:pt x="417782" y="24177"/>
                  </a:lnTo>
                  <a:lnTo>
                    <a:pt x="435473" y="50417"/>
                  </a:lnTo>
                  <a:lnTo>
                    <a:pt x="441960" y="82550"/>
                  </a:lnTo>
                  <a:lnTo>
                    <a:pt x="441960" y="360933"/>
                  </a:lnTo>
                  <a:lnTo>
                    <a:pt x="435473" y="393066"/>
                  </a:lnTo>
                  <a:lnTo>
                    <a:pt x="417782" y="419306"/>
                  </a:lnTo>
                  <a:lnTo>
                    <a:pt x="391542" y="436997"/>
                  </a:lnTo>
                  <a:lnTo>
                    <a:pt x="359410" y="443483"/>
                  </a:lnTo>
                  <a:lnTo>
                    <a:pt x="82550" y="443483"/>
                  </a:lnTo>
                  <a:lnTo>
                    <a:pt x="50417" y="436997"/>
                  </a:lnTo>
                  <a:lnTo>
                    <a:pt x="24177" y="419306"/>
                  </a:lnTo>
                  <a:lnTo>
                    <a:pt x="6486" y="393066"/>
                  </a:lnTo>
                  <a:lnTo>
                    <a:pt x="0" y="360933"/>
                  </a:lnTo>
                  <a:lnTo>
                    <a:pt x="0" y="8255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2347448" y="3863339"/>
              <a:ext cx="22860" cy="688975"/>
            </a:xfrm>
            <a:custGeom>
              <a:avLst/>
              <a:gdLst/>
              <a:ahLst/>
              <a:cxnLst/>
              <a:rect l="l" t="t" r="r" b="b"/>
              <a:pathLst>
                <a:path w="22859" h="688975">
                  <a:moveTo>
                    <a:pt x="17779" y="0"/>
                  </a:moveTo>
                  <a:lnTo>
                    <a:pt x="5079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683768"/>
                  </a:lnTo>
                  <a:lnTo>
                    <a:pt x="5079" y="688848"/>
                  </a:lnTo>
                  <a:lnTo>
                    <a:pt x="17779" y="688848"/>
                  </a:lnTo>
                  <a:lnTo>
                    <a:pt x="22859" y="683768"/>
                  </a:lnTo>
                  <a:lnTo>
                    <a:pt x="22859" y="5080"/>
                  </a:lnTo>
                  <a:lnTo>
                    <a:pt x="17779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137898" y="3643121"/>
              <a:ext cx="443865" cy="443865"/>
            </a:xfrm>
            <a:custGeom>
              <a:avLst/>
              <a:gdLst/>
              <a:ahLst/>
              <a:cxnLst/>
              <a:rect l="l" t="t" r="r" b="b"/>
              <a:pathLst>
                <a:path w="443865" h="443864">
                  <a:moveTo>
                    <a:pt x="360679" y="0"/>
                  </a:moveTo>
                  <a:lnTo>
                    <a:pt x="82803" y="0"/>
                  </a:lnTo>
                  <a:lnTo>
                    <a:pt x="50577" y="6508"/>
                  </a:lnTo>
                  <a:lnTo>
                    <a:pt x="24257" y="24256"/>
                  </a:lnTo>
                  <a:lnTo>
                    <a:pt x="6508" y="50577"/>
                  </a:lnTo>
                  <a:lnTo>
                    <a:pt x="0" y="82803"/>
                  </a:lnTo>
                  <a:lnTo>
                    <a:pt x="0" y="360679"/>
                  </a:lnTo>
                  <a:lnTo>
                    <a:pt x="6508" y="392906"/>
                  </a:lnTo>
                  <a:lnTo>
                    <a:pt x="24256" y="419226"/>
                  </a:lnTo>
                  <a:lnTo>
                    <a:pt x="50577" y="436975"/>
                  </a:lnTo>
                  <a:lnTo>
                    <a:pt x="82803" y="443483"/>
                  </a:lnTo>
                  <a:lnTo>
                    <a:pt x="360679" y="443483"/>
                  </a:lnTo>
                  <a:lnTo>
                    <a:pt x="392906" y="436975"/>
                  </a:lnTo>
                  <a:lnTo>
                    <a:pt x="419226" y="419226"/>
                  </a:lnTo>
                  <a:lnTo>
                    <a:pt x="436975" y="392906"/>
                  </a:lnTo>
                  <a:lnTo>
                    <a:pt x="443483" y="360679"/>
                  </a:lnTo>
                  <a:lnTo>
                    <a:pt x="443483" y="82803"/>
                  </a:lnTo>
                  <a:lnTo>
                    <a:pt x="436975" y="50577"/>
                  </a:lnTo>
                  <a:lnTo>
                    <a:pt x="419226" y="24256"/>
                  </a:lnTo>
                  <a:lnTo>
                    <a:pt x="392906" y="6508"/>
                  </a:lnTo>
                  <a:lnTo>
                    <a:pt x="36067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2137898" y="3643121"/>
              <a:ext cx="443865" cy="443865"/>
            </a:xfrm>
            <a:custGeom>
              <a:avLst/>
              <a:gdLst/>
              <a:ahLst/>
              <a:cxnLst/>
              <a:rect l="l" t="t" r="r" b="b"/>
              <a:pathLst>
                <a:path w="443865" h="443864">
                  <a:moveTo>
                    <a:pt x="0" y="82803"/>
                  </a:moveTo>
                  <a:lnTo>
                    <a:pt x="6508" y="50577"/>
                  </a:lnTo>
                  <a:lnTo>
                    <a:pt x="24257" y="24256"/>
                  </a:lnTo>
                  <a:lnTo>
                    <a:pt x="50577" y="6508"/>
                  </a:lnTo>
                  <a:lnTo>
                    <a:pt x="82803" y="0"/>
                  </a:lnTo>
                  <a:lnTo>
                    <a:pt x="360679" y="0"/>
                  </a:lnTo>
                  <a:lnTo>
                    <a:pt x="392906" y="6508"/>
                  </a:lnTo>
                  <a:lnTo>
                    <a:pt x="419226" y="24256"/>
                  </a:lnTo>
                  <a:lnTo>
                    <a:pt x="436975" y="50577"/>
                  </a:lnTo>
                  <a:lnTo>
                    <a:pt x="443483" y="82803"/>
                  </a:lnTo>
                  <a:lnTo>
                    <a:pt x="443483" y="360679"/>
                  </a:lnTo>
                  <a:lnTo>
                    <a:pt x="436975" y="392906"/>
                  </a:lnTo>
                  <a:lnTo>
                    <a:pt x="419226" y="419226"/>
                  </a:lnTo>
                  <a:lnTo>
                    <a:pt x="392906" y="436975"/>
                  </a:lnTo>
                  <a:lnTo>
                    <a:pt x="360679" y="443483"/>
                  </a:lnTo>
                  <a:lnTo>
                    <a:pt x="82803" y="443483"/>
                  </a:lnTo>
                  <a:lnTo>
                    <a:pt x="50577" y="436975"/>
                  </a:lnTo>
                  <a:lnTo>
                    <a:pt x="24256" y="419226"/>
                  </a:lnTo>
                  <a:lnTo>
                    <a:pt x="6508" y="392906"/>
                  </a:lnTo>
                  <a:lnTo>
                    <a:pt x="0" y="360679"/>
                  </a:lnTo>
                  <a:lnTo>
                    <a:pt x="0" y="82803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09319" y="4720590"/>
            <a:ext cx="27311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Expansion</a:t>
            </a:r>
            <a:r>
              <a:rPr sz="2000" b="1" spc="-17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000" b="1" spc="-1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45" dirty="0">
                <a:solidFill>
                  <a:srgbClr val="DFD5DE"/>
                </a:solidFill>
                <a:latin typeface="Liberation Serif"/>
                <a:cs typeface="Liberation Serif"/>
              </a:rPr>
              <a:t>Duty</a:t>
            </a:r>
            <a:r>
              <a:rPr sz="20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000" b="1" spc="-14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45" dirty="0">
                <a:solidFill>
                  <a:srgbClr val="DFD5DE"/>
                </a:solidFill>
                <a:latin typeface="Liberation Serif"/>
                <a:cs typeface="Liberation Serif"/>
              </a:rPr>
              <a:t>Care</a:t>
            </a:r>
            <a:endParaRPr sz="2000">
              <a:latin typeface="Liberation Serif"/>
              <a:cs typeface="Liberation Serif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878839" y="5457444"/>
            <a:ext cx="2788285" cy="16160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indent="1270" algn="ctr">
              <a:lnSpc>
                <a:spcPct val="139000"/>
              </a:lnSpc>
              <a:spcBef>
                <a:spcPts val="110"/>
              </a:spcBef>
            </a:pP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confirmed 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in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Donoghue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Stevenson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extends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beyond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food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drink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other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59960" y="4720590"/>
            <a:ext cx="2751455" cy="2347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5"/>
              </a:spcBef>
            </a:pPr>
            <a:r>
              <a:rPr sz="20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Manufacturing</a:t>
            </a:r>
            <a:r>
              <a:rPr sz="2000" b="1" spc="-8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Process</a:t>
            </a:r>
            <a:endParaRPr sz="2000">
              <a:latin typeface="Liberation Serif"/>
              <a:cs typeface="Liberation Serif"/>
            </a:endParaRPr>
          </a:p>
          <a:p>
            <a:pPr marL="12065" marR="5080" indent="1270" algn="ctr">
              <a:lnSpc>
                <a:spcPct val="139000"/>
              </a:lnSpc>
              <a:spcBef>
                <a:spcPts val="865"/>
              </a:spcBef>
            </a:pP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emphasised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manufacturer's</a:t>
            </a:r>
            <a:r>
              <a:rPr sz="1500" spc="-1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responsibility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ensure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their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production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process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introduce 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harmful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 elements into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product.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48702" y="4720590"/>
            <a:ext cx="27057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Reasonable</a:t>
            </a:r>
            <a:r>
              <a:rPr sz="2000" b="1" spc="-12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40" dirty="0">
                <a:solidFill>
                  <a:srgbClr val="DFD5DE"/>
                </a:solidFill>
                <a:latin typeface="Liberation Serif"/>
                <a:cs typeface="Liberation Serif"/>
              </a:rPr>
              <a:t>Foreseeability</a:t>
            </a:r>
            <a:endParaRPr sz="2000">
              <a:latin typeface="Liberation Serif"/>
              <a:cs typeface="Liberation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62418" y="5457444"/>
            <a:ext cx="2680335" cy="12973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76200" algn="just">
              <a:lnSpc>
                <a:spcPct val="138900"/>
              </a:lnSpc>
              <a:spcBef>
                <a:spcPts val="110"/>
              </a:spcBef>
            </a:pP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decision</a:t>
            </a:r>
            <a:r>
              <a:rPr sz="1500" spc="1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highlighted</a:t>
            </a:r>
            <a:r>
              <a:rPr sz="1500" spc="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500" spc="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6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500" spc="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consider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reasonably</a:t>
            </a:r>
            <a:r>
              <a:rPr sz="15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foreseeable</a:t>
            </a:r>
            <a:r>
              <a:rPr sz="1500" spc="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risks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associated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75538" y="1812156"/>
            <a:ext cx="13225144" cy="220027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39100"/>
              </a:lnSpc>
              <a:spcBef>
                <a:spcPts val="110"/>
              </a:spcBef>
            </a:pP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Grant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Australian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Knitting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Mills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Ltd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[1936]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dirty="0">
                <a:solidFill>
                  <a:srgbClr val="DFD5DE"/>
                </a:solidFill>
                <a:latin typeface="Verdana"/>
                <a:cs typeface="Verdana"/>
              </a:rPr>
              <a:t>AC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85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significant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further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developed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3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principles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Donoghue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Stevenson.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Dr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Grant,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contracted 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dermatitis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after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wearing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undergarments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manufactured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 by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Australian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Knitting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Mills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Ltd.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underwear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contained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excess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sulphites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due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manufacturing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defect.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Privy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Council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ruled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favour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Dr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Grant,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finding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manufacturer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breached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its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care.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notable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several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points: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500">
              <a:latin typeface="Verdana"/>
              <a:cs typeface="Verdana"/>
            </a:endParaRPr>
          </a:p>
          <a:p>
            <a:pPr marL="1539240">
              <a:lnSpc>
                <a:spcPct val="100000"/>
              </a:lnSpc>
              <a:tabLst>
                <a:tab pos="4878705" algn="l"/>
                <a:tab pos="8240395" algn="l"/>
                <a:tab pos="11610340" algn="l"/>
              </a:tabLst>
            </a:pPr>
            <a:r>
              <a:rPr sz="2400" b="1" spc="-330" dirty="0">
                <a:solidFill>
                  <a:srgbClr val="DFD5DE"/>
                </a:solidFill>
                <a:latin typeface="Liberation Serif"/>
                <a:cs typeface="Liberation Serif"/>
              </a:rPr>
              <a:t>1</a:t>
            </a:r>
            <a:r>
              <a:rPr sz="2400" b="1" dirty="0">
                <a:solidFill>
                  <a:srgbClr val="DFD5DE"/>
                </a:solidFill>
                <a:latin typeface="Liberation Serif"/>
                <a:cs typeface="Liberation Serif"/>
              </a:rPr>
              <a:t>	</a:t>
            </a:r>
            <a:r>
              <a:rPr sz="2400" b="1" spc="30" dirty="0">
                <a:solidFill>
                  <a:srgbClr val="DFD5DE"/>
                </a:solidFill>
                <a:latin typeface="Liberation Serif"/>
                <a:cs typeface="Liberation Serif"/>
              </a:rPr>
              <a:t>2</a:t>
            </a:r>
            <a:r>
              <a:rPr sz="2400" b="1" dirty="0">
                <a:solidFill>
                  <a:srgbClr val="DFD5DE"/>
                </a:solidFill>
                <a:latin typeface="Liberation Serif"/>
                <a:cs typeface="Liberation Serif"/>
              </a:rPr>
              <a:t>	</a:t>
            </a:r>
            <a:r>
              <a:rPr sz="2400" b="1" spc="55" dirty="0">
                <a:solidFill>
                  <a:srgbClr val="DFD5DE"/>
                </a:solidFill>
                <a:latin typeface="Liberation Serif"/>
                <a:cs typeface="Liberation Serif"/>
              </a:rPr>
              <a:t>3</a:t>
            </a:r>
            <a:r>
              <a:rPr sz="2400" b="1" dirty="0">
                <a:solidFill>
                  <a:srgbClr val="DFD5DE"/>
                </a:solidFill>
                <a:latin typeface="Liberation Serif"/>
                <a:cs typeface="Liberation Serif"/>
              </a:rPr>
              <a:t>	</a:t>
            </a:r>
            <a:r>
              <a:rPr sz="24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4</a:t>
            </a:r>
            <a:endParaRPr sz="2400">
              <a:latin typeface="Liberation Serif"/>
              <a:cs typeface="Liberation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979911" y="4720590"/>
            <a:ext cx="2764155" cy="2347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5"/>
              </a:spcBef>
            </a:pPr>
            <a:r>
              <a:rPr sz="20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Burden</a:t>
            </a:r>
            <a:r>
              <a:rPr sz="2000" b="1" spc="-16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000" b="1" spc="-15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0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Proof</a:t>
            </a:r>
            <a:endParaRPr sz="2000">
              <a:latin typeface="Liberation Serif"/>
              <a:cs typeface="Liberation Serif"/>
            </a:endParaRPr>
          </a:p>
          <a:p>
            <a:pPr marL="12700" marR="5080" algn="ctr">
              <a:lnSpc>
                <a:spcPct val="139000"/>
              </a:lnSpc>
              <a:spcBef>
                <a:spcPts val="865"/>
              </a:spcBef>
            </a:pP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clarified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while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burden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proving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negligence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rests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plaintiff,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manufacturer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5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explain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5" dirty="0">
                <a:solidFill>
                  <a:srgbClr val="DFD5DE"/>
                </a:solidFill>
                <a:latin typeface="Verdana"/>
                <a:cs typeface="Verdana"/>
              </a:rPr>
              <a:t>its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production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process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defect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established.</a:t>
            </a:r>
            <a:endParaRPr sz="1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889457"/>
            <a:ext cx="7254240" cy="73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650" spc="-114" dirty="0"/>
              <a:t>Causation</a:t>
            </a:r>
            <a:r>
              <a:rPr sz="4650" spc="-370" dirty="0"/>
              <a:t> </a:t>
            </a:r>
            <a:r>
              <a:rPr sz="4650" spc="95" dirty="0"/>
              <a:t>in</a:t>
            </a:r>
            <a:r>
              <a:rPr sz="4650" spc="-340" dirty="0"/>
              <a:t> </a:t>
            </a:r>
            <a:r>
              <a:rPr sz="4650" spc="-135" dirty="0"/>
              <a:t>Product</a:t>
            </a:r>
            <a:r>
              <a:rPr sz="4650" spc="-335" dirty="0"/>
              <a:t> </a:t>
            </a:r>
            <a:r>
              <a:rPr sz="4650" spc="-95" dirty="0"/>
              <a:t>Liability</a:t>
            </a:r>
            <a:endParaRPr sz="4650"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5582906"/>
            <a:ext cx="3913504" cy="149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Where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materially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contributes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harm,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it's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5" dirty="0">
                <a:solidFill>
                  <a:srgbClr val="DFD5DE"/>
                </a:solidFill>
                <a:latin typeface="Verdana"/>
                <a:cs typeface="Verdana"/>
              </a:rPr>
              <a:t>not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sole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cause,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be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established.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5582906"/>
            <a:ext cx="3656965" cy="11322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8400"/>
              </a:lnSpc>
              <a:spcBef>
                <a:spcPts val="90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some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5" dirty="0">
                <a:solidFill>
                  <a:srgbClr val="DFD5DE"/>
                </a:solidFill>
                <a:latin typeface="Verdana"/>
                <a:cs typeface="Verdana"/>
              </a:rPr>
              <a:t>consider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loss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chance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better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outcome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form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damage.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1304" y="2068499"/>
            <a:ext cx="12647295" cy="3323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5410">
              <a:lnSpc>
                <a:spcPct val="138300"/>
              </a:lnSpc>
              <a:spcBef>
                <a:spcPts val="100"/>
              </a:spcBef>
            </a:pP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element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requiring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plaintiff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establish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causal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link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defective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suffered.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English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typically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involves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two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tests: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factual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causation.</a:t>
            </a:r>
            <a:endParaRPr sz="1750">
              <a:latin typeface="Verdana"/>
              <a:cs typeface="Verdana"/>
            </a:endParaRPr>
          </a:p>
          <a:p>
            <a:pPr marL="12700" marR="106680">
              <a:lnSpc>
                <a:spcPct val="137700"/>
              </a:lnSpc>
              <a:spcBef>
                <a:spcPts val="10"/>
              </a:spcBef>
            </a:pP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Factual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often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determined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using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'but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5" dirty="0">
                <a:solidFill>
                  <a:srgbClr val="DFD5DE"/>
                </a:solidFill>
                <a:latin typeface="Verdana"/>
                <a:cs typeface="Verdana"/>
              </a:rPr>
              <a:t>for'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test,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asking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whether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would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occurred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but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defendant's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actions.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considers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whether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reasonably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foreseeable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consequence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defect.</a:t>
            </a:r>
            <a:endParaRPr sz="1750">
              <a:latin typeface="Verdana"/>
              <a:cs typeface="Verdana"/>
            </a:endParaRPr>
          </a:p>
          <a:p>
            <a:pPr marL="12700" marR="5080">
              <a:lnSpc>
                <a:spcPct val="138300"/>
              </a:lnSpc>
              <a:spcBef>
                <a:spcPts val="1840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proving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particularly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challenging,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especially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complex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scenarios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involving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multiple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potential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causes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long-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term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effects.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developed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various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approaches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address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challenges,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including:</a:t>
            </a:r>
            <a:endParaRPr sz="17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825"/>
              </a:spcBef>
            </a:pPr>
            <a:endParaRPr sz="1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4551680" algn="l"/>
                <a:tab pos="9091295" algn="l"/>
              </a:tabLst>
            </a:pPr>
            <a:r>
              <a:rPr sz="2300" b="1" spc="-75" dirty="0">
                <a:solidFill>
                  <a:srgbClr val="FF89AE"/>
                </a:solidFill>
                <a:latin typeface="Liberation Serif"/>
                <a:cs typeface="Liberation Serif"/>
              </a:rPr>
              <a:t>Material</a:t>
            </a:r>
            <a:r>
              <a:rPr sz="2300" b="1" spc="-17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Contribution</a:t>
            </a:r>
            <a:r>
              <a:rPr sz="2300" b="1" dirty="0">
                <a:solidFill>
                  <a:srgbClr val="FF89AE"/>
                </a:solidFill>
                <a:latin typeface="Liberation Serif"/>
                <a:cs typeface="Liberation Serif"/>
              </a:rPr>
              <a:t>	</a:t>
            </a:r>
            <a:r>
              <a:rPr sz="2300" b="1" spc="-85" dirty="0">
                <a:solidFill>
                  <a:srgbClr val="FF89AE"/>
                </a:solidFill>
                <a:latin typeface="Liberation Serif"/>
                <a:cs typeface="Liberation Serif"/>
              </a:rPr>
              <a:t>Loss</a:t>
            </a:r>
            <a:r>
              <a:rPr sz="2300" b="1" spc="-195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of</a:t>
            </a:r>
            <a:r>
              <a:rPr sz="2300" b="1" spc="-165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Chance</a:t>
            </a:r>
            <a:r>
              <a:rPr sz="2300" b="1" dirty="0">
                <a:solidFill>
                  <a:srgbClr val="FF89AE"/>
                </a:solidFill>
                <a:latin typeface="Liberation Serif"/>
                <a:cs typeface="Liberation Serif"/>
              </a:rPr>
              <a:t>	</a:t>
            </a:r>
            <a:r>
              <a:rPr sz="2300" b="1" spc="-55" dirty="0">
                <a:solidFill>
                  <a:srgbClr val="FF89AE"/>
                </a:solidFill>
                <a:latin typeface="Liberation Serif"/>
                <a:cs typeface="Liberation Serif"/>
              </a:rPr>
              <a:t>Evidential</a:t>
            </a:r>
            <a:r>
              <a:rPr sz="2300" b="1" spc="-14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65" dirty="0">
                <a:solidFill>
                  <a:srgbClr val="FF89AE"/>
                </a:solidFill>
                <a:latin typeface="Liberation Serif"/>
                <a:cs typeface="Liberation Serif"/>
              </a:rPr>
              <a:t>Burden</a:t>
            </a:r>
            <a:r>
              <a:rPr sz="2300" b="1" spc="-135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Shifting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60406" y="5582906"/>
            <a:ext cx="3985895" cy="149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certain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circumstances,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burden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disproving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shift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5" dirty="0">
                <a:solidFill>
                  <a:srgbClr val="DFD5DE"/>
                </a:solidFill>
                <a:latin typeface="Verdana"/>
                <a:cs typeface="Verdana"/>
              </a:rPr>
              <a:t>once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plaintiff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establishes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prima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facie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case.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8022" y="714248"/>
            <a:ext cx="922210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45" dirty="0"/>
              <a:t>Case</a:t>
            </a:r>
            <a:r>
              <a:rPr sz="4400" spc="-355" dirty="0"/>
              <a:t> </a:t>
            </a:r>
            <a:r>
              <a:rPr sz="4400" spc="-200" dirty="0"/>
              <a:t>Study:</a:t>
            </a:r>
            <a:r>
              <a:rPr sz="4400" spc="-310" dirty="0"/>
              <a:t> </a:t>
            </a:r>
            <a:r>
              <a:rPr sz="4400" spc="-55" dirty="0"/>
              <a:t>Stennett</a:t>
            </a:r>
            <a:r>
              <a:rPr sz="4400" spc="-335" dirty="0"/>
              <a:t> </a:t>
            </a:r>
            <a:r>
              <a:rPr sz="4400" spc="-30" dirty="0"/>
              <a:t>v</a:t>
            </a:r>
            <a:r>
              <a:rPr sz="4400" spc="-310" dirty="0"/>
              <a:t> </a:t>
            </a:r>
            <a:r>
              <a:rPr sz="4400" spc="-105" dirty="0"/>
              <a:t>Hancock</a:t>
            </a:r>
            <a:r>
              <a:rPr sz="4400" spc="-360" dirty="0"/>
              <a:t> </a:t>
            </a:r>
            <a:r>
              <a:rPr lang="en-GB" sz="4400" spc="-915" dirty="0"/>
              <a:t> &amp; </a:t>
            </a:r>
            <a:r>
              <a:rPr sz="4400" spc="-20" dirty="0"/>
              <a:t>Peters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738022" y="1838985"/>
            <a:ext cx="12764770" cy="16395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400"/>
              </a:lnSpc>
              <a:spcBef>
                <a:spcPts val="95"/>
              </a:spcBef>
            </a:pP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Stennett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Hancock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&amp;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Peters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[1939]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2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All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ER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578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important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addresses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issues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causation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extent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manufacturer's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care.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lorry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wheel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negligently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repaired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first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defendant,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Hancock.</a:t>
            </a:r>
            <a:r>
              <a:rPr sz="16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During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transit,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piece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metal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became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detached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wheel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struck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plaintiff,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causing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injury.</a:t>
            </a:r>
            <a:endParaRPr sz="16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16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court's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decision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highlighted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several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principles: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48283" y="3988308"/>
            <a:ext cx="489584" cy="490855"/>
            <a:chOff x="748283" y="3988308"/>
            <a:chExt cx="489584" cy="490855"/>
          </a:xfrm>
        </p:grpSpPr>
        <p:sp>
          <p:nvSpPr>
            <p:cNvPr id="5" name="object 5"/>
            <p:cNvSpPr/>
            <p:nvPr/>
          </p:nvSpPr>
          <p:spPr>
            <a:xfrm>
              <a:off x="752093" y="3992118"/>
              <a:ext cx="481965" cy="483234"/>
            </a:xfrm>
            <a:custGeom>
              <a:avLst/>
              <a:gdLst/>
              <a:ahLst/>
              <a:cxnLst/>
              <a:rect l="l" t="t" r="r" b="b"/>
              <a:pathLst>
                <a:path w="481965" h="483235">
                  <a:moveTo>
                    <a:pt x="391668" y="0"/>
                  </a:moveTo>
                  <a:lnTo>
                    <a:pt x="89915" y="0"/>
                  </a:lnTo>
                  <a:lnTo>
                    <a:pt x="54917" y="7066"/>
                  </a:lnTo>
                  <a:lnTo>
                    <a:pt x="26336" y="26336"/>
                  </a:lnTo>
                  <a:lnTo>
                    <a:pt x="7066" y="54917"/>
                  </a:lnTo>
                  <a:lnTo>
                    <a:pt x="0" y="89916"/>
                  </a:lnTo>
                  <a:lnTo>
                    <a:pt x="0" y="393192"/>
                  </a:lnTo>
                  <a:lnTo>
                    <a:pt x="7066" y="428190"/>
                  </a:lnTo>
                  <a:lnTo>
                    <a:pt x="26336" y="456771"/>
                  </a:lnTo>
                  <a:lnTo>
                    <a:pt x="54917" y="476041"/>
                  </a:lnTo>
                  <a:lnTo>
                    <a:pt x="89915" y="483108"/>
                  </a:lnTo>
                  <a:lnTo>
                    <a:pt x="391668" y="483108"/>
                  </a:lnTo>
                  <a:lnTo>
                    <a:pt x="426666" y="476041"/>
                  </a:lnTo>
                  <a:lnTo>
                    <a:pt x="455247" y="456771"/>
                  </a:lnTo>
                  <a:lnTo>
                    <a:pt x="474517" y="428190"/>
                  </a:lnTo>
                  <a:lnTo>
                    <a:pt x="481584" y="393192"/>
                  </a:lnTo>
                  <a:lnTo>
                    <a:pt x="481584" y="89916"/>
                  </a:lnTo>
                  <a:lnTo>
                    <a:pt x="474517" y="54917"/>
                  </a:lnTo>
                  <a:lnTo>
                    <a:pt x="455247" y="26336"/>
                  </a:lnTo>
                  <a:lnTo>
                    <a:pt x="426666" y="7066"/>
                  </a:lnTo>
                  <a:lnTo>
                    <a:pt x="39166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52093" y="3992118"/>
              <a:ext cx="481965" cy="483234"/>
            </a:xfrm>
            <a:custGeom>
              <a:avLst/>
              <a:gdLst/>
              <a:ahLst/>
              <a:cxnLst/>
              <a:rect l="l" t="t" r="r" b="b"/>
              <a:pathLst>
                <a:path w="481965" h="483235">
                  <a:moveTo>
                    <a:pt x="0" y="89916"/>
                  </a:moveTo>
                  <a:lnTo>
                    <a:pt x="7066" y="54917"/>
                  </a:lnTo>
                  <a:lnTo>
                    <a:pt x="26336" y="26336"/>
                  </a:lnTo>
                  <a:lnTo>
                    <a:pt x="54917" y="7066"/>
                  </a:lnTo>
                  <a:lnTo>
                    <a:pt x="89915" y="0"/>
                  </a:lnTo>
                  <a:lnTo>
                    <a:pt x="391668" y="0"/>
                  </a:lnTo>
                  <a:lnTo>
                    <a:pt x="426666" y="7066"/>
                  </a:lnTo>
                  <a:lnTo>
                    <a:pt x="455247" y="26336"/>
                  </a:lnTo>
                  <a:lnTo>
                    <a:pt x="474517" y="54917"/>
                  </a:lnTo>
                  <a:lnTo>
                    <a:pt x="481584" y="89916"/>
                  </a:lnTo>
                  <a:lnTo>
                    <a:pt x="481584" y="393192"/>
                  </a:lnTo>
                  <a:lnTo>
                    <a:pt x="474517" y="428190"/>
                  </a:lnTo>
                  <a:lnTo>
                    <a:pt x="455247" y="456771"/>
                  </a:lnTo>
                  <a:lnTo>
                    <a:pt x="426666" y="476041"/>
                  </a:lnTo>
                  <a:lnTo>
                    <a:pt x="391668" y="483108"/>
                  </a:lnTo>
                  <a:lnTo>
                    <a:pt x="89915" y="483108"/>
                  </a:lnTo>
                  <a:lnTo>
                    <a:pt x="54917" y="476041"/>
                  </a:lnTo>
                  <a:lnTo>
                    <a:pt x="26336" y="456771"/>
                  </a:lnTo>
                  <a:lnTo>
                    <a:pt x="7066" y="428190"/>
                  </a:lnTo>
                  <a:lnTo>
                    <a:pt x="0" y="393192"/>
                  </a:lnTo>
                  <a:lnTo>
                    <a:pt x="0" y="89916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17244" y="3972000"/>
            <a:ext cx="155575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b="1" spc="-355" dirty="0">
                <a:solidFill>
                  <a:srgbClr val="DFD5DE"/>
                </a:solidFill>
                <a:latin typeface="Liberation Serif"/>
                <a:cs typeface="Liberation Serif"/>
              </a:rPr>
              <a:t>1</a:t>
            </a:r>
            <a:endParaRPr sz="2650">
              <a:latin typeface="Liberation Serif"/>
              <a:cs typeface="Liberation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3967098"/>
            <a:ext cx="5657215" cy="150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Extended</a:t>
            </a:r>
            <a:r>
              <a:rPr sz="2200" b="1" spc="-18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Duty</a:t>
            </a:r>
            <a:r>
              <a:rPr sz="2200" b="1" spc="-14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200" b="1" spc="-1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Care</a:t>
            </a:r>
            <a:endParaRPr sz="2200">
              <a:latin typeface="Liberation Serif"/>
              <a:cs typeface="Liberation Serif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repairer's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extended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25" dirty="0">
                <a:solidFill>
                  <a:srgbClr val="DFD5DE"/>
                </a:solidFill>
                <a:latin typeface="Verdana"/>
                <a:cs typeface="Verdana"/>
              </a:rPr>
              <a:t>not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only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owner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lorry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but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also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road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users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6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might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affected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repair.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18831" y="3988308"/>
            <a:ext cx="490855" cy="490855"/>
            <a:chOff x="7418831" y="3988308"/>
            <a:chExt cx="490855" cy="490855"/>
          </a:xfrm>
        </p:grpSpPr>
        <p:sp>
          <p:nvSpPr>
            <p:cNvPr id="10" name="object 10"/>
            <p:cNvSpPr/>
            <p:nvPr/>
          </p:nvSpPr>
          <p:spPr>
            <a:xfrm>
              <a:off x="7422641" y="3992118"/>
              <a:ext cx="483234" cy="483234"/>
            </a:xfrm>
            <a:custGeom>
              <a:avLst/>
              <a:gdLst/>
              <a:ahLst/>
              <a:cxnLst/>
              <a:rect l="l" t="t" r="r" b="b"/>
              <a:pathLst>
                <a:path w="483234" h="483235">
                  <a:moveTo>
                    <a:pt x="392937" y="0"/>
                  </a:moveTo>
                  <a:lnTo>
                    <a:pt x="90169" y="0"/>
                  </a:lnTo>
                  <a:lnTo>
                    <a:pt x="55078" y="7088"/>
                  </a:lnTo>
                  <a:lnTo>
                    <a:pt x="26416" y="26416"/>
                  </a:lnTo>
                  <a:lnTo>
                    <a:pt x="7088" y="55078"/>
                  </a:lnTo>
                  <a:lnTo>
                    <a:pt x="0" y="90170"/>
                  </a:lnTo>
                  <a:lnTo>
                    <a:pt x="0" y="392938"/>
                  </a:lnTo>
                  <a:lnTo>
                    <a:pt x="7088" y="428029"/>
                  </a:lnTo>
                  <a:lnTo>
                    <a:pt x="26416" y="456691"/>
                  </a:lnTo>
                  <a:lnTo>
                    <a:pt x="55078" y="476019"/>
                  </a:lnTo>
                  <a:lnTo>
                    <a:pt x="90169" y="483108"/>
                  </a:lnTo>
                  <a:lnTo>
                    <a:pt x="392937" y="483108"/>
                  </a:lnTo>
                  <a:lnTo>
                    <a:pt x="428029" y="476019"/>
                  </a:lnTo>
                  <a:lnTo>
                    <a:pt x="456691" y="456691"/>
                  </a:lnTo>
                  <a:lnTo>
                    <a:pt x="476019" y="428029"/>
                  </a:lnTo>
                  <a:lnTo>
                    <a:pt x="483107" y="392938"/>
                  </a:lnTo>
                  <a:lnTo>
                    <a:pt x="483107" y="90170"/>
                  </a:lnTo>
                  <a:lnTo>
                    <a:pt x="476019" y="55078"/>
                  </a:lnTo>
                  <a:lnTo>
                    <a:pt x="456692" y="26416"/>
                  </a:lnTo>
                  <a:lnTo>
                    <a:pt x="428029" y="7088"/>
                  </a:lnTo>
                  <a:lnTo>
                    <a:pt x="392937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22641" y="3992118"/>
              <a:ext cx="483234" cy="483234"/>
            </a:xfrm>
            <a:custGeom>
              <a:avLst/>
              <a:gdLst/>
              <a:ahLst/>
              <a:cxnLst/>
              <a:rect l="l" t="t" r="r" b="b"/>
              <a:pathLst>
                <a:path w="483234" h="483235">
                  <a:moveTo>
                    <a:pt x="0" y="90170"/>
                  </a:moveTo>
                  <a:lnTo>
                    <a:pt x="7088" y="55078"/>
                  </a:lnTo>
                  <a:lnTo>
                    <a:pt x="26416" y="26416"/>
                  </a:lnTo>
                  <a:lnTo>
                    <a:pt x="55078" y="7088"/>
                  </a:lnTo>
                  <a:lnTo>
                    <a:pt x="90169" y="0"/>
                  </a:lnTo>
                  <a:lnTo>
                    <a:pt x="392937" y="0"/>
                  </a:lnTo>
                  <a:lnTo>
                    <a:pt x="428029" y="7088"/>
                  </a:lnTo>
                  <a:lnTo>
                    <a:pt x="456692" y="26416"/>
                  </a:lnTo>
                  <a:lnTo>
                    <a:pt x="476019" y="55078"/>
                  </a:lnTo>
                  <a:lnTo>
                    <a:pt x="483107" y="90170"/>
                  </a:lnTo>
                  <a:lnTo>
                    <a:pt x="483107" y="392938"/>
                  </a:lnTo>
                  <a:lnTo>
                    <a:pt x="476019" y="428029"/>
                  </a:lnTo>
                  <a:lnTo>
                    <a:pt x="456691" y="456691"/>
                  </a:lnTo>
                  <a:lnTo>
                    <a:pt x="428029" y="476019"/>
                  </a:lnTo>
                  <a:lnTo>
                    <a:pt x="392937" y="483108"/>
                  </a:lnTo>
                  <a:lnTo>
                    <a:pt x="90169" y="483108"/>
                  </a:lnTo>
                  <a:lnTo>
                    <a:pt x="55078" y="476019"/>
                  </a:lnTo>
                  <a:lnTo>
                    <a:pt x="26416" y="456691"/>
                  </a:lnTo>
                  <a:lnTo>
                    <a:pt x="7088" y="428029"/>
                  </a:lnTo>
                  <a:lnTo>
                    <a:pt x="0" y="392938"/>
                  </a:lnTo>
                  <a:lnTo>
                    <a:pt x="0" y="9017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564373" y="3972000"/>
            <a:ext cx="207010" cy="4305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50" b="1" spc="40" dirty="0">
                <a:solidFill>
                  <a:srgbClr val="DFD5DE"/>
                </a:solidFill>
                <a:latin typeface="Liberation Serif"/>
                <a:cs typeface="Liberation Serif"/>
              </a:rPr>
              <a:t>2</a:t>
            </a:r>
            <a:endParaRPr sz="2650">
              <a:latin typeface="Liberation Serif"/>
              <a:cs typeface="Liberation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07426" y="3967098"/>
            <a:ext cx="5095875" cy="150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Foreseeability</a:t>
            </a:r>
            <a:r>
              <a:rPr sz="2200" b="1" spc="-15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200" b="1" spc="-114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Harm</a:t>
            </a:r>
            <a:endParaRPr sz="2200">
              <a:latin typeface="Liberation Serif"/>
              <a:cs typeface="Liberation Serif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judgment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emphasised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1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reasonably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foreseeable</a:t>
            </a:r>
            <a:r>
              <a:rPr sz="16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negligent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repair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could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lead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0" dirty="0">
                <a:solidFill>
                  <a:srgbClr val="DFD5DE"/>
                </a:solidFill>
                <a:latin typeface="Verdana"/>
                <a:cs typeface="Verdana"/>
              </a:rPr>
              <a:t>parts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becoming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detached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causing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injury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others.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48283" y="5954267"/>
            <a:ext cx="489584" cy="490855"/>
            <a:chOff x="748283" y="5954267"/>
            <a:chExt cx="489584" cy="490855"/>
          </a:xfrm>
        </p:grpSpPr>
        <p:sp>
          <p:nvSpPr>
            <p:cNvPr id="15" name="object 15"/>
            <p:cNvSpPr/>
            <p:nvPr/>
          </p:nvSpPr>
          <p:spPr>
            <a:xfrm>
              <a:off x="752093" y="5958077"/>
              <a:ext cx="481965" cy="483234"/>
            </a:xfrm>
            <a:custGeom>
              <a:avLst/>
              <a:gdLst/>
              <a:ahLst/>
              <a:cxnLst/>
              <a:rect l="l" t="t" r="r" b="b"/>
              <a:pathLst>
                <a:path w="481965" h="483235">
                  <a:moveTo>
                    <a:pt x="391668" y="0"/>
                  </a:moveTo>
                  <a:lnTo>
                    <a:pt x="89915" y="0"/>
                  </a:lnTo>
                  <a:lnTo>
                    <a:pt x="54917" y="7066"/>
                  </a:lnTo>
                  <a:lnTo>
                    <a:pt x="26336" y="26336"/>
                  </a:lnTo>
                  <a:lnTo>
                    <a:pt x="7066" y="54917"/>
                  </a:lnTo>
                  <a:lnTo>
                    <a:pt x="0" y="89916"/>
                  </a:lnTo>
                  <a:lnTo>
                    <a:pt x="0" y="393192"/>
                  </a:lnTo>
                  <a:lnTo>
                    <a:pt x="7066" y="428190"/>
                  </a:lnTo>
                  <a:lnTo>
                    <a:pt x="26336" y="456771"/>
                  </a:lnTo>
                  <a:lnTo>
                    <a:pt x="54917" y="476041"/>
                  </a:lnTo>
                  <a:lnTo>
                    <a:pt x="89915" y="483108"/>
                  </a:lnTo>
                  <a:lnTo>
                    <a:pt x="391668" y="483108"/>
                  </a:lnTo>
                  <a:lnTo>
                    <a:pt x="426666" y="476041"/>
                  </a:lnTo>
                  <a:lnTo>
                    <a:pt x="455247" y="456771"/>
                  </a:lnTo>
                  <a:lnTo>
                    <a:pt x="474517" y="428190"/>
                  </a:lnTo>
                  <a:lnTo>
                    <a:pt x="481584" y="393192"/>
                  </a:lnTo>
                  <a:lnTo>
                    <a:pt x="481584" y="89916"/>
                  </a:lnTo>
                  <a:lnTo>
                    <a:pt x="474517" y="54917"/>
                  </a:lnTo>
                  <a:lnTo>
                    <a:pt x="455247" y="26336"/>
                  </a:lnTo>
                  <a:lnTo>
                    <a:pt x="426666" y="7066"/>
                  </a:lnTo>
                  <a:lnTo>
                    <a:pt x="39166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52093" y="5958077"/>
              <a:ext cx="481965" cy="483234"/>
            </a:xfrm>
            <a:custGeom>
              <a:avLst/>
              <a:gdLst/>
              <a:ahLst/>
              <a:cxnLst/>
              <a:rect l="l" t="t" r="r" b="b"/>
              <a:pathLst>
                <a:path w="481965" h="483235">
                  <a:moveTo>
                    <a:pt x="0" y="89916"/>
                  </a:moveTo>
                  <a:lnTo>
                    <a:pt x="7066" y="54917"/>
                  </a:lnTo>
                  <a:lnTo>
                    <a:pt x="26336" y="26336"/>
                  </a:lnTo>
                  <a:lnTo>
                    <a:pt x="54917" y="7066"/>
                  </a:lnTo>
                  <a:lnTo>
                    <a:pt x="89915" y="0"/>
                  </a:lnTo>
                  <a:lnTo>
                    <a:pt x="391668" y="0"/>
                  </a:lnTo>
                  <a:lnTo>
                    <a:pt x="426666" y="7066"/>
                  </a:lnTo>
                  <a:lnTo>
                    <a:pt x="455247" y="26336"/>
                  </a:lnTo>
                  <a:lnTo>
                    <a:pt x="474517" y="54917"/>
                  </a:lnTo>
                  <a:lnTo>
                    <a:pt x="481584" y="89916"/>
                  </a:lnTo>
                  <a:lnTo>
                    <a:pt x="481584" y="393192"/>
                  </a:lnTo>
                  <a:lnTo>
                    <a:pt x="474517" y="428190"/>
                  </a:lnTo>
                  <a:lnTo>
                    <a:pt x="455247" y="456771"/>
                  </a:lnTo>
                  <a:lnTo>
                    <a:pt x="426666" y="476041"/>
                  </a:lnTo>
                  <a:lnTo>
                    <a:pt x="391668" y="483108"/>
                  </a:lnTo>
                  <a:lnTo>
                    <a:pt x="89915" y="483108"/>
                  </a:lnTo>
                  <a:lnTo>
                    <a:pt x="54917" y="476041"/>
                  </a:lnTo>
                  <a:lnTo>
                    <a:pt x="26336" y="456771"/>
                  </a:lnTo>
                  <a:lnTo>
                    <a:pt x="7066" y="428190"/>
                  </a:lnTo>
                  <a:lnTo>
                    <a:pt x="0" y="393192"/>
                  </a:lnTo>
                  <a:lnTo>
                    <a:pt x="0" y="89916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90422" y="5938773"/>
            <a:ext cx="210185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65" dirty="0">
                <a:solidFill>
                  <a:srgbClr val="DFD5DE"/>
                </a:solidFill>
                <a:latin typeface="Liberation Serif"/>
                <a:cs typeface="Liberation Serif"/>
              </a:rPr>
              <a:t>3</a:t>
            </a:r>
            <a:endParaRPr sz="2650">
              <a:latin typeface="Liberation Serif"/>
              <a:cs typeface="Liberation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35100" y="5933694"/>
            <a:ext cx="5481320" cy="150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2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Causation</a:t>
            </a:r>
            <a:r>
              <a:rPr sz="2200" b="1" spc="-14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Chain</a:t>
            </a:r>
            <a:endParaRPr sz="2200">
              <a:latin typeface="Liberation Serif"/>
              <a:cs typeface="Liberation Serif"/>
            </a:endParaRPr>
          </a:p>
          <a:p>
            <a:pPr marL="12700" marR="5080" algn="just">
              <a:lnSpc>
                <a:spcPct val="136400"/>
              </a:lnSpc>
              <a:spcBef>
                <a:spcPts val="900"/>
              </a:spcBef>
            </a:pPr>
            <a:r>
              <a:rPr sz="16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50" spc="-21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found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clear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0" dirty="0">
                <a:solidFill>
                  <a:srgbClr val="DFD5DE"/>
                </a:solidFill>
                <a:latin typeface="Verdana"/>
                <a:cs typeface="Verdana"/>
              </a:rPr>
              <a:t>causal</a:t>
            </a:r>
            <a:r>
              <a:rPr sz="16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link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negligent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repair</a:t>
            </a:r>
            <a:r>
              <a:rPr sz="16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65" dirty="0">
                <a:solidFill>
                  <a:srgbClr val="DFD5DE"/>
                </a:solidFill>
                <a:latin typeface="Verdana"/>
                <a:cs typeface="Verdana"/>
              </a:rPr>
              <a:t>plaintiff's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injury,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despite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involvement</a:t>
            </a:r>
            <a:r>
              <a:rPr sz="16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multiple</a:t>
            </a:r>
            <a:r>
              <a:rPr sz="16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parties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20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chain</a:t>
            </a:r>
            <a:r>
              <a:rPr sz="165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5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events.</a:t>
            </a:r>
            <a:endParaRPr sz="165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418831" y="5954267"/>
            <a:ext cx="490855" cy="490855"/>
            <a:chOff x="7418831" y="5954267"/>
            <a:chExt cx="490855" cy="490855"/>
          </a:xfrm>
        </p:grpSpPr>
        <p:sp>
          <p:nvSpPr>
            <p:cNvPr id="20" name="object 20"/>
            <p:cNvSpPr/>
            <p:nvPr/>
          </p:nvSpPr>
          <p:spPr>
            <a:xfrm>
              <a:off x="7422641" y="5958077"/>
              <a:ext cx="483234" cy="483234"/>
            </a:xfrm>
            <a:custGeom>
              <a:avLst/>
              <a:gdLst/>
              <a:ahLst/>
              <a:cxnLst/>
              <a:rect l="l" t="t" r="r" b="b"/>
              <a:pathLst>
                <a:path w="483234" h="483235">
                  <a:moveTo>
                    <a:pt x="392937" y="0"/>
                  </a:moveTo>
                  <a:lnTo>
                    <a:pt x="90169" y="0"/>
                  </a:lnTo>
                  <a:lnTo>
                    <a:pt x="55078" y="7088"/>
                  </a:lnTo>
                  <a:lnTo>
                    <a:pt x="26416" y="26416"/>
                  </a:lnTo>
                  <a:lnTo>
                    <a:pt x="7088" y="55078"/>
                  </a:lnTo>
                  <a:lnTo>
                    <a:pt x="0" y="90170"/>
                  </a:lnTo>
                  <a:lnTo>
                    <a:pt x="0" y="392938"/>
                  </a:lnTo>
                  <a:lnTo>
                    <a:pt x="7088" y="428029"/>
                  </a:lnTo>
                  <a:lnTo>
                    <a:pt x="26416" y="456692"/>
                  </a:lnTo>
                  <a:lnTo>
                    <a:pt x="55078" y="476019"/>
                  </a:lnTo>
                  <a:lnTo>
                    <a:pt x="90169" y="483108"/>
                  </a:lnTo>
                  <a:lnTo>
                    <a:pt x="392937" y="483108"/>
                  </a:lnTo>
                  <a:lnTo>
                    <a:pt x="428029" y="476019"/>
                  </a:lnTo>
                  <a:lnTo>
                    <a:pt x="456691" y="456692"/>
                  </a:lnTo>
                  <a:lnTo>
                    <a:pt x="476019" y="428029"/>
                  </a:lnTo>
                  <a:lnTo>
                    <a:pt x="483107" y="392938"/>
                  </a:lnTo>
                  <a:lnTo>
                    <a:pt x="483107" y="90170"/>
                  </a:lnTo>
                  <a:lnTo>
                    <a:pt x="476019" y="55078"/>
                  </a:lnTo>
                  <a:lnTo>
                    <a:pt x="456692" y="26415"/>
                  </a:lnTo>
                  <a:lnTo>
                    <a:pt x="428029" y="7088"/>
                  </a:lnTo>
                  <a:lnTo>
                    <a:pt x="392937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22641" y="5958077"/>
              <a:ext cx="483234" cy="483234"/>
            </a:xfrm>
            <a:custGeom>
              <a:avLst/>
              <a:gdLst/>
              <a:ahLst/>
              <a:cxnLst/>
              <a:rect l="l" t="t" r="r" b="b"/>
              <a:pathLst>
                <a:path w="483234" h="483235">
                  <a:moveTo>
                    <a:pt x="0" y="90170"/>
                  </a:moveTo>
                  <a:lnTo>
                    <a:pt x="7088" y="55078"/>
                  </a:lnTo>
                  <a:lnTo>
                    <a:pt x="26416" y="26416"/>
                  </a:lnTo>
                  <a:lnTo>
                    <a:pt x="55078" y="7088"/>
                  </a:lnTo>
                  <a:lnTo>
                    <a:pt x="90169" y="0"/>
                  </a:lnTo>
                  <a:lnTo>
                    <a:pt x="392937" y="0"/>
                  </a:lnTo>
                  <a:lnTo>
                    <a:pt x="428029" y="7088"/>
                  </a:lnTo>
                  <a:lnTo>
                    <a:pt x="456692" y="26415"/>
                  </a:lnTo>
                  <a:lnTo>
                    <a:pt x="476019" y="55078"/>
                  </a:lnTo>
                  <a:lnTo>
                    <a:pt x="483107" y="90170"/>
                  </a:lnTo>
                  <a:lnTo>
                    <a:pt x="483107" y="392938"/>
                  </a:lnTo>
                  <a:lnTo>
                    <a:pt x="476019" y="428029"/>
                  </a:lnTo>
                  <a:lnTo>
                    <a:pt x="456691" y="456692"/>
                  </a:lnTo>
                  <a:lnTo>
                    <a:pt x="428029" y="476019"/>
                  </a:lnTo>
                  <a:lnTo>
                    <a:pt x="392937" y="483108"/>
                  </a:lnTo>
                  <a:lnTo>
                    <a:pt x="90169" y="483108"/>
                  </a:lnTo>
                  <a:lnTo>
                    <a:pt x="55078" y="476019"/>
                  </a:lnTo>
                  <a:lnTo>
                    <a:pt x="26416" y="456692"/>
                  </a:lnTo>
                  <a:lnTo>
                    <a:pt x="7088" y="428029"/>
                  </a:lnTo>
                  <a:lnTo>
                    <a:pt x="0" y="392938"/>
                  </a:lnTo>
                  <a:lnTo>
                    <a:pt x="0" y="90170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570469" y="5938773"/>
            <a:ext cx="19431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5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4</a:t>
            </a:r>
            <a:endParaRPr sz="2650">
              <a:latin typeface="Liberation Serif"/>
              <a:cs typeface="Liberation Serif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107426" y="5933694"/>
            <a:ext cx="5605780" cy="150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DFD5DE"/>
                </a:solidFill>
                <a:latin typeface="Liberation Serif"/>
                <a:cs typeface="Liberation Serif"/>
              </a:rPr>
              <a:t>Liability</a:t>
            </a:r>
            <a:r>
              <a:rPr sz="2200" b="1" spc="-16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200" b="1" spc="-12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Repairers</a:t>
            </a:r>
            <a:endParaRPr sz="2200">
              <a:latin typeface="Liberation Serif"/>
              <a:cs typeface="Liberation Serif"/>
            </a:endParaRPr>
          </a:p>
          <a:p>
            <a:pPr marL="12700" marR="5080">
              <a:lnSpc>
                <a:spcPct val="136400"/>
              </a:lnSpc>
              <a:spcBef>
                <a:spcPts val="900"/>
              </a:spcBef>
            </a:pPr>
            <a:r>
              <a:rPr sz="16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repairers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could</a:t>
            </a:r>
            <a:r>
              <a:rPr sz="16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55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6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liable </a:t>
            </a:r>
            <a:r>
              <a:rPr sz="165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5" dirty="0">
                <a:solidFill>
                  <a:srgbClr val="DFD5DE"/>
                </a:solidFill>
                <a:latin typeface="Verdana"/>
                <a:cs typeface="Verdana"/>
              </a:rPr>
              <a:t>principles</a:t>
            </a:r>
            <a:r>
              <a:rPr sz="16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5" dirty="0">
                <a:solidFill>
                  <a:srgbClr val="DFD5DE"/>
                </a:solidFill>
                <a:latin typeface="Verdana"/>
                <a:cs typeface="Verdana"/>
              </a:rPr>
              <a:t>similar</a:t>
            </a:r>
            <a:r>
              <a:rPr sz="16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0" dirty="0">
                <a:solidFill>
                  <a:srgbClr val="DFD5DE"/>
                </a:solidFill>
                <a:latin typeface="Verdana"/>
                <a:cs typeface="Verdana"/>
              </a:rPr>
              <a:t>those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85" dirty="0">
                <a:solidFill>
                  <a:srgbClr val="DFD5DE"/>
                </a:solidFill>
                <a:latin typeface="Verdana"/>
                <a:cs typeface="Verdana"/>
              </a:rPr>
              <a:t>applying</a:t>
            </a:r>
            <a:r>
              <a:rPr sz="16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manufacturers </a:t>
            </a:r>
            <a:r>
              <a:rPr sz="165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50" spc="-10" dirty="0">
                <a:solidFill>
                  <a:srgbClr val="DFD5DE"/>
                </a:solidFill>
                <a:latin typeface="Verdana"/>
                <a:cs typeface="Verdana"/>
              </a:rPr>
              <a:t>cases.</a:t>
            </a:r>
            <a:endParaRPr sz="16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812" y="631952"/>
            <a:ext cx="6431788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30" dirty="0"/>
              <a:t>Defen</a:t>
            </a:r>
            <a:r>
              <a:rPr lang="en-GB" sz="3900" spc="-30" dirty="0"/>
              <a:t>c</a:t>
            </a:r>
            <a:r>
              <a:rPr sz="3900" spc="-30" dirty="0"/>
              <a:t>es</a:t>
            </a:r>
            <a:r>
              <a:rPr sz="3900" spc="-265" dirty="0"/>
              <a:t> </a:t>
            </a:r>
            <a:r>
              <a:rPr sz="3900" spc="75" dirty="0"/>
              <a:t>in</a:t>
            </a:r>
            <a:r>
              <a:rPr sz="3900" spc="-270" dirty="0"/>
              <a:t> </a:t>
            </a:r>
            <a:r>
              <a:rPr sz="3900" spc="-120" dirty="0"/>
              <a:t>Product</a:t>
            </a:r>
            <a:r>
              <a:rPr sz="3900" spc="-290" dirty="0"/>
              <a:t> </a:t>
            </a:r>
            <a:r>
              <a:rPr sz="3900" spc="-85" dirty="0"/>
              <a:t>Liability</a:t>
            </a:r>
            <a:endParaRPr sz="39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4812" y="1629298"/>
            <a:ext cx="13279755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3400"/>
              </a:lnSpc>
              <a:spcBef>
                <a:spcPts val="100"/>
              </a:spcBef>
            </a:pP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Defendants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several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potential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defenses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available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5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30" dirty="0">
                <a:solidFill>
                  <a:srgbClr val="DFD5DE"/>
                </a:solidFill>
                <a:latin typeface="Verdana"/>
                <a:cs typeface="Verdana"/>
              </a:rPr>
              <a:t>them,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both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common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5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5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statutory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provisions.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defenses</a:t>
            </a:r>
            <a:r>
              <a:rPr sz="15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significantly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impact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outcome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5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5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absolve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5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0" dirty="0">
                <a:solidFill>
                  <a:srgbClr val="DFD5DE"/>
                </a:solidFill>
                <a:latin typeface="Verdana"/>
                <a:cs typeface="Verdana"/>
              </a:rPr>
              <a:t>reduce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damages.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Understanding</a:t>
            </a:r>
            <a:r>
              <a:rPr sz="15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defenses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5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both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plaintiffs</a:t>
            </a:r>
            <a:r>
              <a:rPr sz="15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5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defendants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5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5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0" dirty="0">
                <a:solidFill>
                  <a:srgbClr val="DFD5DE"/>
                </a:solidFill>
                <a:latin typeface="Verdana"/>
                <a:cs typeface="Verdana"/>
              </a:rPr>
              <a:t>litigation.</a:t>
            </a:r>
            <a:endParaRPr sz="15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5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500" spc="-65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5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55" dirty="0">
                <a:solidFill>
                  <a:srgbClr val="DFD5DE"/>
                </a:solidFill>
                <a:latin typeface="Verdana"/>
                <a:cs typeface="Verdana"/>
              </a:rPr>
              <a:t>defenses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5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7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5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45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5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DFD5DE"/>
                </a:solidFill>
                <a:latin typeface="Verdana"/>
                <a:cs typeface="Verdana"/>
              </a:rPr>
              <a:t>include:</a:t>
            </a:r>
            <a:endParaRPr sz="15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61317" y="3325650"/>
          <a:ext cx="13295627" cy="42246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2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0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3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6895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Defense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764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Description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764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320"/>
                        </a:spcBef>
                      </a:pP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Applicable</a:t>
                      </a:r>
                      <a:r>
                        <a:rPr sz="15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Law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764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2805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State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Art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02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 marR="946150">
                        <a:lnSpc>
                          <a:spcPct val="133300"/>
                        </a:lnSpc>
                        <a:spcBef>
                          <a:spcPts val="660"/>
                        </a:spcBef>
                      </a:pP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Product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conformed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highest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known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standards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at</a:t>
                      </a:r>
                      <a:r>
                        <a:rPr sz="1500" spc="-1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time</a:t>
                      </a: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manufacture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382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Common</a:t>
                      </a:r>
                      <a:r>
                        <a:rPr sz="15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Law</a:t>
                      </a:r>
                      <a:r>
                        <a:rPr sz="1500" spc="-1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/</a:t>
                      </a:r>
                      <a:r>
                        <a:rPr sz="15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CPA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1987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02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4710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Contributory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Negligence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Plaintiff's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own</a:t>
                      </a: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negligence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contributed</a:t>
                      </a: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sz="1500" spc="-114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endParaRPr sz="1500">
                        <a:latin typeface="Verdana"/>
                        <a:cs typeface="Verdana"/>
                      </a:endParaRPr>
                    </a:p>
                    <a:p>
                      <a:pPr marL="115633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harm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Common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Law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Volenti</a:t>
                      </a:r>
                      <a:r>
                        <a:rPr sz="15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non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fit</a:t>
                      </a:r>
                      <a:r>
                        <a:rPr sz="15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injuria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655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Plaintiff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voluntarily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assumed </a:t>
                      </a: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risk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6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Common</a:t>
                      </a:r>
                      <a:r>
                        <a:rPr sz="15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Law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65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910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Regulatory</a:t>
                      </a:r>
                      <a:r>
                        <a:rPr sz="15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Compliance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Product</a:t>
                      </a: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complied</a:t>
                      </a: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with</a:t>
                      </a:r>
                      <a:r>
                        <a:rPr sz="1500" spc="-114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mandatory</a:t>
                      </a:r>
                      <a:r>
                        <a:rPr sz="15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regulations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70"/>
                        </a:spcBef>
                      </a:pPr>
                      <a:r>
                        <a:rPr sz="15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CPA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1987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129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694"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5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Development</a:t>
                      </a:r>
                      <a:r>
                        <a:rPr sz="15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Risks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65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56335" marR="463550">
                        <a:lnSpc>
                          <a:spcPct val="133300"/>
                        </a:lnSpc>
                        <a:spcBef>
                          <a:spcPts val="665"/>
                        </a:spcBef>
                      </a:pPr>
                      <a:r>
                        <a:rPr sz="1500" spc="-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Defect</a:t>
                      </a: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was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7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undiscoverable</a:t>
                      </a: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given</a:t>
                      </a:r>
                      <a:r>
                        <a:rPr sz="15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scientific </a:t>
                      </a:r>
                      <a:r>
                        <a:rPr sz="15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knowledge</a:t>
                      </a:r>
                      <a:r>
                        <a:rPr sz="15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at</a:t>
                      </a:r>
                      <a:r>
                        <a:rPr sz="15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500" spc="-1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time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844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sz="15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CPA</a:t>
                      </a:r>
                      <a:r>
                        <a:rPr sz="15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500" spc="-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1987</a:t>
                      </a:r>
                      <a:endParaRPr sz="1500">
                        <a:latin typeface="Verdana"/>
                        <a:cs typeface="Verdana"/>
                      </a:endParaRPr>
                    </a:p>
                  </a:txBody>
                  <a:tcPr marL="0" marR="0" marT="160655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7522" y="525906"/>
            <a:ext cx="52939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20" dirty="0"/>
              <a:t>Case</a:t>
            </a:r>
            <a:r>
              <a:rPr sz="3300" spc="-229" dirty="0"/>
              <a:t> </a:t>
            </a:r>
            <a:r>
              <a:rPr sz="3300" spc="-155" dirty="0"/>
              <a:t>Study:</a:t>
            </a:r>
            <a:r>
              <a:rPr sz="3300" spc="-229" dirty="0"/>
              <a:t> </a:t>
            </a:r>
            <a:r>
              <a:rPr sz="3300" spc="-165" dirty="0"/>
              <a:t>Kubach</a:t>
            </a:r>
            <a:r>
              <a:rPr sz="3300" spc="-254" dirty="0"/>
              <a:t> </a:t>
            </a:r>
            <a:r>
              <a:rPr sz="3300" spc="-25" dirty="0"/>
              <a:t>v</a:t>
            </a:r>
            <a:r>
              <a:rPr sz="3300" spc="-215" dirty="0"/>
              <a:t> </a:t>
            </a:r>
            <a:r>
              <a:rPr sz="3300" spc="-10" dirty="0"/>
              <a:t>Hollands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47522" y="1367117"/>
            <a:ext cx="13307060" cy="192786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Kubach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Hollands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45" dirty="0">
                <a:solidFill>
                  <a:srgbClr val="DFD5DE"/>
                </a:solidFill>
                <a:latin typeface="Verdana"/>
                <a:cs typeface="Verdana"/>
              </a:rPr>
              <a:t>[1937]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0" dirty="0">
                <a:solidFill>
                  <a:srgbClr val="DFD5DE"/>
                </a:solidFill>
                <a:latin typeface="Verdana"/>
                <a:cs typeface="Verdana"/>
              </a:rPr>
              <a:t>3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All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ER</a:t>
            </a:r>
            <a:r>
              <a:rPr sz="12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907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significant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that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addresses</a:t>
            </a:r>
            <a:r>
              <a:rPr sz="12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0" dirty="0">
                <a:solidFill>
                  <a:srgbClr val="DFD5DE"/>
                </a:solidFill>
                <a:latin typeface="Verdana"/>
                <a:cs typeface="Verdana"/>
              </a:rPr>
              <a:t>defense</a:t>
            </a:r>
            <a:r>
              <a:rPr sz="12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volenti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non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fit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injuria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(voluntary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assumption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risk)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endParaRPr sz="1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owed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2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manufacturers.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child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injured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while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playing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5" dirty="0">
                <a:solidFill>
                  <a:srgbClr val="DFD5DE"/>
                </a:solidFill>
                <a:latin typeface="Verdana"/>
                <a:cs typeface="Verdana"/>
              </a:rPr>
              <a:t>see-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saw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public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playground.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5" dirty="0">
                <a:solidFill>
                  <a:srgbClr val="DFD5DE"/>
                </a:solidFill>
                <a:latin typeface="Verdana"/>
                <a:cs typeface="Verdana"/>
              </a:rPr>
              <a:t>see-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saw</a:t>
            </a:r>
            <a:r>
              <a:rPr sz="12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2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manufactured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2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defendant,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Hollands.</a:t>
            </a: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1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court's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decision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highlighted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several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important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principles:</a:t>
            </a: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50">
              <a:latin typeface="Verdana"/>
              <a:cs typeface="Verdana"/>
            </a:endParaRPr>
          </a:p>
          <a:p>
            <a:pPr marL="1052830">
              <a:lnSpc>
                <a:spcPct val="100000"/>
              </a:lnSpc>
            </a:pPr>
            <a:r>
              <a:rPr sz="1650" b="1" spc="-75" dirty="0">
                <a:solidFill>
                  <a:srgbClr val="DFD5DE"/>
                </a:solidFill>
                <a:latin typeface="Liberation Serif"/>
                <a:cs typeface="Liberation Serif"/>
              </a:rPr>
              <a:t>Manufacturer's</a:t>
            </a:r>
            <a:r>
              <a:rPr sz="1650" b="1" spc="-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Duty</a:t>
            </a:r>
            <a:endParaRPr sz="1650">
              <a:latin typeface="Liberation Serif"/>
              <a:cs typeface="Liberation Serif"/>
            </a:endParaRPr>
          </a:p>
          <a:p>
            <a:pPr marL="1052830">
              <a:lnSpc>
                <a:spcPct val="100000"/>
              </a:lnSpc>
              <a:spcBef>
                <a:spcPts val="1170"/>
              </a:spcBef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confirmed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owe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end-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users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products,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even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public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spaces.</a:t>
            </a:r>
            <a:endParaRPr sz="125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0831" y="2540507"/>
            <a:ext cx="800100" cy="512216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587753" y="3958590"/>
            <a:ext cx="9961245" cy="6172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spc="-45" dirty="0">
                <a:solidFill>
                  <a:srgbClr val="DFD5DE"/>
                </a:solidFill>
                <a:latin typeface="Liberation Serif"/>
                <a:cs typeface="Liberation Serif"/>
              </a:rPr>
              <a:t>Foreseeability</a:t>
            </a:r>
            <a:r>
              <a:rPr sz="1650" b="1" spc="-10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1650" b="1" spc="-8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25" dirty="0">
                <a:solidFill>
                  <a:srgbClr val="DFD5DE"/>
                </a:solidFill>
                <a:latin typeface="Liberation Serif"/>
                <a:cs typeface="Liberation Serif"/>
              </a:rPr>
              <a:t>Use</a:t>
            </a:r>
            <a:endParaRPr sz="1650">
              <a:latin typeface="Liberation Serif"/>
              <a:cs typeface="Liberation Serif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judgment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emphasised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consider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foreseeable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misuse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their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products,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especially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designed</a:t>
            </a:r>
            <a:r>
              <a:rPr sz="12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children.</a:t>
            </a:r>
            <a:endParaRPr sz="1250">
              <a:latin typeface="Verdana"/>
              <a:cs typeface="Verdan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87753" y="5239003"/>
            <a:ext cx="11686540" cy="189801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b="1" spc="-40" dirty="0">
                <a:solidFill>
                  <a:srgbClr val="DFD5DE"/>
                </a:solidFill>
                <a:latin typeface="Liberation Serif"/>
                <a:cs typeface="Liberation Serif"/>
              </a:rPr>
              <a:t>Volenti</a:t>
            </a:r>
            <a:r>
              <a:rPr sz="1650" b="1" spc="-10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Defense</a:t>
            </a:r>
            <a:endParaRPr sz="1650">
              <a:latin typeface="Liberation Serif"/>
              <a:cs typeface="Liberation Serif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 rejected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volenti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defense,</a:t>
            </a:r>
            <a:r>
              <a:rPr sz="12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stating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5" dirty="0">
                <a:solidFill>
                  <a:srgbClr val="DFD5DE"/>
                </a:solidFill>
                <a:latin typeface="Verdana"/>
                <a:cs typeface="Verdana"/>
              </a:rPr>
              <a:t>children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could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0" dirty="0">
                <a:solidFill>
                  <a:srgbClr val="DFD5DE"/>
                </a:solidFill>
                <a:latin typeface="Verdana"/>
                <a:cs typeface="Verdana"/>
              </a:rPr>
              <a:t>be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expected</a:t>
            </a:r>
            <a:r>
              <a:rPr sz="12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fully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understand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voluntarily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0" dirty="0">
                <a:solidFill>
                  <a:srgbClr val="DFD5DE"/>
                </a:solidFill>
                <a:latin typeface="Verdana"/>
                <a:cs typeface="Verdana"/>
              </a:rPr>
              <a:t>assume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risks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associated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playground</a:t>
            </a:r>
            <a:endParaRPr sz="1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equipment.</a:t>
            </a: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2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2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5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Standard</a:t>
            </a:r>
            <a:r>
              <a:rPr sz="1650" b="1" spc="-1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1650" b="1" spc="-11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65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Care</a:t>
            </a:r>
            <a:endParaRPr sz="1650">
              <a:latin typeface="Liberation Serif"/>
              <a:cs typeface="Liberation Serif"/>
            </a:endParaRPr>
          </a:p>
          <a:p>
            <a:pPr marL="12700">
              <a:lnSpc>
                <a:spcPct val="100000"/>
              </a:lnSpc>
              <a:spcBef>
                <a:spcPts val="1170"/>
              </a:spcBef>
            </a:pPr>
            <a:r>
              <a:rPr sz="125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3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5" dirty="0">
                <a:solidFill>
                  <a:srgbClr val="DFD5DE"/>
                </a:solidFill>
                <a:latin typeface="Verdana"/>
                <a:cs typeface="Verdana"/>
              </a:rPr>
              <a:t>children's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equipment</a:t>
            </a:r>
            <a:r>
              <a:rPr sz="12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4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2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particularly 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high,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60" dirty="0">
                <a:solidFill>
                  <a:srgbClr val="DFD5DE"/>
                </a:solidFill>
                <a:latin typeface="Verdana"/>
                <a:cs typeface="Verdana"/>
              </a:rPr>
              <a:t>given</a:t>
            </a:r>
            <a:r>
              <a:rPr sz="12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75" dirty="0">
                <a:solidFill>
                  <a:srgbClr val="DFD5DE"/>
                </a:solidFill>
                <a:latin typeface="Verdana"/>
                <a:cs typeface="Verdana"/>
              </a:rPr>
              <a:t>vulnerability</a:t>
            </a:r>
            <a:r>
              <a:rPr sz="12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2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8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2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250" spc="-50" dirty="0">
                <a:solidFill>
                  <a:srgbClr val="DFD5DE"/>
                </a:solidFill>
                <a:latin typeface="Verdana"/>
                <a:cs typeface="Verdana"/>
              </a:rPr>
              <a:t>end-</a:t>
            </a:r>
            <a:r>
              <a:rPr sz="1250" spc="-10" dirty="0">
                <a:solidFill>
                  <a:srgbClr val="DFD5DE"/>
                </a:solidFill>
                <a:latin typeface="Verdana"/>
                <a:cs typeface="Verdana"/>
              </a:rPr>
              <a:t>users.</a:t>
            </a:r>
            <a:endParaRPr sz="12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876376"/>
            <a:ext cx="9885045" cy="735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650" spc="-100" dirty="0"/>
              <a:t>Recent</a:t>
            </a:r>
            <a:r>
              <a:rPr sz="4650" spc="-330" dirty="0"/>
              <a:t> </a:t>
            </a:r>
            <a:r>
              <a:rPr sz="4650" spc="-65" dirty="0"/>
              <a:t>Developments</a:t>
            </a:r>
            <a:r>
              <a:rPr sz="4650" spc="-340" dirty="0"/>
              <a:t> </a:t>
            </a:r>
            <a:r>
              <a:rPr sz="4650" spc="-50" dirty="0"/>
              <a:t>and</a:t>
            </a:r>
            <a:r>
              <a:rPr sz="4650" spc="-330" dirty="0"/>
              <a:t> </a:t>
            </a:r>
            <a:r>
              <a:rPr sz="4650" spc="-160" dirty="0"/>
              <a:t>Future</a:t>
            </a:r>
            <a:r>
              <a:rPr sz="4650" spc="-345" dirty="0"/>
              <a:t> </a:t>
            </a:r>
            <a:r>
              <a:rPr sz="4650" spc="-25" dirty="0"/>
              <a:t>Trends</a:t>
            </a:r>
            <a:endParaRPr sz="4650"/>
          </a:p>
        </p:txBody>
      </p:sp>
      <p:sp>
        <p:nvSpPr>
          <p:cNvPr id="3" name="object 3"/>
          <p:cNvSpPr txBox="1"/>
          <p:nvPr/>
        </p:nvSpPr>
        <p:spPr>
          <a:xfrm>
            <a:off x="781304" y="2055418"/>
            <a:ext cx="12432030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continues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evolve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response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technological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advancements,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changing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expectations,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global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market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dynamics.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Recent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developments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emerging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trends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field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include: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3096767"/>
            <a:ext cx="566927" cy="56692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81304" y="3844518"/>
            <a:ext cx="2936875" cy="3470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16890">
              <a:lnSpc>
                <a:spcPct val="105200"/>
              </a:lnSpc>
              <a:spcBef>
                <a:spcPts val="100"/>
              </a:spcBef>
            </a:pPr>
            <a:r>
              <a:rPr sz="2300" b="1" spc="-180" dirty="0">
                <a:solidFill>
                  <a:srgbClr val="DFD5DE"/>
                </a:solidFill>
                <a:latin typeface="Liberation Serif"/>
                <a:cs typeface="Liberation Serif"/>
              </a:rPr>
              <a:t>AI</a:t>
            </a:r>
            <a:r>
              <a:rPr sz="2300" b="1" spc="-17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25" dirty="0">
                <a:solidFill>
                  <a:srgbClr val="DFD5DE"/>
                </a:solidFill>
                <a:latin typeface="Liberation Serif"/>
                <a:cs typeface="Liberation Serif"/>
              </a:rPr>
              <a:t>and</a:t>
            </a:r>
            <a:r>
              <a:rPr sz="2300" b="1" spc="-18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35" dirty="0">
                <a:solidFill>
                  <a:srgbClr val="DFD5DE"/>
                </a:solidFill>
                <a:latin typeface="Liberation Serif"/>
                <a:cs typeface="Liberation Serif"/>
              </a:rPr>
              <a:t>Autonomous </a:t>
            </a:r>
            <a:r>
              <a:rPr sz="23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Systems</a:t>
            </a:r>
            <a:endParaRPr sz="2300">
              <a:latin typeface="Liberation Serif"/>
              <a:cs typeface="Liberation Serif"/>
            </a:endParaRPr>
          </a:p>
          <a:p>
            <a:pPr marL="12700" marR="5080">
              <a:lnSpc>
                <a:spcPct val="138100"/>
              </a:lnSpc>
              <a:spcBef>
                <a:spcPts val="1015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rise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artificial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intelligence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autonomous systems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poses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new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challenges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determining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actions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or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decisions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made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these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technologies.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3096767"/>
            <a:ext cx="566927" cy="56692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127119" y="3862196"/>
            <a:ext cx="282892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85" dirty="0">
                <a:solidFill>
                  <a:srgbClr val="DFD5DE"/>
                </a:solidFill>
                <a:latin typeface="Liberation Serif"/>
                <a:cs typeface="Liberation Serif"/>
              </a:rPr>
              <a:t>Cross-</a:t>
            </a:r>
            <a:r>
              <a:rPr sz="2300" b="1" spc="-105" dirty="0">
                <a:solidFill>
                  <a:srgbClr val="DFD5DE"/>
                </a:solidFill>
                <a:latin typeface="Liberation Serif"/>
                <a:cs typeface="Liberation Serif"/>
              </a:rPr>
              <a:t>Border</a:t>
            </a:r>
            <a:r>
              <a:rPr sz="2300" b="1" spc="-9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45" dirty="0">
                <a:solidFill>
                  <a:srgbClr val="DFD5DE"/>
                </a:solidFill>
                <a:latin typeface="Liberation Serif"/>
                <a:cs typeface="Liberation Serif"/>
              </a:rPr>
              <a:t>Litigation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27119" y="4711178"/>
            <a:ext cx="3003550" cy="2237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95"/>
              </a:spcBef>
            </a:pP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Increasing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globalisation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supply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chains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has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led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more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complex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cross-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border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raising issues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jurisdiction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applicable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3096767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7473188" y="3844518"/>
            <a:ext cx="2888615" cy="3103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86435">
              <a:lnSpc>
                <a:spcPct val="105200"/>
              </a:lnSpc>
              <a:spcBef>
                <a:spcPts val="100"/>
              </a:spcBef>
            </a:pPr>
            <a:r>
              <a:rPr sz="2300" b="1" spc="-45" dirty="0">
                <a:solidFill>
                  <a:srgbClr val="DFD5DE"/>
                </a:solidFill>
                <a:latin typeface="Liberation Serif"/>
                <a:cs typeface="Liberation Serif"/>
              </a:rPr>
              <a:t>Sustainability</a:t>
            </a:r>
            <a:r>
              <a:rPr sz="23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25" dirty="0">
                <a:solidFill>
                  <a:srgbClr val="DFD5DE"/>
                </a:solidFill>
                <a:latin typeface="Liberation Serif"/>
                <a:cs typeface="Liberation Serif"/>
              </a:rPr>
              <a:t>and </a:t>
            </a:r>
            <a:r>
              <a:rPr sz="2300" b="1" spc="-90" dirty="0">
                <a:solidFill>
                  <a:srgbClr val="DFD5DE"/>
                </a:solidFill>
                <a:latin typeface="Liberation Serif"/>
                <a:cs typeface="Liberation Serif"/>
              </a:rPr>
              <a:t>Circular</a:t>
            </a:r>
            <a:r>
              <a:rPr sz="2300" b="1" spc="-15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35" dirty="0">
                <a:solidFill>
                  <a:srgbClr val="DFD5DE"/>
                </a:solidFill>
                <a:latin typeface="Liberation Serif"/>
                <a:cs typeface="Liberation Serif"/>
              </a:rPr>
              <a:t>Economy</a:t>
            </a:r>
            <a:endParaRPr sz="2300">
              <a:latin typeface="Liberation Serif"/>
              <a:cs typeface="Liberation Serif"/>
            </a:endParaRPr>
          </a:p>
          <a:p>
            <a:pPr marL="12700" marR="5080">
              <a:lnSpc>
                <a:spcPct val="138200"/>
              </a:lnSpc>
              <a:spcBef>
                <a:spcPts val="1015"/>
              </a:spcBef>
            </a:pP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Growing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5" dirty="0">
                <a:solidFill>
                  <a:srgbClr val="DFD5DE"/>
                </a:solidFill>
                <a:latin typeface="Verdana"/>
                <a:cs typeface="Verdana"/>
              </a:rPr>
              <a:t>focus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on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sustainability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influencing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design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35" dirty="0">
                <a:solidFill>
                  <a:srgbClr val="DFD5DE"/>
                </a:solidFill>
                <a:latin typeface="Verdana"/>
                <a:cs typeface="Verdana"/>
              </a:rPr>
              <a:t>lifecycle 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management,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potentially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impacting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liability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considerations.</a:t>
            </a:r>
            <a:endParaRPr sz="1750">
              <a:latin typeface="Verdana"/>
              <a:cs typeface="Verdan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3096767"/>
            <a:ext cx="566927" cy="56692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819256" y="3862196"/>
            <a:ext cx="2841625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70" dirty="0">
                <a:solidFill>
                  <a:srgbClr val="DFD5DE"/>
                </a:solidFill>
                <a:latin typeface="Liberation Serif"/>
                <a:cs typeface="Liberation Serif"/>
              </a:rPr>
              <a:t>Emerging</a:t>
            </a:r>
            <a:r>
              <a:rPr sz="2300" b="1" spc="-18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Technologies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0819256" y="4711178"/>
            <a:ext cx="2981325" cy="2237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95"/>
              </a:spcBef>
            </a:pP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Nanotechnology,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3D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printing,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emerging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technologies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creating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new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liability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challenges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potential risks.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0" dirty="0"/>
              <a:t>Conclusion:</a:t>
            </a:r>
            <a:r>
              <a:rPr spc="-315" dirty="0"/>
              <a:t> </a:t>
            </a:r>
            <a:r>
              <a:rPr spc="-90" dirty="0"/>
              <a:t>The</a:t>
            </a:r>
            <a:r>
              <a:rPr spc="-305" dirty="0"/>
              <a:t> </a:t>
            </a:r>
            <a:r>
              <a:rPr spc="-140" dirty="0"/>
              <a:t>Future</a:t>
            </a:r>
            <a:r>
              <a:rPr spc="-330" dirty="0"/>
              <a:t> </a:t>
            </a:r>
            <a:r>
              <a:rPr spc="-30" dirty="0"/>
              <a:t>of</a:t>
            </a:r>
            <a:r>
              <a:rPr spc="-270" dirty="0"/>
              <a:t> </a:t>
            </a:r>
            <a:r>
              <a:rPr spc="-114" dirty="0"/>
              <a:t>Product</a:t>
            </a:r>
            <a:r>
              <a:rPr spc="-320" dirty="0"/>
              <a:t> </a:t>
            </a:r>
            <a:r>
              <a:rPr spc="-125" dirty="0"/>
              <a:t>Liability</a:t>
            </a:r>
            <a:r>
              <a:rPr spc="-340" dirty="0"/>
              <a:t> </a:t>
            </a:r>
            <a:r>
              <a:rPr spc="-310" dirty="0"/>
              <a:t>Law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8151" y="1601241"/>
            <a:ext cx="13045440" cy="1575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300"/>
              </a:lnSpc>
              <a:spcBef>
                <a:spcPts val="95"/>
              </a:spcBef>
            </a:pP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we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look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future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clear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that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field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continue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evolve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response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technological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advancements,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changing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consumer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expectations,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global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market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dynamics.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principles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established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landmark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like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Donoghue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Stevenson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legislation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1987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remain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foundational,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but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application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will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adapt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new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contexts.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45"/>
              </a:spcBef>
            </a:pP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challenges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considerations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future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include: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17804" y="3663696"/>
            <a:ext cx="471170" cy="471170"/>
            <a:chOff x="717804" y="3663696"/>
            <a:chExt cx="471170" cy="471170"/>
          </a:xfrm>
        </p:grpSpPr>
        <p:sp>
          <p:nvSpPr>
            <p:cNvPr id="5" name="object 5"/>
            <p:cNvSpPr/>
            <p:nvPr/>
          </p:nvSpPr>
          <p:spPr>
            <a:xfrm>
              <a:off x="721614" y="3667506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7" y="0"/>
                  </a:lnTo>
                  <a:lnTo>
                    <a:pt x="52822" y="6798"/>
                  </a:lnTo>
                  <a:lnTo>
                    <a:pt x="25331" y="25336"/>
                  </a:lnTo>
                  <a:lnTo>
                    <a:pt x="6796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6" y="410467"/>
                  </a:lnTo>
                  <a:lnTo>
                    <a:pt x="25331" y="437959"/>
                  </a:lnTo>
                  <a:lnTo>
                    <a:pt x="52822" y="456497"/>
                  </a:lnTo>
                  <a:lnTo>
                    <a:pt x="86487" y="463296"/>
                  </a:lnTo>
                  <a:lnTo>
                    <a:pt x="376808" y="463296"/>
                  </a:lnTo>
                  <a:lnTo>
                    <a:pt x="410473" y="456497"/>
                  </a:lnTo>
                  <a:lnTo>
                    <a:pt x="437964" y="437959"/>
                  </a:lnTo>
                  <a:lnTo>
                    <a:pt x="456499" y="410467"/>
                  </a:lnTo>
                  <a:lnTo>
                    <a:pt x="463295" y="376809"/>
                  </a:lnTo>
                  <a:lnTo>
                    <a:pt x="463295" y="86487"/>
                  </a:lnTo>
                  <a:lnTo>
                    <a:pt x="456499" y="52828"/>
                  </a:lnTo>
                  <a:lnTo>
                    <a:pt x="437964" y="25336"/>
                  </a:lnTo>
                  <a:lnTo>
                    <a:pt x="410473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1614" y="3667506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6" y="52828"/>
                  </a:lnTo>
                  <a:lnTo>
                    <a:pt x="25331" y="25336"/>
                  </a:lnTo>
                  <a:lnTo>
                    <a:pt x="52822" y="6798"/>
                  </a:lnTo>
                  <a:lnTo>
                    <a:pt x="86487" y="0"/>
                  </a:lnTo>
                  <a:lnTo>
                    <a:pt x="376808" y="0"/>
                  </a:lnTo>
                  <a:lnTo>
                    <a:pt x="410473" y="6798"/>
                  </a:lnTo>
                  <a:lnTo>
                    <a:pt x="437964" y="25336"/>
                  </a:lnTo>
                  <a:lnTo>
                    <a:pt x="456499" y="52828"/>
                  </a:lnTo>
                  <a:lnTo>
                    <a:pt x="463295" y="86487"/>
                  </a:lnTo>
                  <a:lnTo>
                    <a:pt x="463295" y="376809"/>
                  </a:lnTo>
                  <a:lnTo>
                    <a:pt x="456499" y="410467"/>
                  </a:lnTo>
                  <a:lnTo>
                    <a:pt x="437964" y="437959"/>
                  </a:lnTo>
                  <a:lnTo>
                    <a:pt x="410473" y="456497"/>
                  </a:lnTo>
                  <a:lnTo>
                    <a:pt x="376808" y="463296"/>
                  </a:lnTo>
                  <a:lnTo>
                    <a:pt x="86487" y="463296"/>
                  </a:lnTo>
                  <a:lnTo>
                    <a:pt x="52822" y="456497"/>
                  </a:lnTo>
                  <a:lnTo>
                    <a:pt x="25331" y="437959"/>
                  </a:lnTo>
                  <a:lnTo>
                    <a:pt x="6796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80059" y="3649471"/>
            <a:ext cx="14986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360" dirty="0">
                <a:solidFill>
                  <a:srgbClr val="DFD5DE"/>
                </a:solidFill>
                <a:latin typeface="Liberation Serif"/>
                <a:cs typeface="Liberation Serif"/>
              </a:rPr>
              <a:t>1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7188" y="3645789"/>
            <a:ext cx="5818505" cy="177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70" dirty="0">
                <a:solidFill>
                  <a:srgbClr val="DFD5DE"/>
                </a:solidFill>
                <a:latin typeface="Liberation Serif"/>
                <a:cs typeface="Liberation Serif"/>
              </a:rPr>
              <a:t>Emerging</a:t>
            </a:r>
            <a:r>
              <a:rPr sz="2100" b="1" spc="-1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Technologies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500"/>
              </a:lnSpc>
              <a:spcBef>
                <a:spcPts val="855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framework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address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issues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arising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AI,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autonomous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systems,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other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emerging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technologies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blur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lines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traditional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manufacturer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responsibility.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15783" y="3663696"/>
            <a:ext cx="471170" cy="471170"/>
            <a:chOff x="7415783" y="3663696"/>
            <a:chExt cx="471170" cy="471170"/>
          </a:xfrm>
        </p:grpSpPr>
        <p:sp>
          <p:nvSpPr>
            <p:cNvPr id="10" name="object 10"/>
            <p:cNvSpPr/>
            <p:nvPr/>
          </p:nvSpPr>
          <p:spPr>
            <a:xfrm>
              <a:off x="7419593" y="3667506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6" y="0"/>
                  </a:lnTo>
                  <a:lnTo>
                    <a:pt x="52828" y="6798"/>
                  </a:lnTo>
                  <a:lnTo>
                    <a:pt x="25336" y="25336"/>
                  </a:lnTo>
                  <a:lnTo>
                    <a:pt x="6798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8" y="410467"/>
                  </a:lnTo>
                  <a:lnTo>
                    <a:pt x="25336" y="437959"/>
                  </a:lnTo>
                  <a:lnTo>
                    <a:pt x="52828" y="456497"/>
                  </a:lnTo>
                  <a:lnTo>
                    <a:pt x="86486" y="463296"/>
                  </a:lnTo>
                  <a:lnTo>
                    <a:pt x="376808" y="463296"/>
                  </a:lnTo>
                  <a:lnTo>
                    <a:pt x="410467" y="456497"/>
                  </a:lnTo>
                  <a:lnTo>
                    <a:pt x="437959" y="437959"/>
                  </a:lnTo>
                  <a:lnTo>
                    <a:pt x="456497" y="410467"/>
                  </a:lnTo>
                  <a:lnTo>
                    <a:pt x="463296" y="376809"/>
                  </a:lnTo>
                  <a:lnTo>
                    <a:pt x="463296" y="86487"/>
                  </a:lnTo>
                  <a:lnTo>
                    <a:pt x="456497" y="52828"/>
                  </a:lnTo>
                  <a:lnTo>
                    <a:pt x="437959" y="25336"/>
                  </a:lnTo>
                  <a:lnTo>
                    <a:pt x="410467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19593" y="3667506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8" y="52828"/>
                  </a:lnTo>
                  <a:lnTo>
                    <a:pt x="25336" y="25336"/>
                  </a:lnTo>
                  <a:lnTo>
                    <a:pt x="52828" y="6798"/>
                  </a:lnTo>
                  <a:lnTo>
                    <a:pt x="86486" y="0"/>
                  </a:lnTo>
                  <a:lnTo>
                    <a:pt x="376808" y="0"/>
                  </a:lnTo>
                  <a:lnTo>
                    <a:pt x="410467" y="6798"/>
                  </a:lnTo>
                  <a:lnTo>
                    <a:pt x="437959" y="25336"/>
                  </a:lnTo>
                  <a:lnTo>
                    <a:pt x="456497" y="52828"/>
                  </a:lnTo>
                  <a:lnTo>
                    <a:pt x="463296" y="86487"/>
                  </a:lnTo>
                  <a:lnTo>
                    <a:pt x="463296" y="376809"/>
                  </a:lnTo>
                  <a:lnTo>
                    <a:pt x="456497" y="410467"/>
                  </a:lnTo>
                  <a:lnTo>
                    <a:pt x="437959" y="437959"/>
                  </a:lnTo>
                  <a:lnTo>
                    <a:pt x="410467" y="456497"/>
                  </a:lnTo>
                  <a:lnTo>
                    <a:pt x="376808" y="463296"/>
                  </a:lnTo>
                  <a:lnTo>
                    <a:pt x="86486" y="463296"/>
                  </a:lnTo>
                  <a:lnTo>
                    <a:pt x="52828" y="456497"/>
                  </a:lnTo>
                  <a:lnTo>
                    <a:pt x="25336" y="437959"/>
                  </a:lnTo>
                  <a:lnTo>
                    <a:pt x="6798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554214" y="3649471"/>
            <a:ext cx="19939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35" dirty="0">
                <a:solidFill>
                  <a:srgbClr val="DFD5DE"/>
                </a:solidFill>
                <a:latin typeface="Liberation Serif"/>
                <a:cs typeface="Liberation Serif"/>
              </a:rPr>
              <a:t>2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75421" y="3645789"/>
            <a:ext cx="5442585" cy="1444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90" dirty="0">
                <a:solidFill>
                  <a:srgbClr val="DFD5DE"/>
                </a:solidFill>
                <a:latin typeface="Liberation Serif"/>
                <a:cs typeface="Liberation Serif"/>
              </a:rPr>
              <a:t>Global</a:t>
            </a:r>
            <a:r>
              <a:rPr sz="2100" b="1" spc="-14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Supply</a:t>
            </a:r>
            <a:r>
              <a:rPr sz="2100" b="1" spc="-12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Chains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300"/>
              </a:lnSpc>
              <a:spcBef>
                <a:spcPts val="860"/>
              </a:spcBef>
            </a:pP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Increasingly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complex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globalised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supply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chains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will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necessitate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more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sophisticated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approaches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determining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and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jurisdiction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cross-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border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cases.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17804" y="5881115"/>
            <a:ext cx="471170" cy="471170"/>
            <a:chOff x="717804" y="5881115"/>
            <a:chExt cx="471170" cy="471170"/>
          </a:xfrm>
        </p:grpSpPr>
        <p:sp>
          <p:nvSpPr>
            <p:cNvPr id="15" name="object 15"/>
            <p:cNvSpPr/>
            <p:nvPr/>
          </p:nvSpPr>
          <p:spPr>
            <a:xfrm>
              <a:off x="721614" y="5884925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7" y="0"/>
                  </a:lnTo>
                  <a:lnTo>
                    <a:pt x="52822" y="6798"/>
                  </a:lnTo>
                  <a:lnTo>
                    <a:pt x="25331" y="25336"/>
                  </a:lnTo>
                  <a:lnTo>
                    <a:pt x="6796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6" y="410467"/>
                  </a:lnTo>
                  <a:lnTo>
                    <a:pt x="25331" y="437959"/>
                  </a:lnTo>
                  <a:lnTo>
                    <a:pt x="52822" y="456497"/>
                  </a:lnTo>
                  <a:lnTo>
                    <a:pt x="86487" y="463296"/>
                  </a:lnTo>
                  <a:lnTo>
                    <a:pt x="376808" y="463296"/>
                  </a:lnTo>
                  <a:lnTo>
                    <a:pt x="410473" y="456497"/>
                  </a:lnTo>
                  <a:lnTo>
                    <a:pt x="437964" y="437959"/>
                  </a:lnTo>
                  <a:lnTo>
                    <a:pt x="456499" y="410467"/>
                  </a:lnTo>
                  <a:lnTo>
                    <a:pt x="463295" y="376809"/>
                  </a:lnTo>
                  <a:lnTo>
                    <a:pt x="463295" y="86487"/>
                  </a:lnTo>
                  <a:lnTo>
                    <a:pt x="456499" y="52828"/>
                  </a:lnTo>
                  <a:lnTo>
                    <a:pt x="437964" y="25336"/>
                  </a:lnTo>
                  <a:lnTo>
                    <a:pt x="410473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1614" y="5884925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6" y="52828"/>
                  </a:lnTo>
                  <a:lnTo>
                    <a:pt x="25331" y="25336"/>
                  </a:lnTo>
                  <a:lnTo>
                    <a:pt x="52822" y="6798"/>
                  </a:lnTo>
                  <a:lnTo>
                    <a:pt x="86487" y="0"/>
                  </a:lnTo>
                  <a:lnTo>
                    <a:pt x="376808" y="0"/>
                  </a:lnTo>
                  <a:lnTo>
                    <a:pt x="410473" y="6798"/>
                  </a:lnTo>
                  <a:lnTo>
                    <a:pt x="437964" y="25336"/>
                  </a:lnTo>
                  <a:lnTo>
                    <a:pt x="456499" y="52828"/>
                  </a:lnTo>
                  <a:lnTo>
                    <a:pt x="463295" y="86487"/>
                  </a:lnTo>
                  <a:lnTo>
                    <a:pt x="463295" y="376809"/>
                  </a:lnTo>
                  <a:lnTo>
                    <a:pt x="456499" y="410467"/>
                  </a:lnTo>
                  <a:lnTo>
                    <a:pt x="437964" y="437959"/>
                  </a:lnTo>
                  <a:lnTo>
                    <a:pt x="410473" y="456497"/>
                  </a:lnTo>
                  <a:lnTo>
                    <a:pt x="376808" y="463296"/>
                  </a:lnTo>
                  <a:lnTo>
                    <a:pt x="86487" y="463296"/>
                  </a:lnTo>
                  <a:lnTo>
                    <a:pt x="52822" y="456497"/>
                  </a:lnTo>
                  <a:lnTo>
                    <a:pt x="25331" y="437959"/>
                  </a:lnTo>
                  <a:lnTo>
                    <a:pt x="6796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54760" y="5866891"/>
            <a:ext cx="20256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60" dirty="0">
                <a:solidFill>
                  <a:srgbClr val="DFD5DE"/>
                </a:solidFill>
                <a:latin typeface="Liberation Serif"/>
                <a:cs typeface="Liberation Serif"/>
              </a:rPr>
              <a:t>3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77188" y="5862650"/>
            <a:ext cx="5667375" cy="1445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Consumer</a:t>
            </a:r>
            <a:r>
              <a:rPr sz="2100" b="1" spc="-17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Expectations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300"/>
              </a:lnSpc>
              <a:spcBef>
                <a:spcPts val="865"/>
              </a:spcBef>
            </a:pP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awareness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expectations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regarding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product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safety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continue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evolve,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standard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what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constitutes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'defective'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may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shift.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415783" y="5881115"/>
            <a:ext cx="471170" cy="471170"/>
            <a:chOff x="7415783" y="5881115"/>
            <a:chExt cx="471170" cy="471170"/>
          </a:xfrm>
        </p:grpSpPr>
        <p:sp>
          <p:nvSpPr>
            <p:cNvPr id="20" name="object 20"/>
            <p:cNvSpPr/>
            <p:nvPr/>
          </p:nvSpPr>
          <p:spPr>
            <a:xfrm>
              <a:off x="7419593" y="5884925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6" y="0"/>
                  </a:lnTo>
                  <a:lnTo>
                    <a:pt x="52828" y="6798"/>
                  </a:lnTo>
                  <a:lnTo>
                    <a:pt x="25336" y="25336"/>
                  </a:lnTo>
                  <a:lnTo>
                    <a:pt x="6798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8" y="410467"/>
                  </a:lnTo>
                  <a:lnTo>
                    <a:pt x="25336" y="437959"/>
                  </a:lnTo>
                  <a:lnTo>
                    <a:pt x="52828" y="456497"/>
                  </a:lnTo>
                  <a:lnTo>
                    <a:pt x="86486" y="463296"/>
                  </a:lnTo>
                  <a:lnTo>
                    <a:pt x="376808" y="463296"/>
                  </a:lnTo>
                  <a:lnTo>
                    <a:pt x="410467" y="456497"/>
                  </a:lnTo>
                  <a:lnTo>
                    <a:pt x="437959" y="437959"/>
                  </a:lnTo>
                  <a:lnTo>
                    <a:pt x="456497" y="410467"/>
                  </a:lnTo>
                  <a:lnTo>
                    <a:pt x="463296" y="376809"/>
                  </a:lnTo>
                  <a:lnTo>
                    <a:pt x="463296" y="86487"/>
                  </a:lnTo>
                  <a:lnTo>
                    <a:pt x="456497" y="52828"/>
                  </a:lnTo>
                  <a:lnTo>
                    <a:pt x="437959" y="25336"/>
                  </a:lnTo>
                  <a:lnTo>
                    <a:pt x="410467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19593" y="5884925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8" y="52828"/>
                  </a:lnTo>
                  <a:lnTo>
                    <a:pt x="25336" y="25336"/>
                  </a:lnTo>
                  <a:lnTo>
                    <a:pt x="52828" y="6798"/>
                  </a:lnTo>
                  <a:lnTo>
                    <a:pt x="86486" y="0"/>
                  </a:lnTo>
                  <a:lnTo>
                    <a:pt x="376808" y="0"/>
                  </a:lnTo>
                  <a:lnTo>
                    <a:pt x="410467" y="6798"/>
                  </a:lnTo>
                  <a:lnTo>
                    <a:pt x="437959" y="25336"/>
                  </a:lnTo>
                  <a:lnTo>
                    <a:pt x="456497" y="52828"/>
                  </a:lnTo>
                  <a:lnTo>
                    <a:pt x="463296" y="86487"/>
                  </a:lnTo>
                  <a:lnTo>
                    <a:pt x="463296" y="376809"/>
                  </a:lnTo>
                  <a:lnTo>
                    <a:pt x="456497" y="410467"/>
                  </a:lnTo>
                  <a:lnTo>
                    <a:pt x="437959" y="437959"/>
                  </a:lnTo>
                  <a:lnTo>
                    <a:pt x="410467" y="456497"/>
                  </a:lnTo>
                  <a:lnTo>
                    <a:pt x="376808" y="463296"/>
                  </a:lnTo>
                  <a:lnTo>
                    <a:pt x="86486" y="463296"/>
                  </a:lnTo>
                  <a:lnTo>
                    <a:pt x="52828" y="456497"/>
                  </a:lnTo>
                  <a:lnTo>
                    <a:pt x="25336" y="437959"/>
                  </a:lnTo>
                  <a:lnTo>
                    <a:pt x="6798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559802" y="5866891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4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075421" y="5862650"/>
            <a:ext cx="5436870" cy="1776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Balancing</a:t>
            </a:r>
            <a:r>
              <a:rPr sz="21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40" dirty="0">
                <a:solidFill>
                  <a:srgbClr val="DFD5DE"/>
                </a:solidFill>
                <a:latin typeface="Liberation Serif"/>
                <a:cs typeface="Liberation Serif"/>
              </a:rPr>
              <a:t>Innovation</a:t>
            </a:r>
            <a:r>
              <a:rPr sz="2100" b="1" spc="-14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25" dirty="0">
                <a:solidFill>
                  <a:srgbClr val="DFD5DE"/>
                </a:solidFill>
                <a:latin typeface="Liberation Serif"/>
                <a:cs typeface="Liberation Serif"/>
              </a:rPr>
              <a:t>and</a:t>
            </a:r>
            <a:r>
              <a:rPr sz="2100" b="1" spc="-14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Safety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400"/>
              </a:lnSpc>
              <a:spcBef>
                <a:spcPts val="86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strike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balance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encouraging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innovation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and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ensuring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safety,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particularly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in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rapidly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advancing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fields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like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biotechnology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nanotechnology.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6991" y="685241"/>
            <a:ext cx="7077709" cy="9012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ts val="7390"/>
              </a:lnSpc>
              <a:spcBef>
                <a:spcPts val="95"/>
              </a:spcBef>
            </a:pPr>
            <a:r>
              <a:rPr lang="en-GB" sz="5900" spc="-180" dirty="0"/>
              <a:t>Introduction</a:t>
            </a:r>
            <a:endParaRPr sz="5900" dirty="0"/>
          </a:p>
        </p:txBody>
      </p:sp>
      <p:sp>
        <p:nvSpPr>
          <p:cNvPr id="4" name="object 4"/>
          <p:cNvSpPr txBox="1"/>
          <p:nvPr/>
        </p:nvSpPr>
        <p:spPr>
          <a:xfrm>
            <a:off x="716991" y="3834536"/>
            <a:ext cx="7694295" cy="2996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90"/>
              </a:spcBef>
            </a:pP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critical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area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addresses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responsibility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manufacturers,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distributors,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sellers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injuries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caused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products.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presentation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explores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fundamental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principles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liability,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examining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key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English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Hong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Kong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that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shaped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field.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We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will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delve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into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care,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legislation,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products,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causation,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defences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available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to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manufacturers.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Through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analysis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landmark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recent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developments,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we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aim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provide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comprehensive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understanding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its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impact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rights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and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business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practices.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5668" y="482041"/>
            <a:ext cx="6514465" cy="613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3850" spc="-80" dirty="0"/>
              <a:t>Meaning</a:t>
            </a:r>
            <a:r>
              <a:rPr sz="3850" spc="-310" dirty="0"/>
              <a:t> </a:t>
            </a:r>
            <a:r>
              <a:rPr sz="3850" spc="-25" dirty="0"/>
              <a:t>to</a:t>
            </a:r>
            <a:r>
              <a:rPr sz="3850" spc="-254" dirty="0"/>
              <a:t> </a:t>
            </a:r>
            <a:r>
              <a:rPr sz="3850" spc="-114" dirty="0"/>
              <a:t>Product</a:t>
            </a:r>
            <a:r>
              <a:rPr sz="3850" spc="-265" dirty="0"/>
              <a:t> </a:t>
            </a:r>
            <a:r>
              <a:rPr sz="3850" spc="-85" dirty="0"/>
              <a:t>Liability</a:t>
            </a:r>
            <a:endParaRPr sz="3850" dirty="0"/>
          </a:p>
        </p:txBody>
      </p:sp>
      <p:sp>
        <p:nvSpPr>
          <p:cNvPr id="3" name="object 3"/>
          <p:cNvSpPr txBox="1"/>
          <p:nvPr/>
        </p:nvSpPr>
        <p:spPr>
          <a:xfrm>
            <a:off x="645668" y="1459534"/>
            <a:ext cx="13230225" cy="2054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9705">
              <a:lnSpc>
                <a:spcPct val="137900"/>
              </a:lnSpc>
              <a:spcBef>
                <a:spcPts val="100"/>
              </a:spcBef>
            </a:pP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holds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manufacturers,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distributors,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sellers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responsible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injuries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damages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caused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0" dirty="0">
                <a:solidFill>
                  <a:srgbClr val="DFD5DE"/>
                </a:solidFill>
                <a:latin typeface="Verdana"/>
                <a:cs typeface="Verdana"/>
              </a:rPr>
              <a:t>This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area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has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evolved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significantly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over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years,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primarily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through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law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statutory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developments.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0" dirty="0">
                <a:solidFill>
                  <a:srgbClr val="DFD5DE"/>
                </a:solidFill>
                <a:latin typeface="Verdana"/>
                <a:cs typeface="Verdana"/>
              </a:rPr>
              <a:t>core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principle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underlying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liability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is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right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expect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purchase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use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safe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used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4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intended.</a:t>
            </a:r>
            <a:endParaRPr sz="1450">
              <a:latin typeface="Verdana"/>
              <a:cs typeface="Verdana"/>
            </a:endParaRPr>
          </a:p>
          <a:p>
            <a:pPr marL="12700" marR="5080">
              <a:lnSpc>
                <a:spcPct val="137900"/>
              </a:lnSpc>
              <a:spcBef>
                <a:spcPts val="1575"/>
              </a:spcBef>
            </a:pPr>
            <a:r>
              <a:rPr sz="1450" spc="-17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UK</a:t>
            </a:r>
            <a:r>
              <a:rPr sz="14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Hong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Kong,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liability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claims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can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arise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three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main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theories: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negligence,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breach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warranty,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strict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liability.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Each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these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theories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places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different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burdens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proof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plaintiff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offers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varying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levels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consumers.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Understanding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these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fundamental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45" dirty="0">
                <a:solidFill>
                  <a:srgbClr val="DFD5DE"/>
                </a:solidFill>
                <a:latin typeface="Verdana"/>
                <a:cs typeface="Verdana"/>
              </a:rPr>
              <a:t>concepts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5" dirty="0">
                <a:solidFill>
                  <a:srgbClr val="DFD5DE"/>
                </a:solidFill>
                <a:latin typeface="Verdana"/>
                <a:cs typeface="Verdana"/>
              </a:rPr>
              <a:t>is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crucial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both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professionals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navigating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complex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landscape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2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5423" y="3739896"/>
            <a:ext cx="1062355" cy="3971925"/>
            <a:chOff x="725423" y="3739896"/>
            <a:chExt cx="1062355" cy="3971925"/>
          </a:xfrm>
        </p:grpSpPr>
        <p:sp>
          <p:nvSpPr>
            <p:cNvPr id="5" name="object 5"/>
            <p:cNvSpPr/>
            <p:nvPr/>
          </p:nvSpPr>
          <p:spPr>
            <a:xfrm>
              <a:off x="928116" y="3739895"/>
              <a:ext cx="859790" cy="3971925"/>
            </a:xfrm>
            <a:custGeom>
              <a:avLst/>
              <a:gdLst/>
              <a:ahLst/>
              <a:cxnLst/>
              <a:rect l="l" t="t" r="r" b="b"/>
              <a:pathLst>
                <a:path w="859789" h="3971925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3966426"/>
                  </a:lnTo>
                  <a:lnTo>
                    <a:pt x="5118" y="3971544"/>
                  </a:lnTo>
                  <a:lnTo>
                    <a:pt x="17741" y="3971544"/>
                  </a:lnTo>
                  <a:lnTo>
                    <a:pt x="22860" y="3966426"/>
                  </a:lnTo>
                  <a:lnTo>
                    <a:pt x="22860" y="5080"/>
                  </a:lnTo>
                  <a:close/>
                </a:path>
                <a:path w="859789" h="3971925">
                  <a:moveTo>
                    <a:pt x="859536" y="416560"/>
                  </a:moveTo>
                  <a:lnTo>
                    <a:pt x="854456" y="411480"/>
                  </a:lnTo>
                  <a:lnTo>
                    <a:pt x="206286" y="411480"/>
                  </a:lnTo>
                  <a:lnTo>
                    <a:pt x="201168" y="416560"/>
                  </a:lnTo>
                  <a:lnTo>
                    <a:pt x="201168" y="422910"/>
                  </a:lnTo>
                  <a:lnTo>
                    <a:pt x="201168" y="429260"/>
                  </a:lnTo>
                  <a:lnTo>
                    <a:pt x="206286" y="434340"/>
                  </a:lnTo>
                  <a:lnTo>
                    <a:pt x="854456" y="434340"/>
                  </a:lnTo>
                  <a:lnTo>
                    <a:pt x="859536" y="429260"/>
                  </a:lnTo>
                  <a:lnTo>
                    <a:pt x="859536" y="41656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9233" y="3952494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344576" y="0"/>
                  </a:moveTo>
                  <a:lnTo>
                    <a:pt x="79095" y="0"/>
                  </a:lnTo>
                  <a:lnTo>
                    <a:pt x="48306" y="6219"/>
                  </a:lnTo>
                  <a:lnTo>
                    <a:pt x="23164" y="23177"/>
                  </a:lnTo>
                  <a:lnTo>
                    <a:pt x="6215" y="48327"/>
                  </a:lnTo>
                  <a:lnTo>
                    <a:pt x="0" y="79120"/>
                  </a:lnTo>
                  <a:lnTo>
                    <a:pt x="0" y="344550"/>
                  </a:lnTo>
                  <a:lnTo>
                    <a:pt x="6215" y="375344"/>
                  </a:lnTo>
                  <a:lnTo>
                    <a:pt x="23164" y="400494"/>
                  </a:lnTo>
                  <a:lnTo>
                    <a:pt x="48306" y="417452"/>
                  </a:lnTo>
                  <a:lnTo>
                    <a:pt x="79095" y="423671"/>
                  </a:lnTo>
                  <a:lnTo>
                    <a:pt x="344576" y="423671"/>
                  </a:lnTo>
                  <a:lnTo>
                    <a:pt x="375365" y="417452"/>
                  </a:lnTo>
                  <a:lnTo>
                    <a:pt x="400507" y="400494"/>
                  </a:lnTo>
                  <a:lnTo>
                    <a:pt x="417456" y="375344"/>
                  </a:lnTo>
                  <a:lnTo>
                    <a:pt x="423672" y="344550"/>
                  </a:lnTo>
                  <a:lnTo>
                    <a:pt x="423672" y="79120"/>
                  </a:lnTo>
                  <a:lnTo>
                    <a:pt x="417456" y="48327"/>
                  </a:lnTo>
                  <a:lnTo>
                    <a:pt x="400507" y="23177"/>
                  </a:lnTo>
                  <a:lnTo>
                    <a:pt x="375365" y="6219"/>
                  </a:lnTo>
                  <a:lnTo>
                    <a:pt x="34457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29233" y="3952494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0" y="79120"/>
                  </a:moveTo>
                  <a:lnTo>
                    <a:pt x="6215" y="48327"/>
                  </a:lnTo>
                  <a:lnTo>
                    <a:pt x="23164" y="23177"/>
                  </a:lnTo>
                  <a:lnTo>
                    <a:pt x="48306" y="6219"/>
                  </a:lnTo>
                  <a:lnTo>
                    <a:pt x="79095" y="0"/>
                  </a:lnTo>
                  <a:lnTo>
                    <a:pt x="344576" y="0"/>
                  </a:lnTo>
                  <a:lnTo>
                    <a:pt x="375365" y="6219"/>
                  </a:lnTo>
                  <a:lnTo>
                    <a:pt x="400507" y="23177"/>
                  </a:lnTo>
                  <a:lnTo>
                    <a:pt x="417456" y="48327"/>
                  </a:lnTo>
                  <a:lnTo>
                    <a:pt x="423672" y="79120"/>
                  </a:lnTo>
                  <a:lnTo>
                    <a:pt x="423672" y="344550"/>
                  </a:lnTo>
                  <a:lnTo>
                    <a:pt x="417456" y="375344"/>
                  </a:lnTo>
                  <a:lnTo>
                    <a:pt x="400507" y="400494"/>
                  </a:lnTo>
                  <a:lnTo>
                    <a:pt x="375365" y="417452"/>
                  </a:lnTo>
                  <a:lnTo>
                    <a:pt x="344576" y="423671"/>
                  </a:lnTo>
                  <a:lnTo>
                    <a:pt x="79095" y="423671"/>
                  </a:lnTo>
                  <a:lnTo>
                    <a:pt x="48306" y="417452"/>
                  </a:lnTo>
                  <a:lnTo>
                    <a:pt x="23164" y="400494"/>
                  </a:lnTo>
                  <a:lnTo>
                    <a:pt x="6215" y="375344"/>
                  </a:lnTo>
                  <a:lnTo>
                    <a:pt x="0" y="344550"/>
                  </a:lnTo>
                  <a:lnTo>
                    <a:pt x="0" y="7912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73353" y="3930141"/>
            <a:ext cx="13843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315" dirty="0">
                <a:solidFill>
                  <a:srgbClr val="DFD5DE"/>
                </a:solidFill>
                <a:latin typeface="Liberation Serif"/>
                <a:cs typeface="Liberation Serif"/>
              </a:rPr>
              <a:t>1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62150" y="3903979"/>
            <a:ext cx="9090025" cy="724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Negligence</a:t>
            </a:r>
            <a:endParaRPr sz="1900">
              <a:latin typeface="Liberation Serif"/>
              <a:cs typeface="Liberation Serif"/>
            </a:endParaRPr>
          </a:p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Requires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proof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defendant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failed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exercise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reasonable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production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sale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product.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25423" y="5234940"/>
            <a:ext cx="1062355" cy="431800"/>
            <a:chOff x="725423" y="5234940"/>
            <a:chExt cx="1062355" cy="431800"/>
          </a:xfrm>
        </p:grpSpPr>
        <p:sp>
          <p:nvSpPr>
            <p:cNvPr id="11" name="object 11"/>
            <p:cNvSpPr/>
            <p:nvPr/>
          </p:nvSpPr>
          <p:spPr>
            <a:xfrm>
              <a:off x="1129283" y="5437632"/>
              <a:ext cx="658495" cy="22860"/>
            </a:xfrm>
            <a:custGeom>
              <a:avLst/>
              <a:gdLst/>
              <a:ahLst/>
              <a:cxnLst/>
              <a:rect l="l" t="t" r="r" b="b"/>
              <a:pathLst>
                <a:path w="658494" h="22860">
                  <a:moveTo>
                    <a:pt x="653288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53288" y="22860"/>
                  </a:lnTo>
                  <a:lnTo>
                    <a:pt x="658367" y="17780"/>
                  </a:lnTo>
                  <a:lnTo>
                    <a:pt x="658367" y="5080"/>
                  </a:lnTo>
                  <a:lnTo>
                    <a:pt x="653288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9233" y="5238750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344576" y="0"/>
                  </a:moveTo>
                  <a:lnTo>
                    <a:pt x="79095" y="0"/>
                  </a:lnTo>
                  <a:lnTo>
                    <a:pt x="48306" y="6219"/>
                  </a:lnTo>
                  <a:lnTo>
                    <a:pt x="23164" y="23177"/>
                  </a:lnTo>
                  <a:lnTo>
                    <a:pt x="6215" y="48327"/>
                  </a:lnTo>
                  <a:lnTo>
                    <a:pt x="0" y="79120"/>
                  </a:lnTo>
                  <a:lnTo>
                    <a:pt x="0" y="344550"/>
                  </a:lnTo>
                  <a:lnTo>
                    <a:pt x="6215" y="375344"/>
                  </a:lnTo>
                  <a:lnTo>
                    <a:pt x="23164" y="400494"/>
                  </a:lnTo>
                  <a:lnTo>
                    <a:pt x="48306" y="417452"/>
                  </a:lnTo>
                  <a:lnTo>
                    <a:pt x="79095" y="423672"/>
                  </a:lnTo>
                  <a:lnTo>
                    <a:pt x="344576" y="423672"/>
                  </a:lnTo>
                  <a:lnTo>
                    <a:pt x="375365" y="417452"/>
                  </a:lnTo>
                  <a:lnTo>
                    <a:pt x="400507" y="400494"/>
                  </a:lnTo>
                  <a:lnTo>
                    <a:pt x="417456" y="375344"/>
                  </a:lnTo>
                  <a:lnTo>
                    <a:pt x="423672" y="344550"/>
                  </a:lnTo>
                  <a:lnTo>
                    <a:pt x="423672" y="79120"/>
                  </a:lnTo>
                  <a:lnTo>
                    <a:pt x="417456" y="48327"/>
                  </a:lnTo>
                  <a:lnTo>
                    <a:pt x="400507" y="23177"/>
                  </a:lnTo>
                  <a:lnTo>
                    <a:pt x="375365" y="6219"/>
                  </a:lnTo>
                  <a:lnTo>
                    <a:pt x="34457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29233" y="5238750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0" y="79120"/>
                  </a:moveTo>
                  <a:lnTo>
                    <a:pt x="6215" y="48327"/>
                  </a:lnTo>
                  <a:lnTo>
                    <a:pt x="23164" y="23177"/>
                  </a:lnTo>
                  <a:lnTo>
                    <a:pt x="48306" y="6219"/>
                  </a:lnTo>
                  <a:lnTo>
                    <a:pt x="79095" y="0"/>
                  </a:lnTo>
                  <a:lnTo>
                    <a:pt x="344576" y="0"/>
                  </a:lnTo>
                  <a:lnTo>
                    <a:pt x="375365" y="6219"/>
                  </a:lnTo>
                  <a:lnTo>
                    <a:pt x="400507" y="23177"/>
                  </a:lnTo>
                  <a:lnTo>
                    <a:pt x="417456" y="48327"/>
                  </a:lnTo>
                  <a:lnTo>
                    <a:pt x="423672" y="79120"/>
                  </a:lnTo>
                  <a:lnTo>
                    <a:pt x="423672" y="344550"/>
                  </a:lnTo>
                  <a:lnTo>
                    <a:pt x="417456" y="375344"/>
                  </a:lnTo>
                  <a:lnTo>
                    <a:pt x="400507" y="400494"/>
                  </a:lnTo>
                  <a:lnTo>
                    <a:pt x="375365" y="417452"/>
                  </a:lnTo>
                  <a:lnTo>
                    <a:pt x="344576" y="423672"/>
                  </a:lnTo>
                  <a:lnTo>
                    <a:pt x="79095" y="423672"/>
                  </a:lnTo>
                  <a:lnTo>
                    <a:pt x="48306" y="417452"/>
                  </a:lnTo>
                  <a:lnTo>
                    <a:pt x="23164" y="400494"/>
                  </a:lnTo>
                  <a:lnTo>
                    <a:pt x="6215" y="375344"/>
                  </a:lnTo>
                  <a:lnTo>
                    <a:pt x="0" y="344550"/>
                  </a:lnTo>
                  <a:lnTo>
                    <a:pt x="0" y="79120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51103" y="5216093"/>
            <a:ext cx="18351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30" dirty="0">
                <a:solidFill>
                  <a:srgbClr val="DFD5DE"/>
                </a:solidFill>
                <a:latin typeface="Liberation Serif"/>
                <a:cs typeface="Liberation Serif"/>
              </a:rPr>
              <a:t>2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62150" y="5190490"/>
            <a:ext cx="8929370" cy="7245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Breach</a:t>
            </a:r>
            <a:r>
              <a:rPr sz="1900" b="1" spc="-17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9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1900" b="1" spc="-12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9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Warranty</a:t>
            </a:r>
            <a:endParaRPr sz="1900">
              <a:latin typeface="Liberation Serif"/>
              <a:cs typeface="Liberation Serif"/>
            </a:endParaRPr>
          </a:p>
          <a:p>
            <a:pPr marL="12700">
              <a:lnSpc>
                <a:spcPct val="100000"/>
              </a:lnSpc>
              <a:spcBef>
                <a:spcPts val="1485"/>
              </a:spcBef>
            </a:pP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Based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4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failure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live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up</a:t>
            </a:r>
            <a:r>
              <a:rPr sz="14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express</a:t>
            </a:r>
            <a:r>
              <a:rPr sz="14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implied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promises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about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its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performance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4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safety.</a:t>
            </a:r>
            <a:endParaRPr sz="145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25423" y="6521195"/>
            <a:ext cx="1062355" cy="431800"/>
            <a:chOff x="725423" y="6521195"/>
            <a:chExt cx="1062355" cy="431800"/>
          </a:xfrm>
        </p:grpSpPr>
        <p:sp>
          <p:nvSpPr>
            <p:cNvPr id="17" name="object 17"/>
            <p:cNvSpPr/>
            <p:nvPr/>
          </p:nvSpPr>
          <p:spPr>
            <a:xfrm>
              <a:off x="1129283" y="6723887"/>
              <a:ext cx="658495" cy="22860"/>
            </a:xfrm>
            <a:custGeom>
              <a:avLst/>
              <a:gdLst/>
              <a:ahLst/>
              <a:cxnLst/>
              <a:rect l="l" t="t" r="r" b="b"/>
              <a:pathLst>
                <a:path w="658494" h="22859">
                  <a:moveTo>
                    <a:pt x="653288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53288" y="22859"/>
                  </a:lnTo>
                  <a:lnTo>
                    <a:pt x="658367" y="17779"/>
                  </a:lnTo>
                  <a:lnTo>
                    <a:pt x="658367" y="5079"/>
                  </a:lnTo>
                  <a:lnTo>
                    <a:pt x="653288" y="0"/>
                  </a:lnTo>
                  <a:close/>
                </a:path>
              </a:pathLst>
            </a:custGeom>
            <a:solidFill>
              <a:srgbClr val="47367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29233" y="652500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344576" y="0"/>
                  </a:moveTo>
                  <a:lnTo>
                    <a:pt x="79095" y="0"/>
                  </a:lnTo>
                  <a:lnTo>
                    <a:pt x="48306" y="6219"/>
                  </a:lnTo>
                  <a:lnTo>
                    <a:pt x="23164" y="23177"/>
                  </a:lnTo>
                  <a:lnTo>
                    <a:pt x="6215" y="48327"/>
                  </a:lnTo>
                  <a:lnTo>
                    <a:pt x="0" y="79121"/>
                  </a:lnTo>
                  <a:lnTo>
                    <a:pt x="0" y="344551"/>
                  </a:lnTo>
                  <a:lnTo>
                    <a:pt x="6215" y="375344"/>
                  </a:lnTo>
                  <a:lnTo>
                    <a:pt x="23164" y="400494"/>
                  </a:lnTo>
                  <a:lnTo>
                    <a:pt x="48306" y="417452"/>
                  </a:lnTo>
                  <a:lnTo>
                    <a:pt x="79095" y="423672"/>
                  </a:lnTo>
                  <a:lnTo>
                    <a:pt x="344576" y="423672"/>
                  </a:lnTo>
                  <a:lnTo>
                    <a:pt x="375365" y="417452"/>
                  </a:lnTo>
                  <a:lnTo>
                    <a:pt x="400507" y="400494"/>
                  </a:lnTo>
                  <a:lnTo>
                    <a:pt x="417456" y="375344"/>
                  </a:lnTo>
                  <a:lnTo>
                    <a:pt x="423672" y="344551"/>
                  </a:lnTo>
                  <a:lnTo>
                    <a:pt x="423672" y="79121"/>
                  </a:lnTo>
                  <a:lnTo>
                    <a:pt x="417456" y="48327"/>
                  </a:lnTo>
                  <a:lnTo>
                    <a:pt x="400507" y="23177"/>
                  </a:lnTo>
                  <a:lnTo>
                    <a:pt x="375365" y="6219"/>
                  </a:lnTo>
                  <a:lnTo>
                    <a:pt x="344576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29233" y="6525005"/>
              <a:ext cx="424180" cy="424180"/>
            </a:xfrm>
            <a:custGeom>
              <a:avLst/>
              <a:gdLst/>
              <a:ahLst/>
              <a:cxnLst/>
              <a:rect l="l" t="t" r="r" b="b"/>
              <a:pathLst>
                <a:path w="424180" h="424179">
                  <a:moveTo>
                    <a:pt x="0" y="79121"/>
                  </a:moveTo>
                  <a:lnTo>
                    <a:pt x="6215" y="48327"/>
                  </a:lnTo>
                  <a:lnTo>
                    <a:pt x="23164" y="23177"/>
                  </a:lnTo>
                  <a:lnTo>
                    <a:pt x="48306" y="6219"/>
                  </a:lnTo>
                  <a:lnTo>
                    <a:pt x="79095" y="0"/>
                  </a:lnTo>
                  <a:lnTo>
                    <a:pt x="344576" y="0"/>
                  </a:lnTo>
                  <a:lnTo>
                    <a:pt x="375365" y="6219"/>
                  </a:lnTo>
                  <a:lnTo>
                    <a:pt x="400507" y="23177"/>
                  </a:lnTo>
                  <a:lnTo>
                    <a:pt x="417456" y="48327"/>
                  </a:lnTo>
                  <a:lnTo>
                    <a:pt x="423672" y="79121"/>
                  </a:lnTo>
                  <a:lnTo>
                    <a:pt x="423672" y="344551"/>
                  </a:lnTo>
                  <a:lnTo>
                    <a:pt x="417456" y="375344"/>
                  </a:lnTo>
                  <a:lnTo>
                    <a:pt x="400507" y="400494"/>
                  </a:lnTo>
                  <a:lnTo>
                    <a:pt x="375365" y="417452"/>
                  </a:lnTo>
                  <a:lnTo>
                    <a:pt x="344576" y="423672"/>
                  </a:lnTo>
                  <a:lnTo>
                    <a:pt x="79095" y="423672"/>
                  </a:lnTo>
                  <a:lnTo>
                    <a:pt x="48306" y="417452"/>
                  </a:lnTo>
                  <a:lnTo>
                    <a:pt x="23164" y="400494"/>
                  </a:lnTo>
                  <a:lnTo>
                    <a:pt x="6215" y="375344"/>
                  </a:lnTo>
                  <a:lnTo>
                    <a:pt x="0" y="344551"/>
                  </a:lnTo>
                  <a:lnTo>
                    <a:pt x="0" y="79121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50493" y="6503034"/>
            <a:ext cx="186055" cy="376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300" b="1" spc="50" dirty="0">
                <a:solidFill>
                  <a:srgbClr val="DFD5DE"/>
                </a:solidFill>
                <a:latin typeface="Liberation Serif"/>
                <a:cs typeface="Liberation Serif"/>
              </a:rPr>
              <a:t>3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962150" y="6477127"/>
            <a:ext cx="11419205" cy="1029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Strict</a:t>
            </a:r>
            <a:r>
              <a:rPr sz="1900" b="1" spc="-13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19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Liability</a:t>
            </a:r>
            <a:endParaRPr sz="1900">
              <a:latin typeface="Liberation Serif"/>
              <a:cs typeface="Liberation Serif"/>
            </a:endParaRPr>
          </a:p>
          <a:p>
            <a:pPr marL="12700" marR="5080">
              <a:lnSpc>
                <a:spcPct val="137900"/>
              </a:lnSpc>
              <a:spcBef>
                <a:spcPts val="825"/>
              </a:spcBef>
            </a:pP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Holds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liable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4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regardless</a:t>
            </a:r>
            <a:r>
              <a:rPr sz="145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fault,</a:t>
            </a:r>
            <a:r>
              <a:rPr sz="14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0" dirty="0">
                <a:solidFill>
                  <a:srgbClr val="DFD5DE"/>
                </a:solidFill>
                <a:latin typeface="Verdana"/>
                <a:cs typeface="Verdana"/>
              </a:rPr>
              <a:t>focusing</a:t>
            </a:r>
            <a:r>
              <a:rPr sz="145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55" dirty="0">
                <a:solidFill>
                  <a:srgbClr val="DFD5DE"/>
                </a:solidFill>
                <a:latin typeface="Verdana"/>
                <a:cs typeface="Verdana"/>
              </a:rPr>
              <a:t>product's</a:t>
            </a:r>
            <a:r>
              <a:rPr sz="1450" spc="-70" dirty="0">
                <a:solidFill>
                  <a:srgbClr val="DFD5DE"/>
                </a:solidFill>
                <a:latin typeface="Verdana"/>
                <a:cs typeface="Verdana"/>
              </a:rPr>
              <a:t> condition</a:t>
            </a:r>
            <a:r>
              <a:rPr sz="145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rather</a:t>
            </a:r>
            <a:r>
              <a:rPr sz="145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105" dirty="0">
                <a:solidFill>
                  <a:srgbClr val="DFD5DE"/>
                </a:solidFill>
                <a:latin typeface="Verdana"/>
                <a:cs typeface="Verdana"/>
              </a:rPr>
              <a:t>than</a:t>
            </a:r>
            <a:r>
              <a:rPr sz="145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4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450" spc="-35" dirty="0">
                <a:solidFill>
                  <a:srgbClr val="DFD5DE"/>
                </a:solidFill>
                <a:latin typeface="Verdana"/>
                <a:cs typeface="Verdana"/>
              </a:rPr>
              <a:t>manufacturer's </a:t>
            </a:r>
            <a:r>
              <a:rPr sz="1450" spc="-10" dirty="0">
                <a:solidFill>
                  <a:srgbClr val="DFD5DE"/>
                </a:solidFill>
                <a:latin typeface="Verdana"/>
                <a:cs typeface="Verdana"/>
              </a:rPr>
              <a:t>conduct.</a:t>
            </a:r>
            <a:endParaRPr sz="1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770890"/>
            <a:ext cx="7840345" cy="7353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650" spc="-95" dirty="0"/>
              <a:t>Duty</a:t>
            </a:r>
            <a:r>
              <a:rPr sz="4650" spc="-360" dirty="0"/>
              <a:t> </a:t>
            </a:r>
            <a:r>
              <a:rPr sz="4650" spc="-30" dirty="0"/>
              <a:t>of</a:t>
            </a:r>
            <a:r>
              <a:rPr sz="4650" spc="-335" dirty="0"/>
              <a:t> </a:t>
            </a:r>
            <a:r>
              <a:rPr sz="4650" spc="-229" dirty="0"/>
              <a:t>Care</a:t>
            </a:r>
            <a:r>
              <a:rPr sz="4650" spc="-355" dirty="0"/>
              <a:t> </a:t>
            </a:r>
            <a:r>
              <a:rPr sz="4650" spc="95" dirty="0"/>
              <a:t>in</a:t>
            </a:r>
            <a:r>
              <a:rPr sz="4650" spc="-360" dirty="0"/>
              <a:t> </a:t>
            </a:r>
            <a:r>
              <a:rPr sz="4650" spc="-135" dirty="0"/>
              <a:t>Product</a:t>
            </a:r>
            <a:r>
              <a:rPr sz="4650" spc="-360" dirty="0"/>
              <a:t> </a:t>
            </a:r>
            <a:r>
              <a:rPr sz="4650" spc="-95" dirty="0"/>
              <a:t>Liability</a:t>
            </a:r>
            <a:endParaRPr sz="465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5565394"/>
            <a:ext cx="3318510" cy="117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Foreseeability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5"/>
              </a:spcBef>
              <a:buChar char="•"/>
              <a:tabLst>
                <a:tab pos="354965" algn="l"/>
              </a:tabLst>
            </a:pP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Proximity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parties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0"/>
              </a:spcBef>
              <a:buChar char="•"/>
              <a:tabLst>
                <a:tab pos="354965" algn="l"/>
              </a:tabLst>
            </a:pP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Fairness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reasonableness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20665" y="6132322"/>
            <a:ext cx="3537585" cy="117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design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5"/>
              </a:spcBef>
              <a:buChar char="•"/>
              <a:tabLst>
                <a:tab pos="354965" algn="l"/>
              </a:tabLst>
            </a:pP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Manufacturing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process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0"/>
              </a:spcBef>
              <a:buChar char="•"/>
              <a:tabLst>
                <a:tab pos="354965" algn="l"/>
              </a:tabLst>
            </a:pP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Warning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labels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instructions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1304" y="1949627"/>
            <a:ext cx="12791440" cy="3323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fundamental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particularly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those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based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negligence.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2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establishes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manufacturers,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distributors,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sellers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legal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obligation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ensure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safe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when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used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as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intended.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extends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4" dirty="0">
                <a:solidFill>
                  <a:srgbClr val="DFD5DE"/>
                </a:solidFill>
                <a:latin typeface="Verdana"/>
                <a:cs typeface="Verdana"/>
              </a:rPr>
              <a:t>throughout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supply</a:t>
            </a:r>
            <a:r>
              <a:rPr sz="175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chain,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design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production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marketing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post-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sale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support.</a:t>
            </a:r>
            <a:endParaRPr sz="1750">
              <a:latin typeface="Verdana"/>
              <a:cs typeface="Verdana"/>
            </a:endParaRPr>
          </a:p>
          <a:p>
            <a:pPr marL="12700" marR="52705">
              <a:lnSpc>
                <a:spcPct val="138300"/>
              </a:lnSpc>
              <a:spcBef>
                <a:spcPts val="1870"/>
              </a:spcBef>
            </a:pPr>
            <a:r>
              <a:rPr sz="1750" spc="-204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English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has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significantly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influenced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landmark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Donoghue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v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Stevenson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[1932] </a:t>
            </a:r>
            <a:r>
              <a:rPr sz="1750" dirty="0">
                <a:solidFill>
                  <a:srgbClr val="DFD5DE"/>
                </a:solidFill>
                <a:latin typeface="Verdana"/>
                <a:cs typeface="Verdana"/>
              </a:rPr>
              <a:t>AC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562.</a:t>
            </a:r>
            <a:r>
              <a:rPr sz="175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'neighbour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principle',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which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forms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basis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modern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of </a:t>
            </a: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negligence</a:t>
            </a:r>
            <a:r>
              <a:rPr sz="175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has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75" dirty="0">
                <a:solidFill>
                  <a:srgbClr val="DFD5DE"/>
                </a:solidFill>
                <a:latin typeface="Verdana"/>
                <a:cs typeface="Verdana"/>
              </a:rPr>
              <a:t>been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widely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applied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5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cases.</a:t>
            </a:r>
            <a:endParaRPr sz="175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785"/>
              </a:spcBef>
            </a:pPr>
            <a:endParaRPr sz="1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tabLst>
                <a:tab pos="4551680" algn="l"/>
                <a:tab pos="9091295" algn="l"/>
              </a:tabLst>
            </a:pPr>
            <a:r>
              <a:rPr sz="2300" b="1" spc="-40" dirty="0">
                <a:solidFill>
                  <a:srgbClr val="FF89AE"/>
                </a:solidFill>
                <a:latin typeface="Liberation Serif"/>
                <a:cs typeface="Liberation Serif"/>
              </a:rPr>
              <a:t>Elements</a:t>
            </a:r>
            <a:r>
              <a:rPr sz="2300" b="1" spc="-17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of</a:t>
            </a:r>
            <a:r>
              <a:rPr sz="2300" b="1" spc="-17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45" dirty="0">
                <a:solidFill>
                  <a:srgbClr val="FF89AE"/>
                </a:solidFill>
                <a:latin typeface="Liberation Serif"/>
                <a:cs typeface="Liberation Serif"/>
              </a:rPr>
              <a:t>Duty</a:t>
            </a:r>
            <a:r>
              <a:rPr sz="2300" b="1" spc="-16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of</a:t>
            </a:r>
            <a:r>
              <a:rPr sz="2300" b="1" spc="-17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20" dirty="0">
                <a:solidFill>
                  <a:srgbClr val="FF89AE"/>
                </a:solidFill>
                <a:latin typeface="Liberation Serif"/>
                <a:cs typeface="Liberation Serif"/>
              </a:rPr>
              <a:t>Care</a:t>
            </a:r>
            <a:r>
              <a:rPr sz="2300" b="1" dirty="0">
                <a:solidFill>
                  <a:srgbClr val="FF89AE"/>
                </a:solidFill>
                <a:latin typeface="Liberation Serif"/>
                <a:cs typeface="Liberation Serif"/>
              </a:rPr>
              <a:t>	</a:t>
            </a:r>
            <a:r>
              <a:rPr sz="2300" b="1" spc="-40" dirty="0">
                <a:solidFill>
                  <a:srgbClr val="FF89AE"/>
                </a:solidFill>
                <a:latin typeface="Liberation Serif"/>
                <a:cs typeface="Liberation Serif"/>
              </a:rPr>
              <a:t>Scope</a:t>
            </a:r>
            <a:r>
              <a:rPr sz="2300" b="1" spc="-190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of</a:t>
            </a:r>
            <a:r>
              <a:rPr sz="2300" b="1" spc="-165" dirty="0">
                <a:solidFill>
                  <a:srgbClr val="FF89AE"/>
                </a:solidFill>
                <a:latin typeface="Liberation Serif"/>
                <a:cs typeface="Liberation Serif"/>
              </a:rPr>
              <a:t> </a:t>
            </a:r>
            <a:r>
              <a:rPr sz="2300" b="1" spc="-20" dirty="0">
                <a:solidFill>
                  <a:srgbClr val="FF89AE"/>
                </a:solidFill>
                <a:latin typeface="Liberation Serif"/>
                <a:cs typeface="Liberation Serif"/>
              </a:rPr>
              <a:t>Duty</a:t>
            </a:r>
            <a:r>
              <a:rPr sz="2300" b="1" dirty="0">
                <a:solidFill>
                  <a:srgbClr val="FF89AE"/>
                </a:solidFill>
                <a:latin typeface="Liberation Serif"/>
                <a:cs typeface="Liberation Serif"/>
              </a:rPr>
              <a:t>	</a:t>
            </a:r>
            <a:r>
              <a:rPr sz="2300" b="1" spc="-10" dirty="0">
                <a:solidFill>
                  <a:srgbClr val="FF89AE"/>
                </a:solidFill>
                <a:latin typeface="Liberation Serif"/>
                <a:cs typeface="Liberation Serif"/>
              </a:rPr>
              <a:t>Limitations</a:t>
            </a:r>
            <a:endParaRPr sz="2300">
              <a:latin typeface="Liberation Serif"/>
              <a:cs typeface="Liberation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5565394"/>
            <a:ext cx="781685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52315" algn="l"/>
              </a:tabLst>
            </a:pP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5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5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0" dirty="0">
                <a:solidFill>
                  <a:srgbClr val="DFD5DE"/>
                </a:solidFill>
                <a:latin typeface="Verdana"/>
                <a:cs typeface="Verdana"/>
              </a:rPr>
              <a:t>extends</a:t>
            </a:r>
            <a:r>
              <a:rPr sz="175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5" dirty="0">
                <a:solidFill>
                  <a:srgbClr val="DFD5DE"/>
                </a:solidFill>
                <a:latin typeface="Verdana"/>
                <a:cs typeface="Verdana"/>
              </a:rPr>
              <a:t>to:</a:t>
            </a:r>
            <a:r>
              <a:rPr sz="1750" dirty="0">
                <a:solidFill>
                  <a:srgbClr val="DFD5DE"/>
                </a:solidFill>
                <a:latin typeface="Verdana"/>
                <a:cs typeface="Verdana"/>
              </a:rPr>
              <a:t>	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5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5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50" dirty="0">
                <a:solidFill>
                  <a:srgbClr val="DFD5DE"/>
                </a:solidFill>
                <a:latin typeface="Verdana"/>
                <a:cs typeface="Verdana"/>
              </a:rPr>
              <a:t>does</a:t>
            </a:r>
            <a:r>
              <a:rPr sz="175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75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95" dirty="0">
                <a:solidFill>
                  <a:srgbClr val="DFD5DE"/>
                </a:solidFill>
                <a:latin typeface="Verdana"/>
                <a:cs typeface="Verdana"/>
              </a:rPr>
              <a:t>extend</a:t>
            </a:r>
            <a:r>
              <a:rPr sz="175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85" dirty="0">
                <a:solidFill>
                  <a:srgbClr val="DFD5DE"/>
                </a:solidFill>
                <a:latin typeface="Verdana"/>
                <a:cs typeface="Verdana"/>
              </a:rPr>
              <a:t>to:</a:t>
            </a:r>
            <a:endParaRPr sz="175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6132322"/>
            <a:ext cx="2637790" cy="11772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1750" spc="-70" dirty="0">
                <a:solidFill>
                  <a:srgbClr val="DFD5DE"/>
                </a:solidFill>
                <a:latin typeface="Verdana"/>
                <a:cs typeface="Verdana"/>
              </a:rPr>
              <a:t>Unforeseeable</a:t>
            </a:r>
            <a:r>
              <a:rPr sz="175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60" dirty="0">
                <a:solidFill>
                  <a:srgbClr val="DFD5DE"/>
                </a:solidFill>
                <a:latin typeface="Verdana"/>
                <a:cs typeface="Verdana"/>
              </a:rPr>
              <a:t>misuse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5"/>
              </a:spcBef>
              <a:buChar char="•"/>
              <a:tabLst>
                <a:tab pos="354965" algn="l"/>
              </a:tabLst>
            </a:pPr>
            <a:r>
              <a:rPr sz="1750" spc="-80" dirty="0">
                <a:solidFill>
                  <a:srgbClr val="DFD5DE"/>
                </a:solidFill>
                <a:latin typeface="Verdana"/>
                <a:cs typeface="Verdana"/>
              </a:rPr>
              <a:t>Obvious</a:t>
            </a:r>
            <a:r>
              <a:rPr sz="175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20" dirty="0">
                <a:solidFill>
                  <a:srgbClr val="DFD5DE"/>
                </a:solidFill>
                <a:latin typeface="Verdana"/>
                <a:cs typeface="Verdana"/>
              </a:rPr>
              <a:t>risks</a:t>
            </a:r>
            <a:endParaRPr sz="1750">
              <a:latin typeface="Verdana"/>
              <a:cs typeface="Verdana"/>
            </a:endParaRPr>
          </a:p>
          <a:p>
            <a:pPr marL="354965" indent="-342265">
              <a:lnSpc>
                <a:spcPct val="100000"/>
              </a:lnSpc>
              <a:spcBef>
                <a:spcPts val="1380"/>
              </a:spcBef>
              <a:buChar char="•"/>
              <a:tabLst>
                <a:tab pos="354965" algn="l"/>
              </a:tabLst>
            </a:pPr>
            <a:r>
              <a:rPr sz="1750" spc="-120" dirty="0">
                <a:solidFill>
                  <a:srgbClr val="DFD5DE"/>
                </a:solidFill>
                <a:latin typeface="Verdana"/>
                <a:cs typeface="Verdana"/>
              </a:rPr>
              <a:t>Informed</a:t>
            </a:r>
            <a:r>
              <a:rPr sz="175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50" spc="-10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endParaRPr sz="1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0214" y="548767"/>
            <a:ext cx="812990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spc="-150" dirty="0"/>
              <a:t>Case</a:t>
            </a:r>
            <a:r>
              <a:rPr sz="4500" spc="-315" dirty="0"/>
              <a:t> </a:t>
            </a:r>
            <a:r>
              <a:rPr sz="4500" spc="-200" dirty="0"/>
              <a:t>Study:</a:t>
            </a:r>
            <a:r>
              <a:rPr sz="4500" spc="-300" dirty="0"/>
              <a:t> </a:t>
            </a:r>
            <a:r>
              <a:rPr sz="4500" spc="-65" dirty="0"/>
              <a:t>Donoghue</a:t>
            </a:r>
            <a:r>
              <a:rPr sz="4500" spc="-335" dirty="0"/>
              <a:t> </a:t>
            </a:r>
            <a:r>
              <a:rPr sz="4500" spc="-30" dirty="0"/>
              <a:t>v</a:t>
            </a:r>
            <a:r>
              <a:rPr sz="4500" spc="-315" dirty="0"/>
              <a:t> </a:t>
            </a:r>
            <a:r>
              <a:rPr sz="4500" spc="-10" dirty="0"/>
              <a:t>Stevenson</a:t>
            </a:r>
            <a:endParaRPr sz="4500"/>
          </a:p>
        </p:txBody>
      </p:sp>
      <p:sp>
        <p:nvSpPr>
          <p:cNvPr id="3" name="object 3"/>
          <p:cNvSpPr txBox="1"/>
          <p:nvPr/>
        </p:nvSpPr>
        <p:spPr>
          <a:xfrm>
            <a:off x="750214" y="1694935"/>
            <a:ext cx="13087350" cy="23469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105"/>
              </a:spcBef>
            </a:pP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Donoghue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Stevenson</a:t>
            </a:r>
            <a:r>
              <a:rPr sz="170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[1932]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dirty="0">
                <a:solidFill>
                  <a:srgbClr val="DFD5DE"/>
                </a:solidFill>
                <a:latin typeface="Verdana"/>
                <a:cs typeface="Verdana"/>
              </a:rPr>
              <a:t>AC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562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seminal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development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3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30" dirty="0">
                <a:solidFill>
                  <a:srgbClr val="DFD5DE"/>
                </a:solidFill>
                <a:latin typeface="Verdana"/>
                <a:cs typeface="Verdana"/>
              </a:rPr>
              <a:t>Mrs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Donoghue,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consumed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bottle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ginger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beer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containing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decomposed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snail,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leading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illness.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Unable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sue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contract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she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pursued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claim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negligence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against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manufacturer,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0" dirty="0">
                <a:solidFill>
                  <a:srgbClr val="DFD5DE"/>
                </a:solidFill>
                <a:latin typeface="Verdana"/>
                <a:cs typeface="Verdana"/>
              </a:rPr>
              <a:t>Mr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Stevenson.</a:t>
            </a:r>
            <a:endParaRPr sz="17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700">
              <a:latin typeface="Verdana"/>
              <a:cs typeface="Verdana"/>
            </a:endParaRPr>
          </a:p>
          <a:p>
            <a:pPr marL="12700" marR="40640">
              <a:lnSpc>
                <a:spcPct val="132400"/>
              </a:lnSpc>
            </a:pP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House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Lords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ruled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favour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30" dirty="0">
                <a:solidFill>
                  <a:srgbClr val="DFD5DE"/>
                </a:solidFill>
                <a:latin typeface="Verdana"/>
                <a:cs typeface="Verdana"/>
              </a:rPr>
              <a:t>Mrs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Donoghue,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establishing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principle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manufacturers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owe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ultimate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decision,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delivered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Lord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DFD5DE"/>
                </a:solidFill>
                <a:latin typeface="Verdana"/>
                <a:cs typeface="Verdana"/>
              </a:rPr>
              <a:t>Atkin,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introduced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'neighbour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principle',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which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states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individuals </a:t>
            </a:r>
            <a:r>
              <a:rPr sz="1700" spc="-125" dirty="0">
                <a:solidFill>
                  <a:srgbClr val="DFD5DE"/>
                </a:solidFill>
                <a:latin typeface="Verdana"/>
                <a:cs typeface="Verdana"/>
              </a:rPr>
              <a:t>must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take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reasonable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avoid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acts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omissions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could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foreseeably</a:t>
            </a:r>
            <a:r>
              <a:rPr sz="170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harm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'neighbours'.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8146" y="5500242"/>
            <a:ext cx="2778125" cy="18637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Facts</a:t>
            </a:r>
            <a:r>
              <a:rPr sz="2250" b="1" spc="-204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250" b="1" spc="-19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50" b="1" dirty="0">
                <a:solidFill>
                  <a:srgbClr val="DFD5DE"/>
                </a:solidFill>
                <a:latin typeface="Liberation Serif"/>
                <a:cs typeface="Liberation Serif"/>
              </a:rPr>
              <a:t>the</a:t>
            </a:r>
            <a:r>
              <a:rPr sz="2250" b="1" spc="-19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5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Case</a:t>
            </a:r>
            <a:endParaRPr sz="2250">
              <a:latin typeface="Liberation Serif"/>
              <a:cs typeface="Liberation Serif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spc="-30" dirty="0">
                <a:solidFill>
                  <a:srgbClr val="DFD5DE"/>
                </a:solidFill>
                <a:latin typeface="Verdana"/>
                <a:cs typeface="Verdana"/>
              </a:rPr>
              <a:t>Mrs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Donoghue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drank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ginger beer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containing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a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decomposed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snail,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causing illness.</a:t>
            </a:r>
            <a:endParaRPr sz="17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4332732"/>
            <a:ext cx="13106400" cy="8717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244466" y="5500242"/>
            <a:ext cx="2613025" cy="18637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95" dirty="0">
                <a:solidFill>
                  <a:srgbClr val="DFD5DE"/>
                </a:solidFill>
                <a:latin typeface="Liberation Serif"/>
                <a:cs typeface="Liberation Serif"/>
              </a:rPr>
              <a:t>Legal</a:t>
            </a:r>
            <a:r>
              <a:rPr sz="2250" b="1" spc="-18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250" b="1" spc="-20" dirty="0">
                <a:solidFill>
                  <a:srgbClr val="DFD5DE"/>
                </a:solidFill>
                <a:latin typeface="Liberation Serif"/>
                <a:cs typeface="Liberation Serif"/>
              </a:rPr>
              <a:t>Issue</a:t>
            </a:r>
            <a:endParaRPr sz="2250">
              <a:latin typeface="Liberation Serif"/>
              <a:cs typeface="Liberation Serif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Whether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manufacturer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owed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4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ultimate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absence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contract.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521067" y="5500242"/>
            <a:ext cx="2743200" cy="18637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Ruling</a:t>
            </a:r>
            <a:endParaRPr sz="2250">
              <a:latin typeface="Liberation Serif"/>
              <a:cs typeface="Liberation Serif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House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Lords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0" dirty="0">
                <a:solidFill>
                  <a:srgbClr val="DFD5DE"/>
                </a:solidFill>
                <a:latin typeface="Verdana"/>
                <a:cs typeface="Verdana"/>
              </a:rPr>
              <a:t>held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manufacturer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0" dirty="0">
                <a:solidFill>
                  <a:srgbClr val="DFD5DE"/>
                </a:solidFill>
                <a:latin typeface="Verdana"/>
                <a:cs typeface="Verdana"/>
              </a:rPr>
              <a:t>owed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duty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care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Mrs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Donoghue.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797667" y="5500242"/>
            <a:ext cx="2724785" cy="18637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Impact</a:t>
            </a:r>
            <a:endParaRPr sz="2250">
              <a:latin typeface="Liberation Serif"/>
              <a:cs typeface="Liberation Serif"/>
            </a:endParaRPr>
          </a:p>
          <a:p>
            <a:pPr marL="12700" marR="5080">
              <a:lnSpc>
                <a:spcPct val="132400"/>
              </a:lnSpc>
              <a:spcBef>
                <a:spcPts val="960"/>
              </a:spcBef>
            </a:pP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Established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modern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40" dirty="0">
                <a:solidFill>
                  <a:srgbClr val="DFD5DE"/>
                </a:solidFill>
                <a:latin typeface="Verdana"/>
                <a:cs typeface="Verdana"/>
              </a:rPr>
              <a:t>law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negligence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laid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foundation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product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claims.</a:t>
            </a:r>
            <a:endParaRPr sz="1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/>
              <a:t>Consumer</a:t>
            </a:r>
            <a:r>
              <a:rPr spc="-300" dirty="0"/>
              <a:t> </a:t>
            </a:r>
            <a:r>
              <a:rPr spc="-85" dirty="0"/>
              <a:t>Protection</a:t>
            </a:r>
            <a:r>
              <a:rPr spc="-310" dirty="0"/>
              <a:t> </a:t>
            </a:r>
            <a:r>
              <a:rPr spc="-175" dirty="0"/>
              <a:t>Act</a:t>
            </a:r>
            <a:r>
              <a:rPr spc="-260" dirty="0"/>
              <a:t> </a:t>
            </a:r>
            <a:r>
              <a:rPr spc="-355" dirty="0"/>
              <a:t>1Y87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8151" y="1601241"/>
            <a:ext cx="13029565" cy="2235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5300"/>
              </a:lnSpc>
              <a:spcBef>
                <a:spcPts val="95"/>
              </a:spcBef>
            </a:pP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1987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(CPA)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pivotal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piece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legislation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UK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law.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0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enacted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implement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European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Directive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(85/374/EEC)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introduced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strict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significantly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enhanced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rights</a:t>
            </a: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removing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need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prove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negligence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claims.</a:t>
            </a:r>
            <a:endParaRPr sz="1600">
              <a:latin typeface="Verdana"/>
              <a:cs typeface="Verdana"/>
            </a:endParaRPr>
          </a:p>
          <a:p>
            <a:pPr marL="12700" marR="200025">
              <a:lnSpc>
                <a:spcPct val="135400"/>
              </a:lnSpc>
              <a:spcBef>
                <a:spcPts val="1810"/>
              </a:spcBef>
            </a:pP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CPA,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producers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liable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damage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caused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products,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regardless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fault.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includes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manufacturers,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importers,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those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put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name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mark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covers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wide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range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applies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both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goods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electricity.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It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provides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statutory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right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action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suffer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personal 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injury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property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damage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due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products.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17804" y="4323588"/>
            <a:ext cx="471170" cy="471170"/>
            <a:chOff x="717804" y="4323588"/>
            <a:chExt cx="471170" cy="471170"/>
          </a:xfrm>
        </p:grpSpPr>
        <p:sp>
          <p:nvSpPr>
            <p:cNvPr id="5" name="object 5"/>
            <p:cNvSpPr/>
            <p:nvPr/>
          </p:nvSpPr>
          <p:spPr>
            <a:xfrm>
              <a:off x="721614" y="4327398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7" y="0"/>
                  </a:lnTo>
                  <a:lnTo>
                    <a:pt x="52822" y="6798"/>
                  </a:lnTo>
                  <a:lnTo>
                    <a:pt x="25331" y="25336"/>
                  </a:lnTo>
                  <a:lnTo>
                    <a:pt x="6796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6" y="410467"/>
                  </a:lnTo>
                  <a:lnTo>
                    <a:pt x="25331" y="437959"/>
                  </a:lnTo>
                  <a:lnTo>
                    <a:pt x="52822" y="456497"/>
                  </a:lnTo>
                  <a:lnTo>
                    <a:pt x="86487" y="463296"/>
                  </a:lnTo>
                  <a:lnTo>
                    <a:pt x="376808" y="463296"/>
                  </a:lnTo>
                  <a:lnTo>
                    <a:pt x="410473" y="456497"/>
                  </a:lnTo>
                  <a:lnTo>
                    <a:pt x="437964" y="437959"/>
                  </a:lnTo>
                  <a:lnTo>
                    <a:pt x="456499" y="410467"/>
                  </a:lnTo>
                  <a:lnTo>
                    <a:pt x="463295" y="376809"/>
                  </a:lnTo>
                  <a:lnTo>
                    <a:pt x="463295" y="86487"/>
                  </a:lnTo>
                  <a:lnTo>
                    <a:pt x="456499" y="52828"/>
                  </a:lnTo>
                  <a:lnTo>
                    <a:pt x="437964" y="25336"/>
                  </a:lnTo>
                  <a:lnTo>
                    <a:pt x="410473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1614" y="4327398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6" y="52828"/>
                  </a:lnTo>
                  <a:lnTo>
                    <a:pt x="25331" y="25336"/>
                  </a:lnTo>
                  <a:lnTo>
                    <a:pt x="52822" y="6798"/>
                  </a:lnTo>
                  <a:lnTo>
                    <a:pt x="86487" y="0"/>
                  </a:lnTo>
                  <a:lnTo>
                    <a:pt x="376808" y="0"/>
                  </a:lnTo>
                  <a:lnTo>
                    <a:pt x="410473" y="6798"/>
                  </a:lnTo>
                  <a:lnTo>
                    <a:pt x="437964" y="25336"/>
                  </a:lnTo>
                  <a:lnTo>
                    <a:pt x="456499" y="52828"/>
                  </a:lnTo>
                  <a:lnTo>
                    <a:pt x="463295" y="86487"/>
                  </a:lnTo>
                  <a:lnTo>
                    <a:pt x="463295" y="376809"/>
                  </a:lnTo>
                  <a:lnTo>
                    <a:pt x="456499" y="410467"/>
                  </a:lnTo>
                  <a:lnTo>
                    <a:pt x="437964" y="437959"/>
                  </a:lnTo>
                  <a:lnTo>
                    <a:pt x="410473" y="456497"/>
                  </a:lnTo>
                  <a:lnTo>
                    <a:pt x="376808" y="463296"/>
                  </a:lnTo>
                  <a:lnTo>
                    <a:pt x="86487" y="463296"/>
                  </a:lnTo>
                  <a:lnTo>
                    <a:pt x="52822" y="456497"/>
                  </a:lnTo>
                  <a:lnTo>
                    <a:pt x="25331" y="437959"/>
                  </a:lnTo>
                  <a:lnTo>
                    <a:pt x="6796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80059" y="4308728"/>
            <a:ext cx="14986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360" dirty="0">
                <a:solidFill>
                  <a:srgbClr val="DFD5DE"/>
                </a:solidFill>
                <a:latin typeface="Liberation Serif"/>
                <a:cs typeface="Liberation Serif"/>
              </a:rPr>
              <a:t>1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77188" y="4304487"/>
            <a:ext cx="5180330" cy="1445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Key</a:t>
            </a:r>
            <a:r>
              <a:rPr sz="2100" b="1" spc="-16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Provisions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300"/>
              </a:lnSpc>
              <a:spcBef>
                <a:spcPts val="865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imposes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strict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liability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producers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damage caused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by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products,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regardless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fault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or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contractual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relationships.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15783" y="4323588"/>
            <a:ext cx="471170" cy="471170"/>
            <a:chOff x="7415783" y="4323588"/>
            <a:chExt cx="471170" cy="471170"/>
          </a:xfrm>
        </p:grpSpPr>
        <p:sp>
          <p:nvSpPr>
            <p:cNvPr id="10" name="object 10"/>
            <p:cNvSpPr/>
            <p:nvPr/>
          </p:nvSpPr>
          <p:spPr>
            <a:xfrm>
              <a:off x="7419593" y="4327398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6" y="0"/>
                  </a:lnTo>
                  <a:lnTo>
                    <a:pt x="52828" y="6798"/>
                  </a:lnTo>
                  <a:lnTo>
                    <a:pt x="25336" y="25336"/>
                  </a:lnTo>
                  <a:lnTo>
                    <a:pt x="6798" y="52828"/>
                  </a:lnTo>
                  <a:lnTo>
                    <a:pt x="0" y="86487"/>
                  </a:lnTo>
                  <a:lnTo>
                    <a:pt x="0" y="376809"/>
                  </a:lnTo>
                  <a:lnTo>
                    <a:pt x="6798" y="410467"/>
                  </a:lnTo>
                  <a:lnTo>
                    <a:pt x="25336" y="437959"/>
                  </a:lnTo>
                  <a:lnTo>
                    <a:pt x="52828" y="456497"/>
                  </a:lnTo>
                  <a:lnTo>
                    <a:pt x="86486" y="463296"/>
                  </a:lnTo>
                  <a:lnTo>
                    <a:pt x="376808" y="463296"/>
                  </a:lnTo>
                  <a:lnTo>
                    <a:pt x="410467" y="456497"/>
                  </a:lnTo>
                  <a:lnTo>
                    <a:pt x="437959" y="437959"/>
                  </a:lnTo>
                  <a:lnTo>
                    <a:pt x="456497" y="410467"/>
                  </a:lnTo>
                  <a:lnTo>
                    <a:pt x="463296" y="376809"/>
                  </a:lnTo>
                  <a:lnTo>
                    <a:pt x="463296" y="86487"/>
                  </a:lnTo>
                  <a:lnTo>
                    <a:pt x="456497" y="52828"/>
                  </a:lnTo>
                  <a:lnTo>
                    <a:pt x="437959" y="25336"/>
                  </a:lnTo>
                  <a:lnTo>
                    <a:pt x="410467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19593" y="4327398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8" y="52828"/>
                  </a:lnTo>
                  <a:lnTo>
                    <a:pt x="25336" y="25336"/>
                  </a:lnTo>
                  <a:lnTo>
                    <a:pt x="52828" y="6798"/>
                  </a:lnTo>
                  <a:lnTo>
                    <a:pt x="86486" y="0"/>
                  </a:lnTo>
                  <a:lnTo>
                    <a:pt x="376808" y="0"/>
                  </a:lnTo>
                  <a:lnTo>
                    <a:pt x="410467" y="6798"/>
                  </a:lnTo>
                  <a:lnTo>
                    <a:pt x="437959" y="25336"/>
                  </a:lnTo>
                  <a:lnTo>
                    <a:pt x="456497" y="52828"/>
                  </a:lnTo>
                  <a:lnTo>
                    <a:pt x="463296" y="86487"/>
                  </a:lnTo>
                  <a:lnTo>
                    <a:pt x="463296" y="376809"/>
                  </a:lnTo>
                  <a:lnTo>
                    <a:pt x="456497" y="410467"/>
                  </a:lnTo>
                  <a:lnTo>
                    <a:pt x="437959" y="437959"/>
                  </a:lnTo>
                  <a:lnTo>
                    <a:pt x="410467" y="456497"/>
                  </a:lnTo>
                  <a:lnTo>
                    <a:pt x="376808" y="463296"/>
                  </a:lnTo>
                  <a:lnTo>
                    <a:pt x="86486" y="463296"/>
                  </a:lnTo>
                  <a:lnTo>
                    <a:pt x="52828" y="456497"/>
                  </a:lnTo>
                  <a:lnTo>
                    <a:pt x="25336" y="437959"/>
                  </a:lnTo>
                  <a:lnTo>
                    <a:pt x="6798" y="410467"/>
                  </a:lnTo>
                  <a:lnTo>
                    <a:pt x="0" y="376809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7554214" y="4308728"/>
            <a:ext cx="19939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35" dirty="0">
                <a:solidFill>
                  <a:srgbClr val="DFD5DE"/>
                </a:solidFill>
                <a:latin typeface="Liberation Serif"/>
                <a:cs typeface="Liberation Serif"/>
              </a:rPr>
              <a:t>2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75421" y="4304487"/>
            <a:ext cx="5527675" cy="1445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25" dirty="0">
                <a:solidFill>
                  <a:srgbClr val="DFD5DE"/>
                </a:solidFill>
                <a:latin typeface="Liberation Serif"/>
                <a:cs typeface="Liberation Serif"/>
              </a:rPr>
              <a:t>Definition</a:t>
            </a:r>
            <a:r>
              <a:rPr sz="2100" b="1" spc="-16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100" b="1" spc="-12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Defect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300"/>
              </a:lnSpc>
              <a:spcBef>
                <a:spcPts val="865"/>
              </a:spcBef>
            </a:pP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considered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if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its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safety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such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as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persons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generally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entitled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expect,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taking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all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circumstances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into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account.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17804" y="6210300"/>
            <a:ext cx="471170" cy="471170"/>
            <a:chOff x="717804" y="6210300"/>
            <a:chExt cx="471170" cy="471170"/>
          </a:xfrm>
        </p:grpSpPr>
        <p:sp>
          <p:nvSpPr>
            <p:cNvPr id="15" name="object 15"/>
            <p:cNvSpPr/>
            <p:nvPr/>
          </p:nvSpPr>
          <p:spPr>
            <a:xfrm>
              <a:off x="721614" y="6214110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7" y="0"/>
                  </a:lnTo>
                  <a:lnTo>
                    <a:pt x="52822" y="6798"/>
                  </a:lnTo>
                  <a:lnTo>
                    <a:pt x="25331" y="25336"/>
                  </a:lnTo>
                  <a:lnTo>
                    <a:pt x="6796" y="52828"/>
                  </a:lnTo>
                  <a:lnTo>
                    <a:pt x="0" y="86487"/>
                  </a:lnTo>
                  <a:lnTo>
                    <a:pt x="0" y="376808"/>
                  </a:lnTo>
                  <a:lnTo>
                    <a:pt x="6796" y="410467"/>
                  </a:lnTo>
                  <a:lnTo>
                    <a:pt x="25331" y="437959"/>
                  </a:lnTo>
                  <a:lnTo>
                    <a:pt x="52822" y="456497"/>
                  </a:lnTo>
                  <a:lnTo>
                    <a:pt x="86487" y="463295"/>
                  </a:lnTo>
                  <a:lnTo>
                    <a:pt x="376808" y="463295"/>
                  </a:lnTo>
                  <a:lnTo>
                    <a:pt x="410473" y="456497"/>
                  </a:lnTo>
                  <a:lnTo>
                    <a:pt x="437964" y="437959"/>
                  </a:lnTo>
                  <a:lnTo>
                    <a:pt x="456499" y="410467"/>
                  </a:lnTo>
                  <a:lnTo>
                    <a:pt x="463295" y="376808"/>
                  </a:lnTo>
                  <a:lnTo>
                    <a:pt x="463295" y="86487"/>
                  </a:lnTo>
                  <a:lnTo>
                    <a:pt x="456499" y="52828"/>
                  </a:lnTo>
                  <a:lnTo>
                    <a:pt x="437964" y="25336"/>
                  </a:lnTo>
                  <a:lnTo>
                    <a:pt x="410473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1614" y="6214110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6" y="52828"/>
                  </a:lnTo>
                  <a:lnTo>
                    <a:pt x="25331" y="25336"/>
                  </a:lnTo>
                  <a:lnTo>
                    <a:pt x="52822" y="6798"/>
                  </a:lnTo>
                  <a:lnTo>
                    <a:pt x="86487" y="0"/>
                  </a:lnTo>
                  <a:lnTo>
                    <a:pt x="376808" y="0"/>
                  </a:lnTo>
                  <a:lnTo>
                    <a:pt x="410473" y="6798"/>
                  </a:lnTo>
                  <a:lnTo>
                    <a:pt x="437964" y="25336"/>
                  </a:lnTo>
                  <a:lnTo>
                    <a:pt x="456499" y="52828"/>
                  </a:lnTo>
                  <a:lnTo>
                    <a:pt x="463295" y="86487"/>
                  </a:lnTo>
                  <a:lnTo>
                    <a:pt x="463295" y="376808"/>
                  </a:lnTo>
                  <a:lnTo>
                    <a:pt x="456499" y="410467"/>
                  </a:lnTo>
                  <a:lnTo>
                    <a:pt x="437964" y="437959"/>
                  </a:lnTo>
                  <a:lnTo>
                    <a:pt x="410473" y="456497"/>
                  </a:lnTo>
                  <a:lnTo>
                    <a:pt x="376808" y="463295"/>
                  </a:lnTo>
                  <a:lnTo>
                    <a:pt x="86487" y="463295"/>
                  </a:lnTo>
                  <a:lnTo>
                    <a:pt x="52822" y="456497"/>
                  </a:lnTo>
                  <a:lnTo>
                    <a:pt x="25331" y="437959"/>
                  </a:lnTo>
                  <a:lnTo>
                    <a:pt x="6796" y="410467"/>
                  </a:lnTo>
                  <a:lnTo>
                    <a:pt x="0" y="376808"/>
                  </a:lnTo>
                  <a:lnTo>
                    <a:pt x="0" y="86487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54760" y="6196710"/>
            <a:ext cx="20256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60" dirty="0">
                <a:solidFill>
                  <a:srgbClr val="DFD5DE"/>
                </a:solidFill>
                <a:latin typeface="Liberation Serif"/>
                <a:cs typeface="Liberation Serif"/>
              </a:rPr>
              <a:t>3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77188" y="6192773"/>
            <a:ext cx="5470525" cy="1445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85" dirty="0">
                <a:solidFill>
                  <a:srgbClr val="DFD5DE"/>
                </a:solidFill>
                <a:latin typeface="Liberation Serif"/>
                <a:cs typeface="Liberation Serif"/>
              </a:rPr>
              <a:t>Liable</a:t>
            </a:r>
            <a:r>
              <a:rPr sz="2100" b="1" spc="-15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Parties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400"/>
              </a:lnSpc>
              <a:spcBef>
                <a:spcPts val="86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extends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producers,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importers,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those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put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their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name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or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mark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products,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broadening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the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scope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potential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defendants.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415783" y="6210300"/>
            <a:ext cx="471170" cy="471170"/>
            <a:chOff x="7415783" y="6210300"/>
            <a:chExt cx="471170" cy="471170"/>
          </a:xfrm>
        </p:grpSpPr>
        <p:sp>
          <p:nvSpPr>
            <p:cNvPr id="20" name="object 20"/>
            <p:cNvSpPr/>
            <p:nvPr/>
          </p:nvSpPr>
          <p:spPr>
            <a:xfrm>
              <a:off x="7419593" y="6214110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376808" y="0"/>
                  </a:moveTo>
                  <a:lnTo>
                    <a:pt x="86486" y="0"/>
                  </a:lnTo>
                  <a:lnTo>
                    <a:pt x="52828" y="6798"/>
                  </a:lnTo>
                  <a:lnTo>
                    <a:pt x="25336" y="25336"/>
                  </a:lnTo>
                  <a:lnTo>
                    <a:pt x="6798" y="52828"/>
                  </a:lnTo>
                  <a:lnTo>
                    <a:pt x="0" y="86487"/>
                  </a:lnTo>
                  <a:lnTo>
                    <a:pt x="0" y="376808"/>
                  </a:lnTo>
                  <a:lnTo>
                    <a:pt x="6798" y="410467"/>
                  </a:lnTo>
                  <a:lnTo>
                    <a:pt x="25336" y="437959"/>
                  </a:lnTo>
                  <a:lnTo>
                    <a:pt x="52828" y="456497"/>
                  </a:lnTo>
                  <a:lnTo>
                    <a:pt x="86486" y="463295"/>
                  </a:lnTo>
                  <a:lnTo>
                    <a:pt x="376808" y="463295"/>
                  </a:lnTo>
                  <a:lnTo>
                    <a:pt x="410467" y="456497"/>
                  </a:lnTo>
                  <a:lnTo>
                    <a:pt x="437959" y="437959"/>
                  </a:lnTo>
                  <a:lnTo>
                    <a:pt x="456497" y="410467"/>
                  </a:lnTo>
                  <a:lnTo>
                    <a:pt x="463296" y="376808"/>
                  </a:lnTo>
                  <a:lnTo>
                    <a:pt x="463296" y="86487"/>
                  </a:lnTo>
                  <a:lnTo>
                    <a:pt x="456497" y="52828"/>
                  </a:lnTo>
                  <a:lnTo>
                    <a:pt x="437959" y="25336"/>
                  </a:lnTo>
                  <a:lnTo>
                    <a:pt x="410467" y="6798"/>
                  </a:lnTo>
                  <a:lnTo>
                    <a:pt x="376808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19593" y="6214110"/>
              <a:ext cx="463550" cy="463550"/>
            </a:xfrm>
            <a:custGeom>
              <a:avLst/>
              <a:gdLst/>
              <a:ahLst/>
              <a:cxnLst/>
              <a:rect l="l" t="t" r="r" b="b"/>
              <a:pathLst>
                <a:path w="463550" h="463550">
                  <a:moveTo>
                    <a:pt x="0" y="86487"/>
                  </a:moveTo>
                  <a:lnTo>
                    <a:pt x="6798" y="52828"/>
                  </a:lnTo>
                  <a:lnTo>
                    <a:pt x="25336" y="25336"/>
                  </a:lnTo>
                  <a:lnTo>
                    <a:pt x="52828" y="6798"/>
                  </a:lnTo>
                  <a:lnTo>
                    <a:pt x="86486" y="0"/>
                  </a:lnTo>
                  <a:lnTo>
                    <a:pt x="376808" y="0"/>
                  </a:lnTo>
                  <a:lnTo>
                    <a:pt x="410467" y="6798"/>
                  </a:lnTo>
                  <a:lnTo>
                    <a:pt x="437959" y="25336"/>
                  </a:lnTo>
                  <a:lnTo>
                    <a:pt x="456497" y="52828"/>
                  </a:lnTo>
                  <a:lnTo>
                    <a:pt x="463296" y="86487"/>
                  </a:lnTo>
                  <a:lnTo>
                    <a:pt x="463296" y="376808"/>
                  </a:lnTo>
                  <a:lnTo>
                    <a:pt x="456497" y="410467"/>
                  </a:lnTo>
                  <a:lnTo>
                    <a:pt x="437959" y="437959"/>
                  </a:lnTo>
                  <a:lnTo>
                    <a:pt x="410467" y="456497"/>
                  </a:lnTo>
                  <a:lnTo>
                    <a:pt x="376808" y="463295"/>
                  </a:lnTo>
                  <a:lnTo>
                    <a:pt x="86486" y="463295"/>
                  </a:lnTo>
                  <a:lnTo>
                    <a:pt x="52828" y="456497"/>
                  </a:lnTo>
                  <a:lnTo>
                    <a:pt x="25336" y="437959"/>
                  </a:lnTo>
                  <a:lnTo>
                    <a:pt x="6798" y="410467"/>
                  </a:lnTo>
                  <a:lnTo>
                    <a:pt x="0" y="376808"/>
                  </a:lnTo>
                  <a:lnTo>
                    <a:pt x="0" y="86487"/>
                  </a:lnTo>
                  <a:close/>
                </a:path>
              </a:pathLst>
            </a:custGeom>
            <a:ln w="7619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7559802" y="6196710"/>
            <a:ext cx="18732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b="1" spc="-50" dirty="0">
                <a:solidFill>
                  <a:srgbClr val="DFD5DE"/>
                </a:solidFill>
                <a:latin typeface="Liberation Serif"/>
                <a:cs typeface="Liberation Serif"/>
              </a:rPr>
              <a:t>4</a:t>
            </a:r>
            <a:endParaRPr sz="2550">
              <a:latin typeface="Liberation Serif"/>
              <a:cs typeface="Liberation Serif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075421" y="6192773"/>
            <a:ext cx="5808345" cy="1445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Defences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400"/>
              </a:lnSpc>
              <a:spcBef>
                <a:spcPts val="86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provides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specific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defences,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including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compliance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with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mandatory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regulations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state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scientific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knowledge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(development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risks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defence).</a:t>
            </a:r>
            <a:endParaRPr sz="1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8444" y="557860"/>
            <a:ext cx="4458335" cy="719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50" spc="-70" dirty="0"/>
              <a:t>Defective</a:t>
            </a:r>
            <a:r>
              <a:rPr sz="4550" spc="-300" dirty="0"/>
              <a:t> </a:t>
            </a:r>
            <a:r>
              <a:rPr sz="4550" spc="-90" dirty="0"/>
              <a:t>Products</a:t>
            </a:r>
            <a:endParaRPr sz="455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8444" y="1711807"/>
            <a:ext cx="12987655" cy="2753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461009">
              <a:lnSpc>
                <a:spcPct val="137400"/>
              </a:lnSpc>
              <a:spcBef>
                <a:spcPts val="90"/>
              </a:spcBef>
            </a:pP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one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fails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meet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safety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standards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consumers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entitled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expect.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concept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defectiveness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central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claims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encompasses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three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main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types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defects: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design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defects,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manufacturing</a:t>
            </a:r>
            <a:r>
              <a:rPr sz="1700" spc="-2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defects,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marketing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defects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(also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known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as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failure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warn).</a:t>
            </a:r>
            <a:endParaRPr sz="1700">
              <a:latin typeface="Verdana"/>
              <a:cs typeface="Verdana"/>
            </a:endParaRPr>
          </a:p>
          <a:p>
            <a:pPr marL="12700" marR="5080">
              <a:lnSpc>
                <a:spcPct val="137300"/>
              </a:lnSpc>
              <a:spcBef>
                <a:spcPts val="1875"/>
              </a:spcBef>
            </a:pP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1987,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test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7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defectiveness</a:t>
            </a:r>
            <a:r>
              <a:rPr sz="1700" spc="-1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0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objective,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focusing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5" dirty="0">
                <a:solidFill>
                  <a:srgbClr val="DFD5DE"/>
                </a:solidFill>
                <a:latin typeface="Verdana"/>
                <a:cs typeface="Verdana"/>
              </a:rPr>
              <a:t>on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what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persons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generally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are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entitled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to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expect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20" dirty="0">
                <a:solidFill>
                  <a:srgbClr val="DFD5DE"/>
                </a:solidFill>
                <a:latin typeface="Verdana"/>
                <a:cs typeface="Verdana"/>
              </a:rPr>
              <a:t>terms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safety.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expectation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takes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into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70" dirty="0">
                <a:solidFill>
                  <a:srgbClr val="DFD5DE"/>
                </a:solidFill>
                <a:latin typeface="Verdana"/>
                <a:cs typeface="Verdana"/>
              </a:rPr>
              <a:t>account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various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factors,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including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product's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presentation,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reasonably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expected</a:t>
            </a:r>
            <a:r>
              <a:rPr sz="1700" spc="-2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use,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30" dirty="0">
                <a:solidFill>
                  <a:srgbClr val="DFD5DE"/>
                </a:solidFill>
                <a:latin typeface="Verdana"/>
                <a:cs typeface="Verdana"/>
              </a:rPr>
              <a:t>time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4" dirty="0">
                <a:solidFill>
                  <a:srgbClr val="DFD5DE"/>
                </a:solidFill>
                <a:latin typeface="Verdana"/>
                <a:cs typeface="Verdana"/>
              </a:rPr>
              <a:t>it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55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put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into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circulation.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Courts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have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interpreted</a:t>
            </a:r>
            <a:r>
              <a:rPr sz="1700" spc="-1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700" spc="-17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0" dirty="0">
                <a:solidFill>
                  <a:srgbClr val="DFD5DE"/>
                </a:solidFill>
                <a:latin typeface="Verdana"/>
                <a:cs typeface="Verdana"/>
              </a:rPr>
              <a:t>test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5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7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numerous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0" dirty="0">
                <a:solidFill>
                  <a:srgbClr val="DFD5DE"/>
                </a:solidFill>
                <a:latin typeface="Verdana"/>
                <a:cs typeface="Verdana"/>
              </a:rPr>
              <a:t>cases,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5" dirty="0">
                <a:solidFill>
                  <a:srgbClr val="DFD5DE"/>
                </a:solidFill>
                <a:latin typeface="Verdana"/>
                <a:cs typeface="Verdana"/>
              </a:rPr>
              <a:t>refining</a:t>
            </a:r>
            <a:r>
              <a:rPr sz="1700" spc="-1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1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40" dirty="0">
                <a:solidFill>
                  <a:srgbClr val="DFD5DE"/>
                </a:solidFill>
                <a:latin typeface="Verdana"/>
                <a:cs typeface="Verdana"/>
              </a:rPr>
              <a:t>understanding </a:t>
            </a:r>
            <a:r>
              <a:rPr sz="17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7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5" dirty="0">
                <a:solidFill>
                  <a:srgbClr val="DFD5DE"/>
                </a:solidFill>
                <a:latin typeface="Verdana"/>
                <a:cs typeface="Verdana"/>
              </a:rPr>
              <a:t>what</a:t>
            </a:r>
            <a:r>
              <a:rPr sz="1700" spc="-1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90" dirty="0">
                <a:solidFill>
                  <a:srgbClr val="DFD5DE"/>
                </a:solidFill>
                <a:latin typeface="Verdana"/>
                <a:cs typeface="Verdana"/>
              </a:rPr>
              <a:t>constitutes</a:t>
            </a:r>
            <a:r>
              <a:rPr sz="1700" spc="-16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8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7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65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700" spc="-1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700" spc="-10" dirty="0">
                <a:solidFill>
                  <a:srgbClr val="DFD5DE"/>
                </a:solidFill>
                <a:latin typeface="Verdana"/>
                <a:cs typeface="Verdana"/>
              </a:rPr>
              <a:t>product.</a:t>
            </a:r>
            <a:endParaRPr sz="1700">
              <a:latin typeface="Verdana"/>
              <a:cs typeface="Verdan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64461" y="4727242"/>
          <a:ext cx="13089255" cy="2894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6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32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754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7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Type</a:t>
                      </a:r>
                      <a:r>
                        <a:rPr sz="1700" spc="-1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2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sz="1700" spc="-1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812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09345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Description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8120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Example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812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15"/>
                        </a:spcBef>
                      </a:pPr>
                      <a:r>
                        <a:rPr sz="17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Design</a:t>
                      </a:r>
                      <a:r>
                        <a:rPr sz="1700" spc="-1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2405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09345">
                        <a:lnSpc>
                          <a:spcPct val="100000"/>
                        </a:lnSpc>
                        <a:spcBef>
                          <a:spcPts val="1515"/>
                        </a:spcBef>
                      </a:pPr>
                      <a:r>
                        <a:rPr sz="1700" spc="-13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Inherent</a:t>
                      </a:r>
                      <a:r>
                        <a:rPr sz="1700" spc="-2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flaw</a:t>
                      </a:r>
                      <a:r>
                        <a:rPr sz="1700" spc="-1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700" spc="-1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sz="1700" spc="-1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product's</a:t>
                      </a:r>
                      <a:r>
                        <a:rPr sz="1700" spc="-1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design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240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1515"/>
                        </a:spcBef>
                      </a:pPr>
                      <a:r>
                        <a:rPr sz="17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Unstable</a:t>
                      </a:r>
                      <a:r>
                        <a:rPr sz="1700" spc="-1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furniture</a:t>
                      </a:r>
                      <a:r>
                        <a:rPr sz="1700" spc="-1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prone</a:t>
                      </a:r>
                      <a:r>
                        <a:rPr sz="17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sz="17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tipping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240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460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10"/>
                        </a:spcBef>
                      </a:pPr>
                      <a:r>
                        <a:rPr sz="17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Manufacturing</a:t>
                      </a:r>
                      <a:r>
                        <a:rPr sz="17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177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09345">
                        <a:lnSpc>
                          <a:spcPct val="100000"/>
                        </a:lnSpc>
                        <a:spcBef>
                          <a:spcPts val="1510"/>
                        </a:spcBef>
                      </a:pPr>
                      <a:r>
                        <a:rPr sz="17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Error</a:t>
                      </a:r>
                      <a:r>
                        <a:rPr sz="17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9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</a:t>
                      </a:r>
                      <a:r>
                        <a:rPr sz="17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8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production</a:t>
                      </a:r>
                      <a:r>
                        <a:rPr sz="1700" spc="-16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process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177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91160">
                        <a:lnSpc>
                          <a:spcPct val="100000"/>
                        </a:lnSpc>
                        <a:spcBef>
                          <a:spcPts val="1510"/>
                        </a:spcBef>
                      </a:pPr>
                      <a:r>
                        <a:rPr sz="1700" spc="-10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Contaminated</a:t>
                      </a:r>
                      <a:r>
                        <a:rPr sz="1700" spc="-1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food</a:t>
                      </a:r>
                      <a:r>
                        <a:rPr sz="1700" spc="-14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products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177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2505"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7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Marketing</a:t>
                      </a:r>
                      <a:r>
                        <a:rPr sz="1700" spc="-1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Defect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113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09345">
                        <a:lnSpc>
                          <a:spcPct val="100000"/>
                        </a:lnSpc>
                        <a:spcBef>
                          <a:spcPts val="1505"/>
                        </a:spcBef>
                      </a:pPr>
                      <a:r>
                        <a:rPr sz="1700" spc="-12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Inadequate</a:t>
                      </a:r>
                      <a:r>
                        <a:rPr sz="1700" spc="-1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9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warnings</a:t>
                      </a:r>
                      <a:r>
                        <a:rPr sz="1700" spc="-16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or</a:t>
                      </a:r>
                      <a:r>
                        <a:rPr sz="1700" spc="-13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instructions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19113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91160" marR="451484">
                        <a:lnSpc>
                          <a:spcPct val="137100"/>
                        </a:lnSpc>
                        <a:spcBef>
                          <a:spcPts val="750"/>
                        </a:spcBef>
                      </a:pPr>
                      <a:r>
                        <a:rPr sz="1700" spc="-7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Medication</a:t>
                      </a:r>
                      <a:r>
                        <a:rPr sz="1700" spc="-15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without</a:t>
                      </a:r>
                      <a:r>
                        <a:rPr sz="1700" spc="-1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8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proper</a:t>
                      </a:r>
                      <a:r>
                        <a:rPr sz="1700" spc="-1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5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side</a:t>
                      </a:r>
                      <a:r>
                        <a:rPr sz="1700" spc="-145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700" spc="-10" dirty="0">
                          <a:solidFill>
                            <a:srgbClr val="DFD5DE"/>
                          </a:solidFill>
                          <a:latin typeface="Verdana"/>
                          <a:cs typeface="Verdana"/>
                        </a:rPr>
                        <a:t>effect warnings</a:t>
                      </a:r>
                      <a:endParaRPr sz="1700">
                        <a:latin typeface="Verdana"/>
                        <a:cs typeface="Verdana"/>
                      </a:endParaRPr>
                    </a:p>
                  </a:txBody>
                  <a:tcPr marL="0" marR="0" marT="9525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0590" y="641349"/>
            <a:ext cx="9020810" cy="673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45" dirty="0"/>
              <a:t>Case</a:t>
            </a:r>
            <a:r>
              <a:rPr spc="-320" dirty="0"/>
              <a:t> </a:t>
            </a:r>
            <a:r>
              <a:rPr spc="-190" dirty="0"/>
              <a:t>Study:</a:t>
            </a:r>
            <a:r>
              <a:rPr spc="-310" dirty="0"/>
              <a:t> </a:t>
            </a:r>
            <a:r>
              <a:rPr spc="-340" dirty="0"/>
              <a:t>A</a:t>
            </a:r>
            <a:r>
              <a:rPr spc="-300" dirty="0"/>
              <a:t> </a:t>
            </a:r>
            <a:r>
              <a:rPr spc="-30" dirty="0"/>
              <a:t>v</a:t>
            </a:r>
            <a:r>
              <a:rPr spc="-300" dirty="0"/>
              <a:t> </a:t>
            </a:r>
            <a:r>
              <a:rPr spc="-60" dirty="0"/>
              <a:t>National</a:t>
            </a:r>
            <a:r>
              <a:rPr spc="-290" dirty="0"/>
              <a:t> </a:t>
            </a:r>
            <a:r>
              <a:rPr spc="-105" dirty="0"/>
              <a:t>Blood</a:t>
            </a:r>
            <a:r>
              <a:rPr spc="-295" dirty="0"/>
              <a:t> </a:t>
            </a:r>
            <a:r>
              <a:rPr spc="-85" dirty="0"/>
              <a:t>Authority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0590" y="1728166"/>
            <a:ext cx="13122275" cy="19081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90"/>
              </a:spcBef>
            </a:pP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v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National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Blood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Authority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[2001]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3</a:t>
            </a:r>
            <a:r>
              <a:rPr sz="1600" spc="-16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All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ER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289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is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landmark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UK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liability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law,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particularly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in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interpretation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Consumer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5" dirty="0">
                <a:solidFill>
                  <a:srgbClr val="DFD5DE"/>
                </a:solidFill>
                <a:latin typeface="Verdana"/>
                <a:cs typeface="Verdana"/>
              </a:rPr>
              <a:t>Act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1987.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40" dirty="0">
                <a:solidFill>
                  <a:srgbClr val="DFD5DE"/>
                </a:solidFill>
                <a:latin typeface="Verdana"/>
                <a:cs typeface="Verdana"/>
              </a:rPr>
              <a:t>case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involved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multiple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claimants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who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had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contracted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Hepatitis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C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contaminated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blood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transfusions.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They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sued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National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Blood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Authority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CPA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rgbClr val="DFD5DE"/>
                </a:solidFill>
                <a:latin typeface="Verdana"/>
                <a:cs typeface="Verdana"/>
              </a:rPr>
              <a:t>1987,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arguing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that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blood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products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were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defective.</a:t>
            </a:r>
            <a:endParaRPr sz="1600">
              <a:latin typeface="Verdana"/>
              <a:cs typeface="Verdana"/>
            </a:endParaRPr>
          </a:p>
          <a:p>
            <a:pPr marL="12700" marR="774065">
              <a:lnSpc>
                <a:spcPct val="135000"/>
              </a:lnSpc>
              <a:spcBef>
                <a:spcPts val="185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High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ruled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favour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claimants,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holding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infected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blood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indeed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defective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under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Act.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55" dirty="0">
                <a:solidFill>
                  <a:srgbClr val="DFD5DE"/>
                </a:solidFill>
                <a:latin typeface="Verdana"/>
                <a:cs typeface="Verdana"/>
              </a:rPr>
              <a:t>This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decision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was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significant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several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reasons: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0851" y="3895344"/>
            <a:ext cx="6495415" cy="1891664"/>
            <a:chOff x="720851" y="3895344"/>
            <a:chExt cx="6495415" cy="1891664"/>
          </a:xfrm>
        </p:grpSpPr>
        <p:sp>
          <p:nvSpPr>
            <p:cNvPr id="5" name="object 5"/>
            <p:cNvSpPr/>
            <p:nvPr/>
          </p:nvSpPr>
          <p:spPr>
            <a:xfrm>
              <a:off x="724661" y="3899154"/>
              <a:ext cx="6487795" cy="1884045"/>
            </a:xfrm>
            <a:custGeom>
              <a:avLst/>
              <a:gdLst/>
              <a:ahLst/>
              <a:cxnLst/>
              <a:rect l="l" t="t" r="r" b="b"/>
              <a:pathLst>
                <a:path w="6487795" h="1884045">
                  <a:moveTo>
                    <a:pt x="6400799" y="0"/>
                  </a:moveTo>
                  <a:lnTo>
                    <a:pt x="86817" y="0"/>
                  </a:lnTo>
                  <a:lnTo>
                    <a:pt x="53020" y="6822"/>
                  </a:lnTo>
                  <a:lnTo>
                    <a:pt x="25425" y="25431"/>
                  </a:lnTo>
                  <a:lnTo>
                    <a:pt x="6821" y="53042"/>
                  </a:lnTo>
                  <a:lnTo>
                    <a:pt x="0" y="86868"/>
                  </a:lnTo>
                  <a:lnTo>
                    <a:pt x="0" y="1796796"/>
                  </a:lnTo>
                  <a:lnTo>
                    <a:pt x="6821" y="1830621"/>
                  </a:lnTo>
                  <a:lnTo>
                    <a:pt x="25425" y="1858232"/>
                  </a:lnTo>
                  <a:lnTo>
                    <a:pt x="53020" y="1876841"/>
                  </a:lnTo>
                  <a:lnTo>
                    <a:pt x="86817" y="1883664"/>
                  </a:lnTo>
                  <a:lnTo>
                    <a:pt x="6400799" y="1883664"/>
                  </a:lnTo>
                  <a:lnTo>
                    <a:pt x="6434625" y="1876841"/>
                  </a:lnTo>
                  <a:lnTo>
                    <a:pt x="6462236" y="1858232"/>
                  </a:lnTo>
                  <a:lnTo>
                    <a:pt x="6480845" y="1830621"/>
                  </a:lnTo>
                  <a:lnTo>
                    <a:pt x="6487668" y="1796796"/>
                  </a:lnTo>
                  <a:lnTo>
                    <a:pt x="6487668" y="86868"/>
                  </a:lnTo>
                  <a:lnTo>
                    <a:pt x="6480845" y="53042"/>
                  </a:lnTo>
                  <a:lnTo>
                    <a:pt x="6462236" y="25431"/>
                  </a:lnTo>
                  <a:lnTo>
                    <a:pt x="6434625" y="6822"/>
                  </a:lnTo>
                  <a:lnTo>
                    <a:pt x="640079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4661" y="3899154"/>
              <a:ext cx="6487795" cy="1884045"/>
            </a:xfrm>
            <a:custGeom>
              <a:avLst/>
              <a:gdLst/>
              <a:ahLst/>
              <a:cxnLst/>
              <a:rect l="l" t="t" r="r" b="b"/>
              <a:pathLst>
                <a:path w="6487795" h="1884045">
                  <a:moveTo>
                    <a:pt x="0" y="86868"/>
                  </a:moveTo>
                  <a:lnTo>
                    <a:pt x="6821" y="53042"/>
                  </a:lnTo>
                  <a:lnTo>
                    <a:pt x="25425" y="25431"/>
                  </a:lnTo>
                  <a:lnTo>
                    <a:pt x="53020" y="6822"/>
                  </a:lnTo>
                  <a:lnTo>
                    <a:pt x="86817" y="0"/>
                  </a:lnTo>
                  <a:lnTo>
                    <a:pt x="6400799" y="0"/>
                  </a:lnTo>
                  <a:lnTo>
                    <a:pt x="6434625" y="6822"/>
                  </a:lnTo>
                  <a:lnTo>
                    <a:pt x="6462236" y="25431"/>
                  </a:lnTo>
                  <a:lnTo>
                    <a:pt x="6480845" y="53042"/>
                  </a:lnTo>
                  <a:lnTo>
                    <a:pt x="6487668" y="86868"/>
                  </a:lnTo>
                  <a:lnTo>
                    <a:pt x="6487668" y="1796796"/>
                  </a:lnTo>
                  <a:lnTo>
                    <a:pt x="6480845" y="1830621"/>
                  </a:lnTo>
                  <a:lnTo>
                    <a:pt x="6462236" y="1858232"/>
                  </a:lnTo>
                  <a:lnTo>
                    <a:pt x="6434625" y="1876841"/>
                  </a:lnTo>
                  <a:lnTo>
                    <a:pt x="6400799" y="1883664"/>
                  </a:lnTo>
                  <a:lnTo>
                    <a:pt x="86817" y="1883664"/>
                  </a:lnTo>
                  <a:lnTo>
                    <a:pt x="53020" y="1876841"/>
                  </a:lnTo>
                  <a:lnTo>
                    <a:pt x="25425" y="1858232"/>
                  </a:lnTo>
                  <a:lnTo>
                    <a:pt x="6821" y="1830621"/>
                  </a:lnTo>
                  <a:lnTo>
                    <a:pt x="0" y="1796796"/>
                  </a:lnTo>
                  <a:lnTo>
                    <a:pt x="0" y="86868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924864" y="4091432"/>
            <a:ext cx="6062980" cy="1447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Interpretation</a:t>
            </a:r>
            <a:r>
              <a:rPr sz="2100" b="1" spc="-17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of</a:t>
            </a:r>
            <a:r>
              <a:rPr sz="2100" b="1" spc="-13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'Defect'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400"/>
              </a:lnSpc>
              <a:spcBef>
                <a:spcPts val="875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adopted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a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consumer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expectations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test,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focusing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on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what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public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at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large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was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entitled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to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expect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in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4" dirty="0">
                <a:solidFill>
                  <a:srgbClr val="DFD5DE"/>
                </a:solidFill>
                <a:latin typeface="Verdana"/>
                <a:cs typeface="Verdana"/>
              </a:rPr>
              <a:t>terms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0" dirty="0">
                <a:solidFill>
                  <a:srgbClr val="DFD5DE"/>
                </a:solidFill>
                <a:latin typeface="Verdana"/>
                <a:cs typeface="Verdana"/>
              </a:rPr>
              <a:t>product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safety.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15783" y="3895344"/>
            <a:ext cx="6495415" cy="1891664"/>
            <a:chOff x="7415783" y="3895344"/>
            <a:chExt cx="6495415" cy="1891664"/>
          </a:xfrm>
        </p:grpSpPr>
        <p:sp>
          <p:nvSpPr>
            <p:cNvPr id="9" name="object 9"/>
            <p:cNvSpPr/>
            <p:nvPr/>
          </p:nvSpPr>
          <p:spPr>
            <a:xfrm>
              <a:off x="7419593" y="3899154"/>
              <a:ext cx="6487795" cy="1884045"/>
            </a:xfrm>
            <a:custGeom>
              <a:avLst/>
              <a:gdLst/>
              <a:ahLst/>
              <a:cxnLst/>
              <a:rect l="l" t="t" r="r" b="b"/>
              <a:pathLst>
                <a:path w="6487794" h="1884045">
                  <a:moveTo>
                    <a:pt x="6400800" y="0"/>
                  </a:moveTo>
                  <a:lnTo>
                    <a:pt x="86867" y="0"/>
                  </a:lnTo>
                  <a:lnTo>
                    <a:pt x="53042" y="6822"/>
                  </a:lnTo>
                  <a:lnTo>
                    <a:pt x="25431" y="25431"/>
                  </a:lnTo>
                  <a:lnTo>
                    <a:pt x="6822" y="53042"/>
                  </a:lnTo>
                  <a:lnTo>
                    <a:pt x="0" y="86868"/>
                  </a:lnTo>
                  <a:lnTo>
                    <a:pt x="0" y="1796796"/>
                  </a:lnTo>
                  <a:lnTo>
                    <a:pt x="6822" y="1830621"/>
                  </a:lnTo>
                  <a:lnTo>
                    <a:pt x="25431" y="1858232"/>
                  </a:lnTo>
                  <a:lnTo>
                    <a:pt x="53042" y="1876841"/>
                  </a:lnTo>
                  <a:lnTo>
                    <a:pt x="86867" y="1883664"/>
                  </a:lnTo>
                  <a:lnTo>
                    <a:pt x="6400800" y="1883664"/>
                  </a:lnTo>
                  <a:lnTo>
                    <a:pt x="6434625" y="1876841"/>
                  </a:lnTo>
                  <a:lnTo>
                    <a:pt x="6462236" y="1858232"/>
                  </a:lnTo>
                  <a:lnTo>
                    <a:pt x="6480845" y="1830621"/>
                  </a:lnTo>
                  <a:lnTo>
                    <a:pt x="6487667" y="1796796"/>
                  </a:lnTo>
                  <a:lnTo>
                    <a:pt x="6487667" y="86868"/>
                  </a:lnTo>
                  <a:lnTo>
                    <a:pt x="6480845" y="53042"/>
                  </a:lnTo>
                  <a:lnTo>
                    <a:pt x="6462236" y="25431"/>
                  </a:lnTo>
                  <a:lnTo>
                    <a:pt x="6434625" y="6822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19593" y="3899154"/>
              <a:ext cx="6487795" cy="1884045"/>
            </a:xfrm>
            <a:custGeom>
              <a:avLst/>
              <a:gdLst/>
              <a:ahLst/>
              <a:cxnLst/>
              <a:rect l="l" t="t" r="r" b="b"/>
              <a:pathLst>
                <a:path w="6487794" h="1884045">
                  <a:moveTo>
                    <a:pt x="0" y="86868"/>
                  </a:moveTo>
                  <a:lnTo>
                    <a:pt x="6822" y="53042"/>
                  </a:lnTo>
                  <a:lnTo>
                    <a:pt x="25431" y="25431"/>
                  </a:lnTo>
                  <a:lnTo>
                    <a:pt x="53042" y="6822"/>
                  </a:lnTo>
                  <a:lnTo>
                    <a:pt x="86867" y="0"/>
                  </a:lnTo>
                  <a:lnTo>
                    <a:pt x="6400800" y="0"/>
                  </a:lnTo>
                  <a:lnTo>
                    <a:pt x="6434625" y="6822"/>
                  </a:lnTo>
                  <a:lnTo>
                    <a:pt x="6462236" y="25431"/>
                  </a:lnTo>
                  <a:lnTo>
                    <a:pt x="6480845" y="53042"/>
                  </a:lnTo>
                  <a:lnTo>
                    <a:pt x="6487667" y="86868"/>
                  </a:lnTo>
                  <a:lnTo>
                    <a:pt x="6487667" y="1796796"/>
                  </a:lnTo>
                  <a:lnTo>
                    <a:pt x="6480845" y="1830621"/>
                  </a:lnTo>
                  <a:lnTo>
                    <a:pt x="6462236" y="1858232"/>
                  </a:lnTo>
                  <a:lnTo>
                    <a:pt x="6434625" y="1876841"/>
                  </a:lnTo>
                  <a:lnTo>
                    <a:pt x="6400800" y="1883664"/>
                  </a:lnTo>
                  <a:lnTo>
                    <a:pt x="86867" y="1883664"/>
                  </a:lnTo>
                  <a:lnTo>
                    <a:pt x="53042" y="1876841"/>
                  </a:lnTo>
                  <a:lnTo>
                    <a:pt x="25431" y="1858232"/>
                  </a:lnTo>
                  <a:lnTo>
                    <a:pt x="6822" y="1830621"/>
                  </a:lnTo>
                  <a:lnTo>
                    <a:pt x="0" y="1796796"/>
                  </a:lnTo>
                  <a:lnTo>
                    <a:pt x="0" y="86868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620761" y="4091432"/>
            <a:ext cx="5965190" cy="1116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Unavoidable</a:t>
            </a:r>
            <a:r>
              <a:rPr sz="2100" b="1" spc="-13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Risks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100"/>
              </a:lnSpc>
              <a:spcBef>
                <a:spcPts val="88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held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that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unavoidability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risk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did</a:t>
            </a:r>
            <a:r>
              <a:rPr sz="1600" spc="-14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not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35" dirty="0">
                <a:solidFill>
                  <a:srgbClr val="DFD5DE"/>
                </a:solidFill>
                <a:latin typeface="Verdana"/>
                <a:cs typeface="Verdana"/>
              </a:rPr>
              <a:t>preclude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3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product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from</a:t>
            </a:r>
            <a:r>
              <a:rPr sz="1600" spc="-14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being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0" dirty="0">
                <a:solidFill>
                  <a:srgbClr val="DFD5DE"/>
                </a:solidFill>
                <a:latin typeface="Verdana"/>
                <a:cs typeface="Verdana"/>
              </a:rPr>
              <a:t>considered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defective.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20851" y="5984747"/>
            <a:ext cx="6495415" cy="1560830"/>
            <a:chOff x="720851" y="5984747"/>
            <a:chExt cx="6495415" cy="1560830"/>
          </a:xfrm>
        </p:grpSpPr>
        <p:sp>
          <p:nvSpPr>
            <p:cNvPr id="13" name="object 13"/>
            <p:cNvSpPr/>
            <p:nvPr/>
          </p:nvSpPr>
          <p:spPr>
            <a:xfrm>
              <a:off x="724661" y="5988557"/>
              <a:ext cx="6487795" cy="1553210"/>
            </a:xfrm>
            <a:custGeom>
              <a:avLst/>
              <a:gdLst/>
              <a:ahLst/>
              <a:cxnLst/>
              <a:rect l="l" t="t" r="r" b="b"/>
              <a:pathLst>
                <a:path w="6487795" h="1553209">
                  <a:moveTo>
                    <a:pt x="6400799" y="0"/>
                  </a:moveTo>
                  <a:lnTo>
                    <a:pt x="86829" y="0"/>
                  </a:lnTo>
                  <a:lnTo>
                    <a:pt x="53031" y="6822"/>
                  </a:lnTo>
                  <a:lnTo>
                    <a:pt x="25431" y="25431"/>
                  </a:lnTo>
                  <a:lnTo>
                    <a:pt x="6823" y="53042"/>
                  </a:lnTo>
                  <a:lnTo>
                    <a:pt x="0" y="86868"/>
                  </a:lnTo>
                  <a:lnTo>
                    <a:pt x="0" y="1466126"/>
                  </a:lnTo>
                  <a:lnTo>
                    <a:pt x="6823" y="1499924"/>
                  </a:lnTo>
                  <a:lnTo>
                    <a:pt x="25431" y="1527524"/>
                  </a:lnTo>
                  <a:lnTo>
                    <a:pt x="53031" y="1546132"/>
                  </a:lnTo>
                  <a:lnTo>
                    <a:pt x="86829" y="1552956"/>
                  </a:lnTo>
                  <a:lnTo>
                    <a:pt x="6400799" y="1552956"/>
                  </a:lnTo>
                  <a:lnTo>
                    <a:pt x="6434625" y="1546132"/>
                  </a:lnTo>
                  <a:lnTo>
                    <a:pt x="6462236" y="1527524"/>
                  </a:lnTo>
                  <a:lnTo>
                    <a:pt x="6480845" y="1499924"/>
                  </a:lnTo>
                  <a:lnTo>
                    <a:pt x="6487668" y="1466126"/>
                  </a:lnTo>
                  <a:lnTo>
                    <a:pt x="6487668" y="86868"/>
                  </a:lnTo>
                  <a:lnTo>
                    <a:pt x="6480845" y="53042"/>
                  </a:lnTo>
                  <a:lnTo>
                    <a:pt x="6462236" y="25431"/>
                  </a:lnTo>
                  <a:lnTo>
                    <a:pt x="6434625" y="6822"/>
                  </a:lnTo>
                  <a:lnTo>
                    <a:pt x="6400799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24661" y="5988557"/>
              <a:ext cx="6487795" cy="1553210"/>
            </a:xfrm>
            <a:custGeom>
              <a:avLst/>
              <a:gdLst/>
              <a:ahLst/>
              <a:cxnLst/>
              <a:rect l="l" t="t" r="r" b="b"/>
              <a:pathLst>
                <a:path w="6487795" h="1553209">
                  <a:moveTo>
                    <a:pt x="0" y="86868"/>
                  </a:moveTo>
                  <a:lnTo>
                    <a:pt x="6823" y="53042"/>
                  </a:lnTo>
                  <a:lnTo>
                    <a:pt x="25431" y="25431"/>
                  </a:lnTo>
                  <a:lnTo>
                    <a:pt x="53031" y="6822"/>
                  </a:lnTo>
                  <a:lnTo>
                    <a:pt x="86829" y="0"/>
                  </a:lnTo>
                  <a:lnTo>
                    <a:pt x="6400799" y="0"/>
                  </a:lnTo>
                  <a:lnTo>
                    <a:pt x="6434625" y="6822"/>
                  </a:lnTo>
                  <a:lnTo>
                    <a:pt x="6462236" y="25431"/>
                  </a:lnTo>
                  <a:lnTo>
                    <a:pt x="6480845" y="53042"/>
                  </a:lnTo>
                  <a:lnTo>
                    <a:pt x="6487668" y="86868"/>
                  </a:lnTo>
                  <a:lnTo>
                    <a:pt x="6487668" y="1466126"/>
                  </a:lnTo>
                  <a:lnTo>
                    <a:pt x="6480845" y="1499924"/>
                  </a:lnTo>
                  <a:lnTo>
                    <a:pt x="6462236" y="1527524"/>
                  </a:lnTo>
                  <a:lnTo>
                    <a:pt x="6434625" y="1546132"/>
                  </a:lnTo>
                  <a:lnTo>
                    <a:pt x="6400799" y="1552956"/>
                  </a:lnTo>
                  <a:lnTo>
                    <a:pt x="86829" y="1552956"/>
                  </a:lnTo>
                  <a:lnTo>
                    <a:pt x="53031" y="1546132"/>
                  </a:lnTo>
                  <a:lnTo>
                    <a:pt x="25431" y="1527524"/>
                  </a:lnTo>
                  <a:lnTo>
                    <a:pt x="6823" y="1499924"/>
                  </a:lnTo>
                  <a:lnTo>
                    <a:pt x="0" y="1466126"/>
                  </a:lnTo>
                  <a:lnTo>
                    <a:pt x="0" y="86868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24864" y="6181725"/>
            <a:ext cx="5577840" cy="111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65" dirty="0">
                <a:solidFill>
                  <a:srgbClr val="DFD5DE"/>
                </a:solidFill>
                <a:latin typeface="Liberation Serif"/>
                <a:cs typeface="Liberation Serif"/>
              </a:rPr>
              <a:t>Avoidability</a:t>
            </a:r>
            <a:r>
              <a:rPr sz="2100" b="1" spc="-14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vs</a:t>
            </a:r>
            <a:r>
              <a:rPr sz="2100" b="1" spc="-10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Unavoidability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000"/>
              </a:lnSpc>
              <a:spcBef>
                <a:spcPts val="88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court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distinguished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between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avoidable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and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unavoidable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risks,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with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different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considerations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for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0" dirty="0">
                <a:solidFill>
                  <a:srgbClr val="DFD5DE"/>
                </a:solidFill>
                <a:latin typeface="Verdana"/>
                <a:cs typeface="Verdana"/>
              </a:rPr>
              <a:t>each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category.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7415783" y="5984747"/>
            <a:ext cx="6495415" cy="1560830"/>
            <a:chOff x="7415783" y="5984747"/>
            <a:chExt cx="6495415" cy="1560830"/>
          </a:xfrm>
        </p:grpSpPr>
        <p:sp>
          <p:nvSpPr>
            <p:cNvPr id="17" name="object 17"/>
            <p:cNvSpPr/>
            <p:nvPr/>
          </p:nvSpPr>
          <p:spPr>
            <a:xfrm>
              <a:off x="7419593" y="5988557"/>
              <a:ext cx="6487795" cy="1553210"/>
            </a:xfrm>
            <a:custGeom>
              <a:avLst/>
              <a:gdLst/>
              <a:ahLst/>
              <a:cxnLst/>
              <a:rect l="l" t="t" r="r" b="b"/>
              <a:pathLst>
                <a:path w="6487794" h="1553209">
                  <a:moveTo>
                    <a:pt x="6400800" y="0"/>
                  </a:moveTo>
                  <a:lnTo>
                    <a:pt x="86867" y="0"/>
                  </a:lnTo>
                  <a:lnTo>
                    <a:pt x="53042" y="6822"/>
                  </a:lnTo>
                  <a:lnTo>
                    <a:pt x="25431" y="25431"/>
                  </a:lnTo>
                  <a:lnTo>
                    <a:pt x="6822" y="53042"/>
                  </a:lnTo>
                  <a:lnTo>
                    <a:pt x="0" y="86868"/>
                  </a:lnTo>
                  <a:lnTo>
                    <a:pt x="0" y="1466126"/>
                  </a:lnTo>
                  <a:lnTo>
                    <a:pt x="6822" y="1499924"/>
                  </a:lnTo>
                  <a:lnTo>
                    <a:pt x="25431" y="1527524"/>
                  </a:lnTo>
                  <a:lnTo>
                    <a:pt x="53042" y="1546132"/>
                  </a:lnTo>
                  <a:lnTo>
                    <a:pt x="86867" y="1552956"/>
                  </a:lnTo>
                  <a:lnTo>
                    <a:pt x="6400800" y="1552956"/>
                  </a:lnTo>
                  <a:lnTo>
                    <a:pt x="6434625" y="1546132"/>
                  </a:lnTo>
                  <a:lnTo>
                    <a:pt x="6462236" y="1527524"/>
                  </a:lnTo>
                  <a:lnTo>
                    <a:pt x="6480845" y="1499924"/>
                  </a:lnTo>
                  <a:lnTo>
                    <a:pt x="6487667" y="1466126"/>
                  </a:lnTo>
                  <a:lnTo>
                    <a:pt x="6487667" y="86868"/>
                  </a:lnTo>
                  <a:lnTo>
                    <a:pt x="6480845" y="53042"/>
                  </a:lnTo>
                  <a:lnTo>
                    <a:pt x="6462236" y="25431"/>
                  </a:lnTo>
                  <a:lnTo>
                    <a:pt x="6434625" y="6822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2E1D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19593" y="5988557"/>
              <a:ext cx="6487795" cy="1553210"/>
            </a:xfrm>
            <a:custGeom>
              <a:avLst/>
              <a:gdLst/>
              <a:ahLst/>
              <a:cxnLst/>
              <a:rect l="l" t="t" r="r" b="b"/>
              <a:pathLst>
                <a:path w="6487794" h="1553209">
                  <a:moveTo>
                    <a:pt x="0" y="86868"/>
                  </a:moveTo>
                  <a:lnTo>
                    <a:pt x="6822" y="53042"/>
                  </a:lnTo>
                  <a:lnTo>
                    <a:pt x="25431" y="25431"/>
                  </a:lnTo>
                  <a:lnTo>
                    <a:pt x="53042" y="6822"/>
                  </a:lnTo>
                  <a:lnTo>
                    <a:pt x="86867" y="0"/>
                  </a:lnTo>
                  <a:lnTo>
                    <a:pt x="6400800" y="0"/>
                  </a:lnTo>
                  <a:lnTo>
                    <a:pt x="6434625" y="6822"/>
                  </a:lnTo>
                  <a:lnTo>
                    <a:pt x="6462236" y="25431"/>
                  </a:lnTo>
                  <a:lnTo>
                    <a:pt x="6480845" y="53042"/>
                  </a:lnTo>
                  <a:lnTo>
                    <a:pt x="6487667" y="86868"/>
                  </a:lnTo>
                  <a:lnTo>
                    <a:pt x="6487667" y="1466126"/>
                  </a:lnTo>
                  <a:lnTo>
                    <a:pt x="6480845" y="1499924"/>
                  </a:lnTo>
                  <a:lnTo>
                    <a:pt x="6462236" y="1527524"/>
                  </a:lnTo>
                  <a:lnTo>
                    <a:pt x="6434625" y="1546132"/>
                  </a:lnTo>
                  <a:lnTo>
                    <a:pt x="6400800" y="1552956"/>
                  </a:lnTo>
                  <a:lnTo>
                    <a:pt x="86867" y="1552956"/>
                  </a:lnTo>
                  <a:lnTo>
                    <a:pt x="53042" y="1546132"/>
                  </a:lnTo>
                  <a:lnTo>
                    <a:pt x="25431" y="1527524"/>
                  </a:lnTo>
                  <a:lnTo>
                    <a:pt x="6822" y="1499924"/>
                  </a:lnTo>
                  <a:lnTo>
                    <a:pt x="0" y="1466126"/>
                  </a:lnTo>
                  <a:lnTo>
                    <a:pt x="0" y="86868"/>
                  </a:lnTo>
                  <a:close/>
                </a:path>
              </a:pathLst>
            </a:custGeom>
            <a:ln w="7620">
              <a:solidFill>
                <a:srgbClr val="47367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7620761" y="6181725"/>
            <a:ext cx="5987415" cy="111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55" dirty="0">
                <a:solidFill>
                  <a:srgbClr val="DFD5DE"/>
                </a:solidFill>
                <a:latin typeface="Liberation Serif"/>
                <a:cs typeface="Liberation Serif"/>
              </a:rPr>
              <a:t>Impact</a:t>
            </a:r>
            <a:r>
              <a:rPr sz="2100" b="1" spc="-140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dirty="0">
                <a:solidFill>
                  <a:srgbClr val="DFD5DE"/>
                </a:solidFill>
                <a:latin typeface="Liberation Serif"/>
                <a:cs typeface="Liberation Serif"/>
              </a:rPr>
              <a:t>on</a:t>
            </a:r>
            <a:r>
              <a:rPr sz="2100" b="1" spc="-13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60" dirty="0">
                <a:solidFill>
                  <a:srgbClr val="DFD5DE"/>
                </a:solidFill>
                <a:latin typeface="Liberation Serif"/>
                <a:cs typeface="Liberation Serif"/>
              </a:rPr>
              <a:t>Strict</a:t>
            </a:r>
            <a:r>
              <a:rPr sz="2100" b="1" spc="-155" dirty="0">
                <a:solidFill>
                  <a:srgbClr val="DFD5DE"/>
                </a:solidFill>
                <a:latin typeface="Liberation Serif"/>
                <a:cs typeface="Liberation Serif"/>
              </a:rPr>
              <a:t> </a:t>
            </a:r>
            <a:r>
              <a:rPr sz="2100" b="1" spc="-10" dirty="0">
                <a:solidFill>
                  <a:srgbClr val="DFD5DE"/>
                </a:solidFill>
                <a:latin typeface="Liberation Serif"/>
                <a:cs typeface="Liberation Serif"/>
              </a:rPr>
              <a:t>Liability</a:t>
            </a:r>
            <a:endParaRPr sz="2100">
              <a:latin typeface="Liberation Serif"/>
              <a:cs typeface="Liberation Serif"/>
            </a:endParaRPr>
          </a:p>
          <a:p>
            <a:pPr marL="12700" marR="5080">
              <a:lnSpc>
                <a:spcPct val="135000"/>
              </a:lnSpc>
              <a:spcBef>
                <a:spcPts val="880"/>
              </a:spcBef>
            </a:pPr>
            <a:r>
              <a:rPr sz="1600" spc="-5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65" dirty="0">
                <a:solidFill>
                  <a:srgbClr val="DFD5DE"/>
                </a:solidFill>
                <a:latin typeface="Verdana"/>
                <a:cs typeface="Verdana"/>
              </a:rPr>
              <a:t>decision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75" dirty="0">
                <a:solidFill>
                  <a:srgbClr val="DFD5DE"/>
                </a:solidFill>
                <a:latin typeface="Verdana"/>
                <a:cs typeface="Verdana"/>
              </a:rPr>
              <a:t>reinforced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the</a:t>
            </a:r>
            <a:r>
              <a:rPr sz="1600" spc="-13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strict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liability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nature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20" dirty="0">
                <a:solidFill>
                  <a:srgbClr val="DFD5DE"/>
                </a:solidFill>
                <a:latin typeface="Verdana"/>
                <a:cs typeface="Verdana"/>
              </a:rPr>
              <a:t>of</a:t>
            </a:r>
            <a:r>
              <a:rPr sz="1600" spc="-15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the</a:t>
            </a:r>
            <a:r>
              <a:rPr sz="1600" spc="-12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DFD5DE"/>
                </a:solidFill>
                <a:latin typeface="Verdana"/>
                <a:cs typeface="Verdana"/>
              </a:rPr>
              <a:t>CPA</a:t>
            </a:r>
            <a:r>
              <a:rPr sz="1600" spc="-12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1987, </a:t>
            </a:r>
            <a:r>
              <a:rPr sz="1600" spc="-90" dirty="0">
                <a:solidFill>
                  <a:srgbClr val="DFD5DE"/>
                </a:solidFill>
                <a:latin typeface="Verdana"/>
                <a:cs typeface="Verdana"/>
              </a:rPr>
              <a:t>emphasising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 consumer</a:t>
            </a:r>
            <a:r>
              <a:rPr sz="1600" spc="-10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5" dirty="0">
                <a:solidFill>
                  <a:srgbClr val="DFD5DE"/>
                </a:solidFill>
                <a:latin typeface="Verdana"/>
                <a:cs typeface="Verdana"/>
              </a:rPr>
              <a:t>protection</a:t>
            </a:r>
            <a:r>
              <a:rPr sz="1600" spc="-9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over</a:t>
            </a:r>
            <a:r>
              <a:rPr sz="1600" spc="-110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80" dirty="0">
                <a:solidFill>
                  <a:srgbClr val="DFD5DE"/>
                </a:solidFill>
                <a:latin typeface="Verdana"/>
                <a:cs typeface="Verdana"/>
              </a:rPr>
              <a:t>producer</a:t>
            </a:r>
            <a:r>
              <a:rPr sz="1600" spc="-105" dirty="0">
                <a:solidFill>
                  <a:srgbClr val="DFD5DE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DFD5DE"/>
                </a:solidFill>
                <a:latin typeface="Verdana"/>
                <a:cs typeface="Verdana"/>
              </a:rPr>
              <a:t>interests.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2976</Words>
  <Application>Microsoft Office PowerPoint</Application>
  <PresentationFormat>Custom</PresentationFormat>
  <Paragraphs>226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Liberation Serif</vt:lpstr>
      <vt:lpstr>Arial</vt:lpstr>
      <vt:lpstr>Calibri</vt:lpstr>
      <vt:lpstr>Garamond</vt:lpstr>
      <vt:lpstr>Noto Sans</vt:lpstr>
      <vt:lpstr>Verdana</vt:lpstr>
      <vt:lpstr>Office Theme</vt:lpstr>
      <vt:lpstr>Organic</vt:lpstr>
      <vt:lpstr>Product Liability:  Legal Principles and Case Studies</vt:lpstr>
      <vt:lpstr>Minor House Keeping</vt:lpstr>
      <vt:lpstr>Introduction</vt:lpstr>
      <vt:lpstr>Meaning to Product Liability</vt:lpstr>
      <vt:lpstr>Duty of Care in Product Liability</vt:lpstr>
      <vt:lpstr>Case Study: Donoghue v Stevenson</vt:lpstr>
      <vt:lpstr>Consumer Protection Act 1Y87</vt:lpstr>
      <vt:lpstr>Defective Products</vt:lpstr>
      <vt:lpstr>Case Study: A v National Blood Authority</vt:lpstr>
      <vt:lpstr>Standard of Care for Manufacturers</vt:lpstr>
      <vt:lpstr>Case Study: Grant v Australian Knitting Mills Ltd</vt:lpstr>
      <vt:lpstr>Causation in Product Liability</vt:lpstr>
      <vt:lpstr>Case Study: Stennett v Hancock  &amp; Peters</vt:lpstr>
      <vt:lpstr>Defences in Product Liability</vt:lpstr>
      <vt:lpstr>Case Study: Kubach v Hollands</vt:lpstr>
      <vt:lpstr>Recent Developments and Future Trends</vt:lpstr>
      <vt:lpstr>Conclusion: The Future of Product Liability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2024-11-22T17:03:48Z</dcterms:created>
  <dcterms:modified xsi:type="dcterms:W3CDTF">2024-11-25T17:50:49Z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