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14630400" cy="8229600"/>
  <p:embeddedFontLst>
    <p:embeddedFont>
      <p:font typeface="Garamond" panose="02020404030301010803" pitchFamily="18" charset="0"/>
      <p:regular r:id="rId19"/>
      <p:bold r:id="rId20"/>
      <p:italic r:id="rId21"/>
    </p:embeddedFont>
    <p:embeddedFont>
      <p:font typeface="HFNWEJ+ArialMT" panose="020B0604020202020204"/>
      <p:regular r:id="rId22"/>
    </p:embeddedFont>
    <p:embeddedFont>
      <p:font typeface="WHRECM+Arial-BoldMT" panose="020B0604020202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8656" y="1124143"/>
            <a:ext cx="9099244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0368" marR="0" algn="ctr">
              <a:lnSpc>
                <a:spcPts val="485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300" b="1" dirty="0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Trespass and Public Spaces: </a:t>
            </a:r>
          </a:p>
          <a:p>
            <a:pPr marL="1680368" marR="0" algn="ctr">
              <a:lnSpc>
                <a:spcPts val="485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300" b="1" dirty="0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Legal Challenges and 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5173" y="3574310"/>
            <a:ext cx="10699177" cy="71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Tutor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: </a:t>
            </a: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Okwudili</a:t>
            </a:r>
            <a:r>
              <a:rPr sz="2400" b="1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Garamond"/>
                <a:cs typeface="Garamond"/>
              </a:rPr>
              <a:t>O.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14" dirty="0">
                <a:solidFill>
                  <a:srgbClr val="FFFFFF"/>
                </a:solidFill>
                <a:latin typeface="Garamond"/>
                <a:cs typeface="Garamond"/>
              </a:rPr>
              <a:t>ONWURAH,</a:t>
            </a:r>
            <a:r>
              <a:rPr sz="240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LL.B.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(Nigeria); </a:t>
            </a:r>
            <a:r>
              <a:rPr sz="2400" b="1" spc="12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(Abuja, Nigeria);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(Exeter,</a:t>
            </a:r>
          </a:p>
          <a:p>
            <a:pPr marL="2183606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FFFFFF"/>
                </a:solidFill>
                <a:latin typeface="Garamond"/>
                <a:cs typeface="Garamond"/>
              </a:rPr>
              <a:t>UK);</a:t>
            </a:r>
            <a:r>
              <a:rPr sz="24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(Qingdao, </a:t>
            </a:r>
            <a:r>
              <a:rPr sz="2400" spc="10" dirty="0">
                <a:solidFill>
                  <a:srgbClr val="FFFFFF"/>
                </a:solidFill>
                <a:latin typeface="Garamond"/>
                <a:cs typeface="Garamond"/>
              </a:rPr>
              <a:t>PRC);</a:t>
            </a:r>
            <a:r>
              <a:rPr sz="2400" spc="-12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(Shanghai, </a:t>
            </a:r>
            <a:r>
              <a:rPr sz="2400" spc="11" dirty="0">
                <a:solidFill>
                  <a:srgbClr val="FFFFFF"/>
                </a:solidFill>
                <a:latin typeface="Garamond"/>
                <a:cs typeface="Garamond"/>
              </a:rPr>
              <a:t>PRC)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4830" y="4392821"/>
            <a:ext cx="6043863" cy="6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6"/>
              </a:lnSpc>
              <a:spcBef>
                <a:spcPts val="0"/>
              </a:spcBef>
              <a:spcAft>
                <a:spcPts val="0"/>
              </a:spcAft>
            </a:pP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PhD 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 Law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(Hong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550" spc="-12" dirty="0">
                <a:solidFill>
                  <a:srgbClr val="000000"/>
                </a:solidFill>
                <a:latin typeface="Garamond"/>
                <a:cs typeface="Garamond"/>
              </a:rPr>
              <a:t>Kong)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7529" y="6863060"/>
            <a:ext cx="3489573" cy="383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5" dirty="0">
                <a:solidFill>
                  <a:srgbClr val="7030A0"/>
                </a:solidFill>
                <a:latin typeface="Garamond"/>
                <a:cs typeface="Garamond"/>
              </a:rPr>
              <a:t>Dr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Garamond"/>
                <a:cs typeface="Garamond"/>
              </a:rPr>
              <a:t>Okwudili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5" dirty="0">
                <a:solidFill>
                  <a:srgbClr val="7030A0"/>
                </a:solidFill>
                <a:latin typeface="Garamond"/>
                <a:cs typeface="Garamond"/>
              </a:rPr>
              <a:t>O.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Garamond"/>
                <a:cs typeface="Garamond"/>
              </a:rPr>
              <a:t>Onwurah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17900" y="7247756"/>
            <a:ext cx="87630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11/29/2024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13041" y="7247756"/>
            <a:ext cx="22383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786412"/>
            <a:ext cx="11110183" cy="137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Innovative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Solutions: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Mediation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and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Crowd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3421922"/>
            <a:ext cx="2605881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Mediation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9446" y="3421922"/>
            <a:ext cx="1875321" cy="69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Digital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Crowd</a:t>
            </a:r>
          </a:p>
          <a:p>
            <a:pPr marL="0" marR="0">
              <a:lnSpc>
                <a:spcPts val="2457"/>
              </a:lnSpc>
              <a:spcBef>
                <a:spcPts val="242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5220" y="3421922"/>
            <a:ext cx="589774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Conflict De-escalation</a:t>
            </a:r>
            <a:r>
              <a:rPr sz="2200" b="1" spc="4122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Designated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Protest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85220" y="3771172"/>
            <a:ext cx="1254447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Training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30997" y="3771172"/>
            <a:ext cx="975183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Zones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3790" y="3974367"/>
            <a:ext cx="2888998" cy="245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Implementing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professional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mediation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services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resolve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disputes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between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protesters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authorities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before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escalate.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approach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help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find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mutually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acceptable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solutions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reduce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39446" y="4328697"/>
            <a:ext cx="3109759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Utilizing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mobile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apps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social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5220" y="4328697"/>
            <a:ext cx="2907410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Providing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specialized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training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30997" y="4328697"/>
            <a:ext cx="3126551" cy="245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Creating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pre-approved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areas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demonstrations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balance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visibility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with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minimal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disruption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daily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city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functions,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while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ensuring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clear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guidelines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both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protesters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enforcement.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39446" y="4690647"/>
            <a:ext cx="5951530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media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platforms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provide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real-</a:t>
            </a:r>
            <a:r>
              <a:rPr sz="1750" spc="241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enforcement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39446" y="5052597"/>
            <a:ext cx="2895726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time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information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protesters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about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safe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areas,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potential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congestion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points,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85220" y="5052597"/>
            <a:ext cx="3094864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escalation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techniques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non-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violent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communication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manage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potentially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volatile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situations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effectively.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3790" y="6508017"/>
            <a:ext cx="2722274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likelihood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confrontations.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39446" y="6500397"/>
            <a:ext cx="2425470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emergency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procedures.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978" y="945857"/>
            <a:ext cx="7262915" cy="102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sz="3300" b="1" spc="-100" dirty="0">
                <a:solidFill>
                  <a:srgbClr val="FFFFFF"/>
                </a:solidFill>
                <a:latin typeface="WHRECM+Arial-BoldMT"/>
                <a:cs typeface="WHRECM+Arial-BoldMT"/>
              </a:rPr>
              <a:t>Comparative Analysis: Global</a:t>
            </a:r>
          </a:p>
          <a:p>
            <a:pPr marL="0" marR="0">
              <a:lnSpc>
                <a:spcPts val="3686"/>
              </a:lnSpc>
              <a:spcBef>
                <a:spcPts val="413"/>
              </a:spcBef>
              <a:spcAft>
                <a:spcPts val="0"/>
              </a:spcAft>
            </a:pPr>
            <a:r>
              <a:rPr sz="3300" b="1" spc="-100" dirty="0">
                <a:solidFill>
                  <a:srgbClr val="FFFFFF"/>
                </a:solidFill>
                <a:latin typeface="WHRECM+Arial-BoldMT"/>
                <a:cs typeface="WHRECM+Arial-BoldMT"/>
              </a:rPr>
              <a:t>Approaches </a:t>
            </a:r>
            <a:r>
              <a:rPr sz="3300" b="1" spc="-99" dirty="0">
                <a:solidFill>
                  <a:srgbClr val="FFFFFF"/>
                </a:solidFill>
                <a:latin typeface="WHRECM+Arial-BoldMT"/>
                <a:cs typeface="WHRECM+Arial-BoldMT"/>
              </a:rPr>
              <a:t>to</a:t>
            </a:r>
            <a:r>
              <a:rPr sz="3300" b="1" spc="-103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300" b="1" spc="-101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3300" b="1" spc="-9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300" b="1" spc="-100" dirty="0">
                <a:solidFill>
                  <a:srgbClr val="FFFFFF"/>
                </a:solidFill>
                <a:latin typeface="WHRECM+Arial-BoldMT"/>
                <a:cs typeface="WHRECM+Arial-BoldMT"/>
              </a:rPr>
              <a:t>Space Disputes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237" y="2385630"/>
            <a:ext cx="730491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Country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54748" y="2385630"/>
            <a:ext cx="1226275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Key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 Legislation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3450" y="2385630"/>
            <a:ext cx="1639106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Protest</a:t>
            </a:r>
            <a:r>
              <a:rPr sz="130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Management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Approach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2151" y="2385630"/>
            <a:ext cx="1372995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Notable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Features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237" y="3138820"/>
            <a:ext cx="1283501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United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Kingdom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4748" y="3138820"/>
            <a:ext cx="1700238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Order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Act</a:t>
            </a:r>
            <a:r>
              <a:rPr sz="130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1986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43450" y="3138820"/>
            <a:ext cx="1473925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Notification-based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system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2151" y="3138820"/>
            <a:ext cx="1791537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Police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liaison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officers,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emphasis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facilitation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2237" y="4160376"/>
            <a:ext cx="1103045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United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States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54748" y="4160376"/>
            <a:ext cx="1363482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First</a:t>
            </a:r>
            <a:r>
              <a:rPr sz="130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Amendment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43450" y="4160376"/>
            <a:ext cx="1775853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Permit</a:t>
            </a:r>
            <a:r>
              <a:rPr sz="130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system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 large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gatherings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32151" y="4160376"/>
            <a:ext cx="1581012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Strong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protection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free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speech,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32151" y="4693776"/>
            <a:ext cx="1510524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time/place/manner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restrictions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2237" y="5450299"/>
            <a:ext cx="666241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France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54748" y="5450299"/>
            <a:ext cx="1542071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Code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de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la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Sécurité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Intérieure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43450" y="5450299"/>
            <a:ext cx="1510363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Declaration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system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32151" y="5450299"/>
            <a:ext cx="1655000" cy="755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Strict</a:t>
            </a:r>
            <a:r>
              <a:rPr sz="130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regulations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face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coverings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during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protests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2237" y="6471855"/>
            <a:ext cx="831341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Germany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54748" y="6471855"/>
            <a:ext cx="1115565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Act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743450" y="6471855"/>
            <a:ext cx="1778801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Notification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required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outdoor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assemblies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732151" y="6471855"/>
            <a:ext cx="1152754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Constitutional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754748" y="6738555"/>
            <a:ext cx="1849834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(Versammlungsgesetz)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32151" y="6738555"/>
            <a:ext cx="1697077" cy="48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protection</a:t>
            </a:r>
            <a:r>
              <a:rPr sz="1300" spc="-2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 freedom</a:t>
            </a:r>
          </a:p>
          <a:p>
            <a:pPr marL="0" marR="0">
              <a:lnSpc>
                <a:spcPts val="1452"/>
              </a:lnSpc>
              <a:spcBef>
                <a:spcPts val="647"/>
              </a:spcBef>
              <a:spcAft>
                <a:spcPts val="0"/>
              </a:spcAft>
            </a:pP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30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300" spc="-25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923" y="919202"/>
            <a:ext cx="12454660" cy="6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sz="40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The</a:t>
            </a:r>
            <a:r>
              <a:rPr sz="4050" b="1" spc="-123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050" b="1" spc="-124" dirty="0">
                <a:solidFill>
                  <a:srgbClr val="FFFFFF"/>
                </a:solidFill>
                <a:latin typeface="WHRECM+Arial-BoldMT"/>
                <a:cs typeface="WHRECM+Arial-BoldMT"/>
              </a:rPr>
              <a:t>Role </a:t>
            </a:r>
            <a:r>
              <a:rPr sz="40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of</a:t>
            </a:r>
            <a:r>
              <a:rPr sz="4050" b="1" spc="-122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0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Technology</a:t>
            </a:r>
            <a:r>
              <a:rPr sz="4050" b="1" spc="-123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0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in Public</a:t>
            </a:r>
            <a:r>
              <a:rPr sz="4050" b="1" spc="-122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050" b="1" spc="-124" dirty="0">
                <a:solidFill>
                  <a:srgbClr val="FFFFFF"/>
                </a:solidFill>
                <a:latin typeface="WHRECM+Arial-BoldMT"/>
                <a:cs typeface="WHRECM+Arial-BoldMT"/>
              </a:rPr>
              <a:t>Space </a:t>
            </a:r>
            <a:r>
              <a:rPr sz="4050" b="1" spc="-123" dirty="0">
                <a:solidFill>
                  <a:srgbClr val="FFFFFF"/>
                </a:solidFill>
                <a:latin typeface="WHRECM+Arial-BoldMT"/>
                <a:cs typeface="WHRECM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3331" y="3096078"/>
            <a:ext cx="1930648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1" dirty="0">
                <a:solidFill>
                  <a:srgbClr val="E5E0DF"/>
                </a:solidFill>
                <a:latin typeface="WHRECM+Arial-BoldMT"/>
                <a:cs typeface="WHRECM+Arial-BoldMT"/>
              </a:rPr>
              <a:t>Data</a:t>
            </a:r>
            <a:r>
              <a:rPr sz="200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 Collection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7908" y="3096078"/>
            <a:ext cx="2495946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Predictive Analytics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22606" y="3096078"/>
            <a:ext cx="5677353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Communication Systems</a:t>
            </a:r>
            <a:r>
              <a:rPr sz="2000" b="1" spc="2790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0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Public</a:t>
            </a:r>
            <a:r>
              <a:rPr sz="2000" b="1" spc="-61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0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Engagement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3331" y="3595720"/>
            <a:ext cx="2940938" cy="290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Advanced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sensors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cameras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deployed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 gather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real-time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data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sizes,</a:t>
            </a:r>
            <a:r>
              <a:rPr sz="160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movement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patterns,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potential safety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hazards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  <a:r>
              <a:rPr sz="160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This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information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helps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authorities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make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informed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decisions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about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resource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allocation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management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strategies.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7908" y="3595720"/>
            <a:ext cx="2978285" cy="125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Machine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learning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algorithms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analyse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historical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data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current</a:t>
            </a:r>
            <a:r>
              <a:rPr sz="160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trends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 predict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potential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flashpoints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areas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17184" y="3595720"/>
            <a:ext cx="2729188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Mobile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applications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social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22606" y="3919808"/>
            <a:ext cx="2714777" cy="2576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Integrated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communication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platforms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enable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seamless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information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sharing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between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different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agencies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involved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managing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  <a:r>
              <a:rPr sz="160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This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improves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coordination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response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times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during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large-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scale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events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emergencies.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17184" y="3925920"/>
            <a:ext cx="2878283" cy="125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media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platforms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utilized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provide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real-time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updates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the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about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availability,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safety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alerts,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event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27908" y="4916520"/>
            <a:ext cx="2715564" cy="191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congestion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during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gatherings.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This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allows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proactive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measures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 be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implemented,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reducing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the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likelihood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conflicts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safety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issues.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17184" y="5246720"/>
            <a:ext cx="2613004" cy="125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information.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This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empowers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individuals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 make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informed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decisions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about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their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use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0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0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5330" y="1131363"/>
            <a:ext cx="12709965" cy="619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Environmental</a:t>
            </a:r>
            <a:r>
              <a:rPr sz="4100" b="1" spc="-12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Design</a:t>
            </a:r>
            <a:r>
              <a:rPr sz="4100" b="1" spc="-12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and</a:t>
            </a:r>
            <a:r>
              <a:rPr sz="4100" b="1" spc="-12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00" b="1" spc="-127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4100" b="1" spc="-124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0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Space 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975" y="2393933"/>
            <a:ext cx="5967688" cy="652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Crime Prevention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Through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Environmental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Design</a:t>
            </a:r>
          </a:p>
          <a:p>
            <a:pPr marL="0" marR="0">
              <a:lnSpc>
                <a:spcPts val="2290"/>
              </a:lnSpc>
              <a:spcBef>
                <a:spcPts val="209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(CPTED)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7859" y="2393933"/>
            <a:ext cx="2033708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Flexible Spaces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37859" y="2899290"/>
            <a:ext cx="6064467" cy="1262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Modern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designed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with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flexibility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mind,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allowing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for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easy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reconfiguration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accommodate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different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types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gatherings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activities.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This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adaptability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helps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manage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diverse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uses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more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effectively.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2975" y="3227545"/>
            <a:ext cx="6141339" cy="1262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CPTED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principles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increasingly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integrated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into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design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reduce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opportunities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criminal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behaviour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enhance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safety. This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includes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strategies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such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natural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surveillance,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access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control,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territorial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reinforcement.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2976" y="5166660"/>
            <a:ext cx="2597503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Green</a:t>
            </a:r>
            <a:r>
              <a:rPr sz="2050" b="1" spc="-64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Infrastructure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37859" y="5166660"/>
            <a:ext cx="2712423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Lighting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and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Visibility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2975" y="5672017"/>
            <a:ext cx="5988121" cy="93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Incorporating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green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elements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like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forests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rain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gardens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not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only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improves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environmental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quality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but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also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contributes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management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creating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natural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barriers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flow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patterns.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37859" y="5672017"/>
            <a:ext cx="5882090" cy="1262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Strategic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lighting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design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enhances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safety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usability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after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dark,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while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also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contributing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the aesthetic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appeal.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can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influence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behaviour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improve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overall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</a:p>
          <a:p>
            <a:pPr marL="0" marR="0">
              <a:lnSpc>
                <a:spcPts val="1843"/>
              </a:lnSpc>
              <a:spcBef>
                <a:spcPts val="7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management.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2110" y="668698"/>
            <a:ext cx="7788287" cy="584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01"/>
              </a:lnSpc>
              <a:spcBef>
                <a:spcPts val="0"/>
              </a:spcBef>
              <a:spcAft>
                <a:spcPts val="0"/>
              </a:spcAft>
            </a:pPr>
            <a:r>
              <a:rPr sz="3850" b="1" spc="-119" dirty="0">
                <a:solidFill>
                  <a:srgbClr val="FFFFFF"/>
                </a:solidFill>
                <a:latin typeface="WHRECM+Arial-BoldMT"/>
                <a:cs typeface="WHRECM+Arial-BoldMT"/>
              </a:rPr>
              <a:t>Legal</a:t>
            </a:r>
            <a:r>
              <a:rPr sz="3850" b="1" spc="-121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850" b="1" spc="-119" dirty="0">
                <a:solidFill>
                  <a:srgbClr val="FFFFFF"/>
                </a:solidFill>
                <a:latin typeface="WHRECM+Arial-BoldMT"/>
                <a:cs typeface="WHRECM+Arial-BoldMT"/>
              </a:rPr>
              <a:t>Challenges </a:t>
            </a:r>
            <a:r>
              <a:rPr sz="3850" b="1" spc="-120" dirty="0">
                <a:solidFill>
                  <a:srgbClr val="FFFFFF"/>
                </a:solidFill>
                <a:latin typeface="WHRECM+Arial-BoldMT"/>
                <a:cs typeface="WHRECM+Arial-BoldMT"/>
              </a:rPr>
              <a:t>in </a:t>
            </a:r>
            <a:r>
              <a:rPr sz="3850" b="1" spc="-119" dirty="0">
                <a:solidFill>
                  <a:srgbClr val="FFFFFF"/>
                </a:solidFill>
                <a:latin typeface="WHRECM+Arial-BoldMT"/>
                <a:cs typeface="WHRECM+Arial-BoldMT"/>
              </a:rPr>
              <a:t>the Digital</a:t>
            </a:r>
            <a:r>
              <a:rPr sz="3850" b="1" spc="-122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850" b="1" spc="-119" dirty="0">
                <a:solidFill>
                  <a:srgbClr val="FFFFFF"/>
                </a:solidFill>
                <a:latin typeface="WHRECM+Arial-BoldMT"/>
                <a:cs typeface="WHRECM+Arial-BoldMT"/>
              </a:rPr>
              <a:t>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4661" y="1851745"/>
            <a:ext cx="3597640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Online</a:t>
            </a:r>
            <a:r>
              <a:rPr sz="1900" b="1" spc="-5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Coordination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 of</a:t>
            </a:r>
            <a:r>
              <a:rPr sz="1900" b="1" spc="-5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Protests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38622" y="1894407"/>
            <a:ext cx="314911" cy="1353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1</a:t>
            </a:r>
          </a:p>
          <a:p>
            <a:pPr marL="0" marR="0">
              <a:lnSpc>
                <a:spcPts val="2569"/>
              </a:lnSpc>
              <a:spcBef>
                <a:spcPts val="5214"/>
              </a:spcBef>
              <a:spcAft>
                <a:spcPts val="0"/>
              </a:spcAft>
            </a:pPr>
            <a:r>
              <a:rPr sz="23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116" y="2324684"/>
            <a:ext cx="5616530" cy="1191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629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The use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social media and messaging apps to organize "flash</a:t>
            </a:r>
          </a:p>
          <a:p>
            <a:pPr marL="305366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mob"</a:t>
            </a:r>
            <a:r>
              <a:rPr sz="15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style protests presents new challenges for authorities in</a:t>
            </a:r>
          </a:p>
          <a:p>
            <a:pPr marL="164078" marR="0">
              <a:lnSpc>
                <a:spcPts val="1731"/>
              </a:lnSpc>
              <a:spcBef>
                <a:spcPts val="71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managing public spaces.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Legal frameworks are still adapting to</a:t>
            </a:r>
          </a:p>
          <a:p>
            <a:pPr marL="0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address the rapid mobilization capabilities enabled by technology.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2835" y="2840321"/>
            <a:ext cx="3567479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Digital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Privacy 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in Public</a:t>
            </a:r>
            <a:r>
              <a:rPr sz="1900" b="1" spc="-5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Spaces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02835" y="3313259"/>
            <a:ext cx="5492942" cy="1502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The increasing use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surveillance technologies in public spaces</a:t>
            </a:r>
          </a:p>
          <a:p>
            <a:pPr marL="0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raises concerns about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privacy rights.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Courts are grappling with</a:t>
            </a:r>
          </a:p>
          <a:p>
            <a:pPr marL="0" marR="0">
              <a:lnSpc>
                <a:spcPts val="1731"/>
              </a:lnSpc>
              <a:spcBef>
                <a:spcPts val="71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defining the boundaries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reasonable expectations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privacy in</a:t>
            </a:r>
          </a:p>
          <a:p>
            <a:pPr marL="0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public areas in the age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ubiquitous cameras and facial</a:t>
            </a:r>
          </a:p>
          <a:p>
            <a:pPr marL="0" marR="0">
              <a:lnSpc>
                <a:spcPts val="1731"/>
              </a:lnSpc>
              <a:spcBef>
                <a:spcPts val="71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recognition systems.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67247" y="4453975"/>
            <a:ext cx="4282423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Cybersecurity 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of</a:t>
            </a:r>
            <a:r>
              <a:rPr sz="1900" b="1" spc="-5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Public</a:t>
            </a:r>
            <a:r>
              <a:rPr sz="1900" b="1" spc="-5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Infrastructure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38623" y="4496637"/>
            <a:ext cx="314911" cy="16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3</a:t>
            </a:r>
          </a:p>
          <a:p>
            <a:pPr marL="0" marR="0">
              <a:lnSpc>
                <a:spcPts val="2569"/>
              </a:lnSpc>
              <a:spcBef>
                <a:spcPts val="7625"/>
              </a:spcBef>
              <a:spcAft>
                <a:spcPts val="0"/>
              </a:spcAft>
            </a:pPr>
            <a:r>
              <a:rPr sz="23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956" y="4926914"/>
            <a:ext cx="5704908" cy="1191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 public spaces become more technologically integrated,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the risk</a:t>
            </a:r>
          </a:p>
          <a:p>
            <a:pPr marL="220789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cyber attacks on these systems increases.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Legal frameworks</a:t>
            </a:r>
          </a:p>
          <a:p>
            <a:pPr marL="215074" marR="0">
              <a:lnSpc>
                <a:spcPts val="1731"/>
              </a:lnSpc>
              <a:spcBef>
                <a:spcPts val="71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are evolving to address liability and security standards for smart</a:t>
            </a:r>
          </a:p>
          <a:p>
            <a:pPr marL="4074985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city infrastructure.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02835" y="5755090"/>
            <a:ext cx="3517521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Regulating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Augmented</a:t>
            </a:r>
            <a:r>
              <a:rPr sz="1900" b="1" spc="-60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900" b="1" spc="-58" dirty="0">
                <a:solidFill>
                  <a:srgbClr val="E5E0DF"/>
                </a:solidFill>
                <a:latin typeface="WHRECM+Arial-BoldMT"/>
                <a:cs typeface="WHRECM+Arial-BoldMT"/>
              </a:rPr>
              <a:t>Reality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02835" y="6228029"/>
            <a:ext cx="5526571" cy="1191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The rise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augmented reality applications that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overlay digital</a:t>
            </a:r>
          </a:p>
          <a:p>
            <a:pPr marL="0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content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on public spaces presents novel legal questions about</a:t>
            </a:r>
          </a:p>
          <a:p>
            <a:pPr marL="0" marR="0">
              <a:lnSpc>
                <a:spcPts val="1731"/>
              </a:lnSpc>
              <a:spcBef>
                <a:spcPts val="71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property rights,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public safety,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and the regulation of</a:t>
            </a:r>
            <a:r>
              <a:rPr sz="15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virtual content</a:t>
            </a:r>
          </a:p>
          <a:p>
            <a:pPr marL="0" marR="0">
              <a:lnSpc>
                <a:spcPts val="1731"/>
              </a:lnSpc>
              <a:spcBef>
                <a:spcPts val="768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HFNWEJ+ArialMT"/>
                <a:cs typeface="HFNWEJ+ArialMT"/>
              </a:rPr>
              <a:t>in physical spaces.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1156339"/>
            <a:ext cx="12690307" cy="137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Case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 Study: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Occupy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Central</a:t>
            </a:r>
            <a:r>
              <a:rPr sz="4450" b="1" spc="-13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with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Love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 and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Peace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(Hong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Kong)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3111407"/>
            <a:ext cx="178241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Background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3111407"/>
            <a:ext cx="2372729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Legal</a:t>
            </a:r>
            <a:r>
              <a:rPr sz="2200" b="1" spc="-6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Challenges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3111407"/>
            <a:ext cx="192170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Court Rulings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754578"/>
            <a:ext cx="4056030" cy="245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Occupy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Central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movement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Kong,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which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began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2014,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provides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compelling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study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complexities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surrounding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large-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scale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protests.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movement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saw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thousands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occupying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major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thoroughfares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city's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central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754578"/>
            <a:ext cx="4016535" cy="282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Kong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government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faced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significant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challenges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balancing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protest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with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maintaining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order.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prolonged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occupation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tested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limits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existing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raised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questions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about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interpretation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'temporary'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demonstrations.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754578"/>
            <a:ext cx="3287204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Subsequent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72067" y="4116528"/>
            <a:ext cx="4056251" cy="245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Secretary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Justice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v</a:t>
            </a:r>
            <a:r>
              <a:rPr sz="1750" spc="-7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Cheng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Lai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Others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(2019),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addressed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legality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occupation.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Final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Appeal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upheld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convictions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nuisance,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emphasizing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need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balance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freedom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expression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with 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others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3789" y="6288228"/>
            <a:ext cx="2822125" cy="28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business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district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79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days.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959290"/>
            <a:ext cx="11221214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Future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Trends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in Public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Space 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886021"/>
            <a:ext cx="2263588" cy="69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AI-Driven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Crowd</a:t>
            </a:r>
          </a:p>
          <a:p>
            <a:pPr marL="0" marR="0">
              <a:lnSpc>
                <a:spcPts val="2457"/>
              </a:lnSpc>
              <a:spcBef>
                <a:spcPts val="242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9446" y="2886021"/>
            <a:ext cx="27605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Dynamic Regulation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5220" y="2886021"/>
            <a:ext cx="283876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Virtual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Public</a:t>
            </a:r>
            <a:r>
              <a:rPr sz="2200" b="1" spc="-6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Spaces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0997" y="2886021"/>
            <a:ext cx="2651993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Eco-Centric Design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9446" y="3438467"/>
            <a:ext cx="2897441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Future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frameworks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incorporate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flexible,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85220" y="3438467"/>
            <a:ext cx="2958755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virtual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augmented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reality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technologies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advance,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systems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need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address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concept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'virtual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30997" y="3438467"/>
            <a:ext cx="3100171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Future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design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likely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prioritize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environmental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sustainability,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potentially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3790" y="3792797"/>
            <a:ext cx="2924399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Artificial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intelligence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set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play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larger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role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predicting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behaviour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39446" y="4162367"/>
            <a:ext cx="3141922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situation-specific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regulations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could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30997" y="4524317"/>
            <a:ext cx="3117184" cy="2096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influencing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regulated.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promoting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green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infrastructure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limiting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activities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harm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ecosystems.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790" y="4878647"/>
            <a:ext cx="2993466" cy="173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automating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responses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potential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issues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AI-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powered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surveillance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systems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chatbots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39446" y="4886267"/>
            <a:ext cx="5692041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involve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real-time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adjustments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2419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spaces'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39446" y="5248217"/>
            <a:ext cx="2839213" cy="137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permitted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activities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based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current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conditions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AI-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assisted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decision-making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processes.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85220" y="5248217"/>
            <a:ext cx="2790063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traditional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apply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new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digital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realms.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3790" y="6688397"/>
            <a:ext cx="2672463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information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dissemination.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8545" y="971310"/>
            <a:ext cx="12332654" cy="62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36"/>
              </a:lnSpc>
              <a:spcBef>
                <a:spcPts val="0"/>
              </a:spcBef>
              <a:spcAft>
                <a:spcPts val="0"/>
              </a:spcAft>
            </a:pPr>
            <a:r>
              <a:rPr sz="4150" b="1" spc="-127" dirty="0">
                <a:solidFill>
                  <a:srgbClr val="FFFFFF"/>
                </a:solidFill>
                <a:latin typeface="WHRECM+Arial-BoldMT"/>
                <a:cs typeface="WHRECM+Arial-BoldMT"/>
              </a:rPr>
              <a:t>Conclusion:</a:t>
            </a:r>
            <a:r>
              <a:rPr sz="41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50" b="1" spc="-126" dirty="0">
                <a:solidFill>
                  <a:srgbClr val="FFFFFF"/>
                </a:solidFill>
                <a:latin typeface="WHRECM+Arial-BoldMT"/>
                <a:cs typeface="WHRECM+Arial-BoldMT"/>
              </a:rPr>
              <a:t>Navigating</a:t>
            </a:r>
            <a:r>
              <a:rPr sz="4150" b="1" spc="-12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50" b="1" spc="-126" dirty="0">
                <a:solidFill>
                  <a:srgbClr val="FFFFFF"/>
                </a:solidFill>
                <a:latin typeface="WHRECM+Arial-BoldMT"/>
                <a:cs typeface="WHRECM+Arial-BoldMT"/>
              </a:rPr>
              <a:t>the Future </a:t>
            </a:r>
            <a:r>
              <a:rPr sz="4150" b="1" spc="-127" dirty="0">
                <a:solidFill>
                  <a:srgbClr val="FFFFFF"/>
                </a:solidFill>
                <a:latin typeface="WHRECM+Arial-BoldMT"/>
                <a:cs typeface="WHRECM+Arial-BoldMT"/>
              </a:rPr>
              <a:t>of</a:t>
            </a:r>
            <a:r>
              <a:rPr sz="41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50" b="1" spc="-128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4150" b="1" spc="-12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150" b="1" spc="-126" dirty="0">
                <a:solidFill>
                  <a:srgbClr val="FFFFFF"/>
                </a:solidFill>
                <a:latin typeface="WHRECM+Arial-BoldMT"/>
                <a:cs typeface="WHRECM+Arial-BoldMT"/>
              </a:rPr>
              <a:t>Spaces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4225" y="2263797"/>
            <a:ext cx="3277489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Evolving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Legal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Landscape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6370" y="2263797"/>
            <a:ext cx="1816072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Balancing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Act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4139" y="2286576"/>
            <a:ext cx="325446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6284" y="2286576"/>
            <a:ext cx="325446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4225" y="2776442"/>
            <a:ext cx="5793521" cy="1618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we've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explored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throughout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this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presentation,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framework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surrounding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continuously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evolving.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Future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legislation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court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decisions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need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adapt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new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technologies,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changing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social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norms,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emerging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forms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engagement.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06370" y="2776442"/>
            <a:ext cx="5811927" cy="1618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challenge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lawmakers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jurists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maintain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delicate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balance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between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protecting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individual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rights,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ensuring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safety,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fostering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vibrant,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inclusive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This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require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innovative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approaches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650" spc="-6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willingness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revisit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traditional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concepts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property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use.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4225" y="5193687"/>
            <a:ext cx="2987647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Collaborative </a:t>
            </a:r>
            <a:r>
              <a:rPr sz="2050" b="1" spc="-63" dirty="0">
                <a:solidFill>
                  <a:srgbClr val="E5E0DF"/>
                </a:solidFill>
                <a:latin typeface="WHRECM+Arial-BoldMT"/>
                <a:cs typeface="WHRECM+Arial-BoldMT"/>
              </a:rPr>
              <a:t>Solutions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6370" y="5193687"/>
            <a:ext cx="2697804" cy="32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62" dirty="0">
                <a:solidFill>
                  <a:srgbClr val="E5E0DF"/>
                </a:solidFill>
                <a:latin typeface="WHRECM+Arial-BoldMT"/>
                <a:cs typeface="WHRECM+Arial-BoldMT"/>
              </a:rPr>
              <a:t>Continuous Learning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4139" y="5216466"/>
            <a:ext cx="325446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76224" y="5216466"/>
            <a:ext cx="325446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24225" y="5706333"/>
            <a:ext cx="5925084" cy="1618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Moving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forward,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effective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management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likely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require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increased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collaboration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between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experts,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planners,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technologists,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community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stakeholders.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Interdisciplinary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approaches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key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addressing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the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complex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challenges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modern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environments.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06370" y="5706333"/>
            <a:ext cx="5828512" cy="1618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For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professionals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students,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staying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informed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about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developments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this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area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be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crucial.</a:t>
            </a:r>
            <a:r>
              <a:rPr sz="16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intersection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law,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management,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emerging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technologies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promises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 be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650" spc="-6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rich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field for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scholarship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practice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coming</a:t>
            </a:r>
            <a:r>
              <a:rPr sz="1650" spc="-3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650" spc="-33" dirty="0">
                <a:solidFill>
                  <a:srgbClr val="E5E0DF"/>
                </a:solidFill>
                <a:latin typeface="HFNWEJ+ArialMT"/>
                <a:cs typeface="HFNWEJ+ArialMT"/>
              </a:rPr>
              <a:t>years.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34534" y="1073261"/>
            <a:ext cx="5364669" cy="1146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The purpose of the online lesson is to encourage you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Garamond"/>
                <a:cs typeface="Garamond"/>
              </a:rPr>
              <a:t>participate actively</a:t>
            </a:r>
            <a:r>
              <a:rPr sz="2000" b="1" u="sng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in achieving your needs 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simplifying your legal education.</a:t>
            </a:r>
            <a:r>
              <a:rPr sz="2000" spc="93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FFFFFF"/>
                </a:solidFill>
                <a:latin typeface="Garamond"/>
                <a:cs typeface="Garamond"/>
              </a:rPr>
              <a:t>I want you to be 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FFFFFF"/>
                </a:solidFill>
                <a:latin typeface="Garamond"/>
                <a:cs typeface="Garamond"/>
              </a:rPr>
              <a:t>best!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4534" y="2866515"/>
            <a:ext cx="5318441" cy="872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Will make the learning process more</a:t>
            </a:r>
            <a:r>
              <a:rPr sz="2000" spc="82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interactive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discussions</a:t>
            </a:r>
            <a:r>
              <a:rPr sz="2000" b="1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and feel free to ask any question or you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can speak.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0316" y="2974357"/>
            <a:ext cx="2045553" cy="1597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sz="5300" b="1" spc="-14" dirty="0">
                <a:solidFill>
                  <a:srgbClr val="262626"/>
                </a:solidFill>
                <a:latin typeface="Garamond"/>
                <a:cs typeface="Garamond"/>
              </a:rPr>
              <a:t>Minor</a:t>
            </a:r>
          </a:p>
          <a:p>
            <a:pPr marL="0" marR="0">
              <a:lnSpc>
                <a:spcPts val="5940"/>
              </a:lnSpc>
              <a:spcBef>
                <a:spcPts val="445"/>
              </a:spcBef>
              <a:spcAft>
                <a:spcPts val="0"/>
              </a:spcAft>
            </a:pPr>
            <a:r>
              <a:rPr sz="5300" b="1" spc="-15" dirty="0">
                <a:solidFill>
                  <a:srgbClr val="262626"/>
                </a:solidFill>
                <a:latin typeface="Garamond"/>
                <a:cs typeface="Garamond"/>
              </a:rPr>
              <a:t>House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9016" y="4583701"/>
            <a:ext cx="2527518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sz="5300" b="1" spc="-11" dirty="0">
                <a:solidFill>
                  <a:srgbClr val="262626"/>
                </a:solidFill>
                <a:latin typeface="Garamond"/>
                <a:cs typeface="Garamond"/>
              </a:rPr>
              <a:t>Keeping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4534" y="4659770"/>
            <a:ext cx="4939095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You have the right to choose whether to turn on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your video or not.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4534" y="6315865"/>
            <a:ext cx="4738877" cy="59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Participation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prepares you for your exam 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learning needs with ease.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52776" y="7740215"/>
            <a:ext cx="87630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aramond"/>
                <a:cs typeface="Garamond"/>
              </a:rPr>
              <a:t>11/29/2024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7915" y="7740215"/>
            <a:ext cx="22383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1234415"/>
            <a:ext cx="1245333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6150" b="1" spc="-187" dirty="0">
                <a:solidFill>
                  <a:srgbClr val="FFFFFF"/>
                </a:solidFill>
                <a:latin typeface="WHRECM+Arial-BoldMT"/>
                <a:cs typeface="WHRECM+Arial-BoldMT"/>
              </a:rPr>
              <a:t>Introduction</a:t>
            </a:r>
            <a:endParaRPr sz="6150" b="1" spc="-189" dirty="0">
              <a:solidFill>
                <a:srgbClr val="FFFFFF"/>
              </a:solidFill>
              <a:latin typeface="WHRECM+Arial-BoldMT"/>
              <a:cs typeface="WHRECM+Arial-Bold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90" y="3651231"/>
            <a:ext cx="13083254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Welcome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comprehensive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exploration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intricate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relationship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between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we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navigate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through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landscape,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we'll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examine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challenges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faced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both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authorities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citizens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balancing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with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presentation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will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delve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into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landmark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analyse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current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legislation,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propose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innovative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solutions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address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complexities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managing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era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increasing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social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activism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development.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3790" y="5720895"/>
            <a:ext cx="13121138" cy="101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From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bustling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streets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London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vibrant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squares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Kong, we'll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uncover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different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jurisdictions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approach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issues,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providing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valuable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insights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students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professionals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alike.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Join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unravel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intricacies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explore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practical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approaches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harmonising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private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interests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our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shared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environments.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1147885"/>
            <a:ext cx="12871862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Defining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Spaces and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Trespass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 Implications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394174"/>
            <a:ext cx="196931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2200" b="1" spc="-67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Spaces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394174"/>
            <a:ext cx="266768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Trespass in Context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394174"/>
            <a:ext cx="2512293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Legal</a:t>
            </a:r>
            <a:r>
              <a:rPr sz="2200" b="1" spc="-6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Implications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037345"/>
            <a:ext cx="4002118" cy="318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Public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within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city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town that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freely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accessible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all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members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community.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typically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parks,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streets,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squares,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civic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buildings.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concept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rooted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idea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commons,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dating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back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medieval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England,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where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certain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lands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were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reserved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communal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037345"/>
            <a:ext cx="4073492" cy="318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terms,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refers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unauthorized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entry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onto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someone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else's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property.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However,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concept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becomes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nuanced.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key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question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often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revolves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around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whether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individual's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presence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exceed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implied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permission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granted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space's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nature.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037345"/>
            <a:ext cx="3548191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intersection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creates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complex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72067" y="3761245"/>
            <a:ext cx="4056031" cy="245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scenarios.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instance,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while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person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be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park,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considered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refuse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leave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park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closes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engage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prohibited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activities.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Understanding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nuances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crucial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for both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enforcement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citizens.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696" y="534492"/>
            <a:ext cx="9470965" cy="53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spc="-107" dirty="0">
                <a:solidFill>
                  <a:srgbClr val="FFFFFF"/>
                </a:solidFill>
                <a:latin typeface="WHRECM+Arial-BoldMT"/>
                <a:cs typeface="WHRECM+Arial-BoldMT"/>
              </a:rPr>
              <a:t>Legal</a:t>
            </a:r>
            <a:r>
              <a:rPr sz="3500" b="1" spc="-10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500" b="1" spc="-105" dirty="0">
                <a:solidFill>
                  <a:srgbClr val="FFFFFF"/>
                </a:solidFill>
                <a:latin typeface="WHRECM+Arial-BoldMT"/>
                <a:cs typeface="WHRECM+Arial-BoldMT"/>
              </a:rPr>
              <a:t>Issues</a:t>
            </a:r>
            <a:r>
              <a:rPr sz="3500" b="1" spc="-107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500" b="1" spc="-108" dirty="0">
                <a:solidFill>
                  <a:srgbClr val="FFFFFF"/>
                </a:solidFill>
                <a:latin typeface="WHRECM+Arial-BoldMT"/>
                <a:cs typeface="WHRECM+Arial-BoldMT"/>
              </a:rPr>
              <a:t>in </a:t>
            </a:r>
            <a:r>
              <a:rPr sz="3500" b="1" spc="-105" dirty="0">
                <a:solidFill>
                  <a:srgbClr val="FFFFFF"/>
                </a:solidFill>
                <a:latin typeface="WHRECM+Arial-BoldMT"/>
                <a:cs typeface="WHRECM+Arial-BoldMT"/>
              </a:rPr>
              <a:t>Protests</a:t>
            </a:r>
            <a:r>
              <a:rPr sz="3500" b="1" spc="-107" dirty="0">
                <a:solidFill>
                  <a:srgbClr val="FFFFFF"/>
                </a:solidFill>
                <a:latin typeface="WHRECM+Arial-BoldMT"/>
                <a:cs typeface="WHRECM+Arial-BoldMT"/>
              </a:rPr>
              <a:t> and</a:t>
            </a:r>
            <a:r>
              <a:rPr sz="3500" b="1" spc="-10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500" b="1" spc="-108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3500" b="1" spc="-104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500" b="1" spc="-107" dirty="0">
                <a:solidFill>
                  <a:srgbClr val="FFFFFF"/>
                </a:solidFill>
                <a:latin typeface="WHRECM+Arial-BoldMT"/>
                <a:cs typeface="WHRECM+Arial-BoldMT"/>
              </a:rPr>
              <a:t>Gatherings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7972" y="1598947"/>
            <a:ext cx="1994092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Right</a:t>
            </a:r>
            <a:r>
              <a:rPr sz="1750" b="1" spc="-52" dirty="0">
                <a:solidFill>
                  <a:srgbClr val="E5E0DF"/>
                </a:solidFill>
                <a:latin typeface="WHRECM+Arial-BoldMT"/>
                <a:cs typeface="WHRECM+Arial-BoldMT"/>
              </a:rPr>
              <a:t> to</a:t>
            </a:r>
            <a:r>
              <a:rPr sz="1750" b="1" spc="-56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Assembly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9638" y="1642502"/>
            <a:ext cx="300725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7972" y="2029023"/>
            <a:ext cx="11890592" cy="51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The fundamental right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to peaceful assembly is protected in many democracies,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including the UK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and Hong Kong.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This right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allows citizens to gather in public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spaces for demonstrations,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rallies,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and other forms of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protest.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However,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this right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is not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absolute and must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be balanced against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other public interests.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7972" y="3370954"/>
            <a:ext cx="2326174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Permit Requirements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9638" y="3414509"/>
            <a:ext cx="300725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67972" y="3801030"/>
            <a:ext cx="11778779" cy="51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Many jurisdictions require organizers to obtain permits for large gatherings or demonstrations.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This allows authorities to manage public safety and minimize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disruption.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The legality of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these requirements has been challenged in courts,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raising questions about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the balance between regulation and free expression.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67972" y="5142961"/>
            <a:ext cx="2918045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Obstruction</a:t>
            </a:r>
            <a:r>
              <a:rPr sz="1750" b="1" spc="-55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and</a:t>
            </a:r>
            <a:r>
              <a:rPr sz="1750" b="1" spc="-55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Disruption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9638" y="5186516"/>
            <a:ext cx="300784" cy="1823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3</a:t>
            </a:r>
          </a:p>
          <a:p>
            <a:pPr marL="0" marR="0">
              <a:lnSpc>
                <a:spcPts val="2346"/>
              </a:lnSpc>
              <a:spcBef>
                <a:spcPts val="9416"/>
              </a:spcBef>
              <a:spcAft>
                <a:spcPts val="0"/>
              </a:spcAft>
            </a:pPr>
            <a:r>
              <a:rPr sz="21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67972" y="5573037"/>
            <a:ext cx="11784827" cy="51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400" spc="-5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key legal issue arises when protests obstruct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public thoroughfares or disrupt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normal activities.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Courts have grappled with determining the point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which </a:t>
            </a:r>
            <a:r>
              <a:rPr sz="140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peaceful assembly becomes an unlawful obstruction,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considering factors such as duration,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location,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and impact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on others.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67972" y="6630409"/>
            <a:ext cx="1597676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Police</a:t>
            </a:r>
            <a:r>
              <a:rPr sz="1750" b="1" spc="-52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WHRECM+Arial-BoldMT"/>
                <a:cs typeface="WHRECM+Arial-BoldMT"/>
              </a:rPr>
              <a:t>Powers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67972" y="7060485"/>
            <a:ext cx="11982894" cy="51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The extent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police powers in managing public gatherings is another contentious issue.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This includes the authority to disperse crowds,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make arrests,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and use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force.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Recent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cases have scrutinized the proportionality of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police actions in protest</a:t>
            </a:r>
            <a:r>
              <a:rPr sz="1400" spc="-30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HFNWEJ+ArialMT"/>
                <a:cs typeface="HFNWEJ+ArialMT"/>
              </a:rPr>
              <a:t>scenarios.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705925"/>
            <a:ext cx="10584921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Case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 Law: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DPP</a:t>
            </a:r>
            <a:r>
              <a:rPr sz="4450" b="1" spc="-13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dirty="0">
                <a:solidFill>
                  <a:srgbClr val="FFFFFF"/>
                </a:solidFill>
                <a:latin typeface="WHRECM+Arial-BoldMT"/>
                <a:cs typeface="WHRECM+Arial-BoldMT"/>
              </a:rPr>
              <a:t>v</a:t>
            </a:r>
            <a:r>
              <a:rPr sz="4450" b="1" spc="-272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Jones 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(Margaret)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[1999]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223" y="2073301"/>
            <a:ext cx="178241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Background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63101" y="2073301"/>
            <a:ext cx="1596603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Legal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Issue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224" y="2625746"/>
            <a:ext cx="5886673" cy="173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DPP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v</a:t>
            </a:r>
            <a:r>
              <a:rPr sz="1750" spc="-73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Jones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(Margaret)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[1999]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landmark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English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concerning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protest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highways.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involved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demonstrators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who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gathered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roadside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verge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near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Stonehenge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protest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its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closure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during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summer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solstice.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63101" y="2625746"/>
            <a:ext cx="5836288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central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question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whether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peaceful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highway,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which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did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not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obstruct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passage,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could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constitute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challenged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traditional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view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that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highways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were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solely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passage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repose.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223" y="5073913"/>
            <a:ext cx="102143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Ruling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63101" y="5073913"/>
            <a:ext cx="1052946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Impact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8224" y="5626359"/>
            <a:ext cx="5673852" cy="173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Lords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ruled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that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public's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use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highways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extends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beyond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mere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passage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repose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reasonable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non-obstructive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activities,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peaceful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protest. 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decision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significantly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expanded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interpretation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highways.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63101" y="5626359"/>
            <a:ext cx="6073804" cy="137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ruling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far-reaching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implications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UK. It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established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that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peaceful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demonstrations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highways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not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automatically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trespassory,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provided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not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unreasonably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impede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passage.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738191"/>
            <a:ext cx="12172819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Hong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Kong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Laws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on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Trespass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 in Public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Spaces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905" y="2126283"/>
            <a:ext cx="3133439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Public</a:t>
            </a:r>
            <a:r>
              <a:rPr sz="2200" b="1" spc="-67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Order Ordinance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5782" y="2126283"/>
            <a:ext cx="2636577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Unlawful</a:t>
            </a:r>
            <a:r>
              <a:rPr sz="2200" b="1" spc="-69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Assembly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0298" y="2149266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95234" y="2149266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0905" y="2678729"/>
            <a:ext cx="5768975" cy="20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Kong's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approach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gatherings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primarily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governed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Public Order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Ordinance.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requires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organizers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assemblies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notify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police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advance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obtain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"letter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no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objection".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ordinance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subject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controversy,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particularly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recent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pro-democracy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protests.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5782" y="2678729"/>
            <a:ext cx="5814822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Under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Kong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three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more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people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deemed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unlawful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likely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cause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breach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peace.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broad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definition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criticized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potentially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limiting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peaceful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30905" y="5276082"/>
            <a:ext cx="3102471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Private Property Rights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65782" y="5276082"/>
            <a:ext cx="2993876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WHRECM+Arial-BoldMT"/>
                <a:cs typeface="WHRECM+Arial-BoldMT"/>
              </a:rPr>
              <a:t>Recent Developments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0299" y="5299064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95175" y="5299064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0905" y="5828527"/>
            <a:ext cx="5668765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Kong's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system,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based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English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common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law,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recognizes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tort.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However,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concept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clearly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defined,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often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intersecting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with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regulations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order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65782" y="5828527"/>
            <a:ext cx="5473130" cy="173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implementation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National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Security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2020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added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another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layer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complexity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landscape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surrounding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gatherings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protests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Kong, potentially affecting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trespass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interpreted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enforced.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0667" y="750611"/>
            <a:ext cx="6995715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97" dirty="0">
                <a:solidFill>
                  <a:srgbClr val="FFFFFF"/>
                </a:solidFill>
                <a:latin typeface="WHRECM+Arial-BoldMT"/>
                <a:cs typeface="WHRECM+Arial-BoldMT"/>
              </a:rPr>
              <a:t>Practical</a:t>
            </a:r>
            <a:r>
              <a:rPr sz="3200" b="1" spc="-100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200" b="1" spc="-97" dirty="0">
                <a:solidFill>
                  <a:srgbClr val="FFFFFF"/>
                </a:solidFill>
                <a:latin typeface="WHRECM+Arial-BoldMT"/>
                <a:cs typeface="WHRECM+Arial-BoldMT"/>
              </a:rPr>
              <a:t>Examples: </a:t>
            </a:r>
            <a:r>
              <a:rPr sz="3200" b="1" spc="-98" dirty="0">
                <a:solidFill>
                  <a:srgbClr val="FFFFFF"/>
                </a:solidFill>
                <a:latin typeface="WHRECM+Arial-BoldMT"/>
                <a:cs typeface="WHRECM+Arial-BoldMT"/>
              </a:rPr>
              <a:t>Managing</a:t>
            </a:r>
            <a:r>
              <a:rPr sz="3200" b="1" spc="-100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3200" b="1" spc="-99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</a:p>
          <a:p>
            <a:pPr marL="0" marR="0">
              <a:lnSpc>
                <a:spcPts val="3575"/>
              </a:lnSpc>
              <a:spcBef>
                <a:spcPts val="425"/>
              </a:spcBef>
              <a:spcAft>
                <a:spcPts val="0"/>
              </a:spcAft>
            </a:pPr>
            <a:r>
              <a:rPr sz="3200" b="1" spc="-97" dirty="0">
                <a:solidFill>
                  <a:srgbClr val="FFFFFF"/>
                </a:solidFill>
                <a:latin typeface="WHRECM+Arial-BoldMT"/>
                <a:cs typeface="WHRECM+Arial-BoldMT"/>
              </a:rPr>
              <a:t>Protests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2118" y="2155468"/>
            <a:ext cx="1936452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9" dirty="0">
                <a:solidFill>
                  <a:srgbClr val="E5E0DF"/>
                </a:solidFill>
                <a:latin typeface="WHRECM+Arial-BoldMT"/>
                <a:cs typeface="WHRECM+Arial-BoldMT"/>
              </a:rPr>
              <a:t>Pre-event Planning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376" y="2192125"/>
            <a:ext cx="286599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2118" y="2553397"/>
            <a:ext cx="6986692" cy="475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Authorities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engage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with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protest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organizers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agree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routes,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timings,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management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strategies.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This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collaborative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approach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aims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balance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protest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with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safety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concerns.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2118" y="3779957"/>
            <a:ext cx="181945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9" dirty="0">
                <a:solidFill>
                  <a:srgbClr val="E5E0DF"/>
                </a:solidFill>
                <a:latin typeface="WHRECM+Arial-BoldMT"/>
                <a:cs typeface="WHRECM+Arial-BoldMT"/>
              </a:rPr>
              <a:t>During</a:t>
            </a:r>
            <a:r>
              <a:rPr sz="1600" b="1" spc="-50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600" b="1" spc="-49" dirty="0">
                <a:solidFill>
                  <a:srgbClr val="E5E0DF"/>
                </a:solidFill>
                <a:latin typeface="WHRECM+Arial-BoldMT"/>
                <a:cs typeface="WHRECM+Arial-BoldMT"/>
              </a:rPr>
              <a:t>the Protest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1375" y="3816614"/>
            <a:ext cx="286659" cy="3034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2</a:t>
            </a:r>
          </a:p>
          <a:p>
            <a:pPr marL="59" marR="0">
              <a:lnSpc>
                <a:spcPts val="2122"/>
              </a:lnSpc>
              <a:spcBef>
                <a:spcPts val="8663"/>
              </a:spcBef>
              <a:spcAft>
                <a:spcPts val="0"/>
              </a:spcAft>
            </a:pPr>
            <a:r>
              <a:rPr sz="19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3</a:t>
            </a:r>
          </a:p>
          <a:p>
            <a:pPr marL="0" marR="0">
              <a:lnSpc>
                <a:spcPts val="2122"/>
              </a:lnSpc>
              <a:spcBef>
                <a:spcPts val="8613"/>
              </a:spcBef>
              <a:spcAft>
                <a:spcPts val="0"/>
              </a:spcAft>
            </a:pPr>
            <a:r>
              <a:rPr sz="1900" b="1" dirty="0">
                <a:solidFill>
                  <a:srgbClr val="E5E0DF"/>
                </a:solidFill>
                <a:latin typeface="WHRECM+Arial-BoldMT"/>
                <a:cs typeface="WHRECM+Arial-BoldMT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12118" y="4177886"/>
            <a:ext cx="6801017" cy="475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Police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employ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various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tactics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such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crowd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containment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('kettling'),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strategic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placement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barriers,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use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liaison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officers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maintain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open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communication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with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protesters.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12118" y="5143461"/>
            <a:ext cx="2410817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9" dirty="0">
                <a:solidFill>
                  <a:srgbClr val="E5E0DF"/>
                </a:solidFill>
                <a:latin typeface="WHRECM+Arial-BoldMT"/>
                <a:cs typeface="WHRECM+Arial-BoldMT"/>
              </a:rPr>
              <a:t>Escalation</a:t>
            </a:r>
            <a:r>
              <a:rPr sz="1600" b="1" spc="-50" dirty="0">
                <a:solidFill>
                  <a:srgbClr val="E5E0DF"/>
                </a:solidFill>
                <a:latin typeface="WHRECM+Arial-BoldMT"/>
                <a:cs typeface="WHRECM+Arial-BoldMT"/>
              </a:rPr>
              <a:t> </a:t>
            </a:r>
            <a:r>
              <a:rPr sz="1600" b="1" spc="-49" dirty="0">
                <a:solidFill>
                  <a:srgbClr val="E5E0DF"/>
                </a:solidFill>
                <a:latin typeface="WHRECM+Arial-BoldMT"/>
                <a:cs typeface="WHRECM+Arial-BoldMT"/>
              </a:rPr>
              <a:t>Management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12118" y="5541390"/>
            <a:ext cx="6632728" cy="475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If </a:t>
            </a:r>
            <a:r>
              <a:rPr sz="12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250" spc="-52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protest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becomes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disruptive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or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violent,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authorities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may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issue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dispersal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orders.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legality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proportionality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actions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are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often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scrutinized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subsequent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legal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proceedings.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12118" y="6506964"/>
            <a:ext cx="202703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9" dirty="0">
                <a:solidFill>
                  <a:srgbClr val="E5E0DF"/>
                </a:solidFill>
                <a:latin typeface="WHRECM+Arial-BoldMT"/>
                <a:cs typeface="WHRECM+Arial-BoldMT"/>
              </a:rPr>
              <a:t>Post-event Analysis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12118" y="6904893"/>
            <a:ext cx="6794916" cy="475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Authorities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conduct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reviews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assess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effectiveness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their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management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strategies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identify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areas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for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improvement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balancing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order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with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250" spc="-2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250" spc="-2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250" spc="-25" dirty="0">
                <a:solidFill>
                  <a:srgbClr val="E5E0DF"/>
                </a:solidFill>
                <a:latin typeface="HFNWEJ+ArialMT"/>
                <a:cs typeface="HFNWEJ+ArialMT"/>
              </a:rPr>
              <a:t> protest.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966434"/>
            <a:ext cx="11560698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Balancing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4450" b="1" spc="-135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Rights and</a:t>
            </a:r>
            <a:r>
              <a:rPr sz="4450" b="1" spc="-138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Private</a:t>
            </a:r>
            <a:r>
              <a:rPr sz="4450" b="1" spc="-137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WHRECM+Arial-BoldMT"/>
                <a:cs typeface="WHRECM+Arial-BoldMT"/>
              </a:rPr>
              <a:t>Property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212723"/>
            <a:ext cx="185990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Public</a:t>
            </a:r>
            <a:r>
              <a:rPr sz="2200" b="1" spc="-67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Rights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212723"/>
            <a:ext cx="3397969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Private Property Interests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212723"/>
            <a:ext cx="266754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Legal</a:t>
            </a:r>
            <a:r>
              <a:rPr sz="2200" b="1" spc="-6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WHRECM+Arial-BoldMT"/>
                <a:cs typeface="WHRECM+Arial-BoldMT"/>
              </a:rPr>
              <a:t>Balancing</a:t>
            </a:r>
            <a:r>
              <a:rPr sz="2200" b="1" spc="-69" dirty="0">
                <a:solidFill>
                  <a:srgbClr val="FFFFFF"/>
                </a:solidFill>
                <a:latin typeface="WHRECM+Arial-BoldMT"/>
                <a:cs typeface="WHRECM+Arial-BoldMT"/>
              </a:rPr>
              <a:t> </a:t>
            </a:r>
            <a:r>
              <a:rPr sz="2200" b="1" spc="-67" dirty="0">
                <a:solidFill>
                  <a:srgbClr val="FFFFFF"/>
                </a:solidFill>
                <a:latin typeface="WHRECM+Arial-BoldMT"/>
                <a:cs typeface="WHRECM+Arial-BoldMT"/>
              </a:rPr>
              <a:t>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2855894"/>
            <a:ext cx="3951225" cy="282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access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enjoy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fundamental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democratic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societies.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freedom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movement,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assembly,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expression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designated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use.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Courts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consistently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upheld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recognizing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their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importance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fostering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civic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engagement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social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cohesion.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2855894"/>
            <a:ext cx="4153180" cy="282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Private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owners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control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access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their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property.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ability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exclude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others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determine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used.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However,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limited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by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various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factors,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including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easements,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way,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regulations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aimed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serving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interest.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2855894"/>
            <a:ext cx="4116285" cy="3543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Courts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legislators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face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challenge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striking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dirty="0">
                <a:solidFill>
                  <a:srgbClr val="E5E0DF"/>
                </a:solidFill>
                <a:latin typeface="HFNWEJ+ArialMT"/>
                <a:cs typeface="HFNWEJ+ArialMT"/>
              </a:rPr>
              <a:t>a</a:t>
            </a:r>
            <a:r>
              <a:rPr sz="1750" spc="-74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balance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between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these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competing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interests.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This often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involves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considering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factors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such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nature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purpose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space,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extent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public's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reliance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it,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impact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access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private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rights.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Recent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cases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have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explored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this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balance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context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privately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owned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public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spaces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(POPS)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 in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HFNWEJ+ArialMT"/>
                <a:cs typeface="HFNWEJ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HFNWEJ+ArialMT"/>
                <a:cs typeface="HFNWEJ+ArialMT"/>
              </a:rPr>
              <a:t>areas.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2625</Words>
  <Application>Microsoft Office PowerPoint</Application>
  <PresentationFormat>Custom</PresentationFormat>
  <Paragraphs>435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Garamond</vt:lpstr>
      <vt:lpstr>HFNWEJ+ArialMT</vt:lpstr>
      <vt:lpstr>WHRECM+Arial-BoldMT</vt:lpstr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Okwudili Onyenwee Onwurah</cp:lastModifiedBy>
  <cp:revision>2</cp:revision>
  <dcterms:modified xsi:type="dcterms:W3CDTF">2024-11-29T07:07:48Z</dcterms:modified>
</cp:coreProperties>
</file>