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4630400" cy="8229600"/>
  <p:notesSz cx="14630400" cy="822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6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C6CDD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232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4745" y="1023569"/>
            <a:ext cx="7575550" cy="684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5334" y="1674622"/>
            <a:ext cx="13079730" cy="5647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C6CDD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399" cy="82295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9996" y="731519"/>
              <a:ext cx="13167360" cy="6766559"/>
            </a:xfrm>
            <a:custGeom>
              <a:avLst/>
              <a:gdLst/>
              <a:ahLst/>
              <a:cxnLst/>
              <a:rect l="l" t="t" r="r" b="b"/>
              <a:pathLst>
                <a:path w="13167360" h="6766559">
                  <a:moveTo>
                    <a:pt x="0" y="6766559"/>
                  </a:moveTo>
                  <a:lnTo>
                    <a:pt x="13167360" y="6766559"/>
                  </a:lnTo>
                  <a:lnTo>
                    <a:pt x="13167360" y="0"/>
                  </a:lnTo>
                  <a:lnTo>
                    <a:pt x="0" y="0"/>
                  </a:lnTo>
                  <a:lnTo>
                    <a:pt x="0" y="6766559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091"/>
              <a:ext cx="914399" cy="7284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25143" y="3784091"/>
              <a:ext cx="905255" cy="7284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74876" y="2906267"/>
              <a:ext cx="11289030" cy="0"/>
            </a:xfrm>
            <a:custGeom>
              <a:avLst/>
              <a:gdLst/>
              <a:ahLst/>
              <a:cxnLst/>
              <a:rect l="l" t="t" r="r" b="b"/>
              <a:pathLst>
                <a:path w="11289030">
                  <a:moveTo>
                    <a:pt x="0" y="0"/>
                  </a:moveTo>
                  <a:lnTo>
                    <a:pt x="11288776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4630399" cy="82295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242183" y="1121790"/>
              <a:ext cx="8441690" cy="1209040"/>
            </a:xfrm>
            <a:custGeom>
              <a:avLst/>
              <a:gdLst/>
              <a:ahLst/>
              <a:cxnLst/>
              <a:rect l="l" t="t" r="r" b="b"/>
              <a:pathLst>
                <a:path w="8441690" h="1209039">
                  <a:moveTo>
                    <a:pt x="8441423" y="591312"/>
                  </a:moveTo>
                  <a:lnTo>
                    <a:pt x="7996428" y="591312"/>
                  </a:lnTo>
                  <a:lnTo>
                    <a:pt x="7996428" y="0"/>
                  </a:lnTo>
                  <a:lnTo>
                    <a:pt x="445008" y="0"/>
                  </a:lnTo>
                  <a:lnTo>
                    <a:pt x="445008" y="591312"/>
                  </a:lnTo>
                  <a:lnTo>
                    <a:pt x="0" y="591312"/>
                  </a:lnTo>
                  <a:lnTo>
                    <a:pt x="0" y="1208532"/>
                  </a:lnTo>
                  <a:lnTo>
                    <a:pt x="8441423" y="1208532"/>
                  </a:lnTo>
                  <a:lnTo>
                    <a:pt x="8441423" y="59131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50" dirty="0"/>
              <a:t>Handling</a:t>
            </a:r>
            <a:r>
              <a:rPr spc="-25" dirty="0"/>
              <a:t> </a:t>
            </a:r>
            <a:r>
              <a:rPr spc="35" dirty="0"/>
              <a:t>Employee</a:t>
            </a:r>
            <a:r>
              <a:rPr spc="-15" dirty="0"/>
              <a:t> </a:t>
            </a:r>
            <a:r>
              <a:rPr spc="-75" dirty="0"/>
              <a:t>Grievances: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29736" y="1615567"/>
            <a:ext cx="8465820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b="1" dirty="0">
                <a:solidFill>
                  <a:srgbClr val="FFFF00"/>
                </a:solidFill>
                <a:latin typeface="Times New Roman"/>
                <a:cs typeface="Times New Roman"/>
              </a:rPr>
              <a:t>Legal</a:t>
            </a:r>
            <a:r>
              <a:rPr sz="4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3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Procedures</a:t>
            </a:r>
            <a:r>
              <a:rPr sz="43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300" b="1" spc="-40" dirty="0">
                <a:solidFill>
                  <a:srgbClr val="FFFF00"/>
                </a:solidFill>
                <a:latin typeface="Times New Roman"/>
                <a:cs typeface="Times New Roman"/>
              </a:rPr>
              <a:t>and</a:t>
            </a:r>
            <a:r>
              <a:rPr sz="43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300" b="1" spc="-55" dirty="0">
                <a:solidFill>
                  <a:srgbClr val="FFFF00"/>
                </a:solidFill>
                <a:latin typeface="Times New Roman"/>
                <a:cs typeface="Times New Roman"/>
              </a:rPr>
              <a:t>Practical</a:t>
            </a:r>
            <a:r>
              <a:rPr sz="43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300" b="1" spc="60" dirty="0">
                <a:solidFill>
                  <a:srgbClr val="FFFF00"/>
                </a:solidFill>
                <a:latin typeface="Times New Roman"/>
                <a:cs typeface="Times New Roman"/>
              </a:rPr>
              <a:t>Tips</a:t>
            </a:r>
            <a:endParaRPr sz="43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46542" y="6683946"/>
            <a:ext cx="11537315" cy="706755"/>
            <a:chOff x="1546542" y="6683946"/>
            <a:chExt cx="11537315" cy="706755"/>
          </a:xfrm>
        </p:grpSpPr>
        <p:sp>
          <p:nvSpPr>
            <p:cNvPr id="13" name="object 13"/>
            <p:cNvSpPr/>
            <p:nvPr/>
          </p:nvSpPr>
          <p:spPr>
            <a:xfrm>
              <a:off x="1554480" y="6691883"/>
              <a:ext cx="11521440" cy="690880"/>
            </a:xfrm>
            <a:custGeom>
              <a:avLst/>
              <a:gdLst/>
              <a:ahLst/>
              <a:cxnLst/>
              <a:rect l="l" t="t" r="r" b="b"/>
              <a:pathLst>
                <a:path w="11521440" h="690879">
                  <a:moveTo>
                    <a:pt x="11521440" y="0"/>
                  </a:moveTo>
                  <a:lnTo>
                    <a:pt x="0" y="0"/>
                  </a:lnTo>
                  <a:lnTo>
                    <a:pt x="0" y="690372"/>
                  </a:lnTo>
                  <a:lnTo>
                    <a:pt x="11521440" y="690372"/>
                  </a:lnTo>
                  <a:lnTo>
                    <a:pt x="1152144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54480" y="6691883"/>
              <a:ext cx="11521440" cy="690880"/>
            </a:xfrm>
            <a:custGeom>
              <a:avLst/>
              <a:gdLst/>
              <a:ahLst/>
              <a:cxnLst/>
              <a:rect l="l" t="t" r="r" b="b"/>
              <a:pathLst>
                <a:path w="11521440" h="690879">
                  <a:moveTo>
                    <a:pt x="0" y="690372"/>
                  </a:moveTo>
                  <a:lnTo>
                    <a:pt x="11521440" y="690372"/>
                  </a:lnTo>
                  <a:lnTo>
                    <a:pt x="11521440" y="0"/>
                  </a:lnTo>
                  <a:lnTo>
                    <a:pt x="0" y="0"/>
                  </a:lnTo>
                  <a:lnTo>
                    <a:pt x="0" y="69037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583428" y="6787388"/>
            <a:ext cx="34620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60" dirty="0">
                <a:solidFill>
                  <a:srgbClr val="6F2F9F"/>
                </a:solidFill>
                <a:latin typeface="Times New Roman"/>
                <a:cs typeface="Times New Roman"/>
              </a:rPr>
              <a:t>Dr</a:t>
            </a:r>
            <a:r>
              <a:rPr sz="25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5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Okwudili</a:t>
            </a:r>
            <a:r>
              <a:rPr sz="25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5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O.</a:t>
            </a:r>
            <a:r>
              <a:rPr sz="25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5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Onwurah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46542" y="3308286"/>
            <a:ext cx="11537315" cy="3449954"/>
            <a:chOff x="1546542" y="3308286"/>
            <a:chExt cx="11537315" cy="3449954"/>
          </a:xfrm>
        </p:grpSpPr>
        <p:sp>
          <p:nvSpPr>
            <p:cNvPr id="17" name="object 17"/>
            <p:cNvSpPr/>
            <p:nvPr/>
          </p:nvSpPr>
          <p:spPr>
            <a:xfrm>
              <a:off x="1554480" y="3316223"/>
              <a:ext cx="11521440" cy="3434079"/>
            </a:xfrm>
            <a:custGeom>
              <a:avLst/>
              <a:gdLst/>
              <a:ahLst/>
              <a:cxnLst/>
              <a:rect l="l" t="t" r="r" b="b"/>
              <a:pathLst>
                <a:path w="11521440" h="3434079">
                  <a:moveTo>
                    <a:pt x="11521440" y="0"/>
                  </a:moveTo>
                  <a:lnTo>
                    <a:pt x="0" y="0"/>
                  </a:lnTo>
                  <a:lnTo>
                    <a:pt x="0" y="2231009"/>
                  </a:lnTo>
                  <a:lnTo>
                    <a:pt x="5331587" y="2231009"/>
                  </a:lnTo>
                  <a:lnTo>
                    <a:pt x="5331587" y="2575179"/>
                  </a:lnTo>
                  <a:lnTo>
                    <a:pt x="4902327" y="2575179"/>
                  </a:lnTo>
                  <a:lnTo>
                    <a:pt x="5760720" y="3433572"/>
                  </a:lnTo>
                  <a:lnTo>
                    <a:pt x="6619113" y="2575179"/>
                  </a:lnTo>
                  <a:lnTo>
                    <a:pt x="6189853" y="2575179"/>
                  </a:lnTo>
                  <a:lnTo>
                    <a:pt x="6189853" y="2231009"/>
                  </a:lnTo>
                  <a:lnTo>
                    <a:pt x="11521440" y="2231009"/>
                  </a:lnTo>
                  <a:lnTo>
                    <a:pt x="1152144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54480" y="3316223"/>
              <a:ext cx="11521440" cy="3434079"/>
            </a:xfrm>
            <a:custGeom>
              <a:avLst/>
              <a:gdLst/>
              <a:ahLst/>
              <a:cxnLst/>
              <a:rect l="l" t="t" r="r" b="b"/>
              <a:pathLst>
                <a:path w="11521440" h="3434079">
                  <a:moveTo>
                    <a:pt x="11521440" y="2231009"/>
                  </a:moveTo>
                  <a:lnTo>
                    <a:pt x="6189853" y="2231009"/>
                  </a:lnTo>
                  <a:lnTo>
                    <a:pt x="6189853" y="2575179"/>
                  </a:lnTo>
                  <a:lnTo>
                    <a:pt x="6619113" y="2575179"/>
                  </a:lnTo>
                  <a:lnTo>
                    <a:pt x="5760720" y="3433572"/>
                  </a:lnTo>
                  <a:lnTo>
                    <a:pt x="4902327" y="2575179"/>
                  </a:lnTo>
                  <a:lnTo>
                    <a:pt x="5331587" y="2575179"/>
                  </a:lnTo>
                  <a:lnTo>
                    <a:pt x="5331587" y="2231009"/>
                  </a:lnTo>
                  <a:lnTo>
                    <a:pt x="0" y="2231009"/>
                  </a:lnTo>
                  <a:lnTo>
                    <a:pt x="0" y="0"/>
                  </a:lnTo>
                  <a:lnTo>
                    <a:pt x="11521440" y="0"/>
                  </a:lnTo>
                  <a:lnTo>
                    <a:pt x="11521440" y="2231009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864614" y="3507181"/>
            <a:ext cx="10901045" cy="72834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261870" marR="5080" indent="-2249805">
              <a:lnSpc>
                <a:spcPts val="2530"/>
              </a:lnSpc>
              <a:spcBef>
                <a:spcPts val="575"/>
              </a:spcBef>
            </a:pP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Tutor</a:t>
            </a:r>
            <a:r>
              <a:rPr sz="2500" spc="-8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Okwudili</a:t>
            </a:r>
            <a:r>
              <a:rPr sz="25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65" dirty="0">
                <a:solidFill>
                  <a:srgbClr val="FFFFFF"/>
                </a:solidFill>
                <a:latin typeface="Times New Roman"/>
                <a:cs typeface="Times New Roman"/>
              </a:rPr>
              <a:t>O.</a:t>
            </a:r>
            <a:r>
              <a:rPr sz="25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Times New Roman"/>
                <a:cs typeface="Times New Roman"/>
              </a:rPr>
              <a:t>ONWURAH,</a:t>
            </a:r>
            <a:r>
              <a:rPr sz="25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LL.B.</a:t>
            </a:r>
            <a:r>
              <a:rPr sz="25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75" dirty="0">
                <a:solidFill>
                  <a:srgbClr val="FFFFFF"/>
                </a:solidFill>
                <a:latin typeface="Times New Roman"/>
                <a:cs typeface="Times New Roman"/>
              </a:rPr>
              <a:t>(Nigeria);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25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75" dirty="0">
                <a:solidFill>
                  <a:srgbClr val="FFFFFF"/>
                </a:solidFill>
                <a:latin typeface="Times New Roman"/>
                <a:cs typeface="Times New Roman"/>
              </a:rPr>
              <a:t>(Abuja,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75" dirty="0">
                <a:solidFill>
                  <a:srgbClr val="FFFFFF"/>
                </a:solidFill>
                <a:latin typeface="Times New Roman"/>
                <a:cs typeface="Times New Roman"/>
              </a:rPr>
              <a:t>Nigeria);</a:t>
            </a:r>
            <a:r>
              <a:rPr sz="25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LLM</a:t>
            </a:r>
            <a:r>
              <a:rPr sz="25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0" dirty="0">
                <a:solidFill>
                  <a:srgbClr val="FFFFFF"/>
                </a:solidFill>
                <a:latin typeface="Times New Roman"/>
                <a:cs typeface="Times New Roman"/>
              </a:rPr>
              <a:t>(Exeter, </a:t>
            </a:r>
            <a:r>
              <a:rPr sz="2500" spc="-6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70" dirty="0">
                <a:solidFill>
                  <a:srgbClr val="FFFFFF"/>
                </a:solidFill>
                <a:latin typeface="Times New Roman"/>
                <a:cs typeface="Times New Roman"/>
              </a:rPr>
              <a:t>UK);</a:t>
            </a:r>
            <a:r>
              <a:rPr sz="2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LLM</a:t>
            </a:r>
            <a:r>
              <a:rPr sz="25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5" dirty="0">
                <a:solidFill>
                  <a:srgbClr val="FFFFFF"/>
                </a:solidFill>
                <a:latin typeface="Times New Roman"/>
                <a:cs typeface="Times New Roman"/>
              </a:rPr>
              <a:t>(Qingdao,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0" dirty="0">
                <a:solidFill>
                  <a:srgbClr val="FFFFFF"/>
                </a:solidFill>
                <a:latin typeface="Times New Roman"/>
                <a:cs typeface="Times New Roman"/>
              </a:rPr>
              <a:t>PRC);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LLM</a:t>
            </a:r>
            <a:r>
              <a:rPr sz="25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80" dirty="0">
                <a:solidFill>
                  <a:srgbClr val="FFFFFF"/>
                </a:solidFill>
                <a:latin typeface="Times New Roman"/>
                <a:cs typeface="Times New Roman"/>
              </a:rPr>
              <a:t>(Shanghai,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90" dirty="0">
                <a:solidFill>
                  <a:srgbClr val="FFFFFF"/>
                </a:solidFill>
                <a:latin typeface="Times New Roman"/>
                <a:cs typeface="Times New Roman"/>
              </a:rPr>
              <a:t>PRC)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46542" y="4340034"/>
            <a:ext cx="11537315" cy="1389380"/>
          </a:xfrm>
          <a:prstGeom prst="rect">
            <a:avLst/>
          </a:prstGeom>
          <a:solidFill>
            <a:srgbClr val="D9DECD">
              <a:alpha val="9019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ts val="5200"/>
              </a:lnSpc>
              <a:tabLst>
                <a:tab pos="1885950" algn="l"/>
              </a:tabLst>
            </a:pPr>
            <a:r>
              <a:rPr sz="4800" spc="100" dirty="0">
                <a:latin typeface="Times New Roman"/>
                <a:cs typeface="Times New Roman"/>
              </a:rPr>
              <a:t>PhD</a:t>
            </a:r>
            <a:r>
              <a:rPr sz="4800" spc="5" dirty="0">
                <a:latin typeface="Times New Roman"/>
                <a:cs typeface="Times New Roman"/>
              </a:rPr>
              <a:t> </a:t>
            </a:r>
            <a:r>
              <a:rPr sz="4800" spc="-95" dirty="0">
                <a:latin typeface="Times New Roman"/>
                <a:cs typeface="Times New Roman"/>
              </a:rPr>
              <a:t>in	</a:t>
            </a:r>
            <a:r>
              <a:rPr sz="4800" spc="-235" dirty="0">
                <a:latin typeface="Times New Roman"/>
                <a:cs typeface="Times New Roman"/>
              </a:rPr>
              <a:t>Law</a:t>
            </a:r>
            <a:r>
              <a:rPr sz="4800" spc="-20" dirty="0">
                <a:latin typeface="Times New Roman"/>
                <a:cs typeface="Times New Roman"/>
              </a:rPr>
              <a:t> </a:t>
            </a:r>
            <a:r>
              <a:rPr sz="4800" spc="-35" dirty="0">
                <a:latin typeface="Times New Roman"/>
                <a:cs typeface="Times New Roman"/>
              </a:rPr>
              <a:t>(Hong</a:t>
            </a:r>
            <a:r>
              <a:rPr sz="4800" spc="-20" dirty="0">
                <a:latin typeface="Times New Roman"/>
                <a:cs typeface="Times New Roman"/>
              </a:rPr>
              <a:t> </a:t>
            </a:r>
            <a:r>
              <a:rPr sz="4800" spc="-80" dirty="0">
                <a:latin typeface="Times New Roman"/>
                <a:cs typeface="Times New Roman"/>
              </a:rPr>
              <a:t>Kong)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504803" y="7215632"/>
            <a:ext cx="750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11/28/2024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900786" y="7215632"/>
            <a:ext cx="97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1225118"/>
            <a:ext cx="12553696" cy="6982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b="0" spc="-65" dirty="0">
                <a:solidFill>
                  <a:srgbClr val="EED4F9"/>
                </a:solidFill>
                <a:latin typeface="Verdana"/>
                <a:cs typeface="Verdana"/>
              </a:rPr>
              <a:t>Mediation</a:t>
            </a:r>
            <a:r>
              <a:rPr sz="4450" b="0" spc="-71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295" dirty="0">
                <a:solidFill>
                  <a:srgbClr val="EED4F9"/>
                </a:solidFill>
                <a:latin typeface="Verdana"/>
                <a:cs typeface="Verdana"/>
              </a:rPr>
              <a:t>vs.</a:t>
            </a:r>
            <a:r>
              <a:rPr sz="4450" b="0" spc="-68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70" dirty="0">
                <a:solidFill>
                  <a:srgbClr val="EED4F9"/>
                </a:solidFill>
                <a:latin typeface="Verdana"/>
                <a:cs typeface="Verdana"/>
              </a:rPr>
              <a:t>Litigation</a:t>
            </a:r>
            <a:r>
              <a:rPr sz="4450" b="0" spc="-68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114" dirty="0">
                <a:solidFill>
                  <a:srgbClr val="EED4F9"/>
                </a:solidFill>
                <a:latin typeface="Verdana"/>
                <a:cs typeface="Verdana"/>
              </a:rPr>
              <a:t>in</a:t>
            </a:r>
            <a:r>
              <a:rPr sz="4450" b="0" spc="-68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55" dirty="0">
                <a:solidFill>
                  <a:srgbClr val="EED4F9"/>
                </a:solidFill>
                <a:latin typeface="Verdana"/>
                <a:cs typeface="Verdana"/>
              </a:rPr>
              <a:t>G</a:t>
            </a:r>
            <a:r>
              <a:rPr lang="en-GB" sz="4450" b="0" spc="-55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4450" b="0" spc="-55" dirty="0" err="1">
                <a:solidFill>
                  <a:srgbClr val="EED4F9"/>
                </a:solidFill>
                <a:latin typeface="Verdana"/>
                <a:cs typeface="Verdana"/>
              </a:rPr>
              <a:t>ievance</a:t>
            </a:r>
            <a:r>
              <a:rPr sz="4450" b="0" spc="-70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110" dirty="0">
                <a:solidFill>
                  <a:srgbClr val="EED4F9"/>
                </a:solidFill>
                <a:latin typeface="Verdana"/>
                <a:cs typeface="Verdana"/>
              </a:rPr>
              <a:t>Handling</a:t>
            </a:r>
            <a:endParaRPr sz="44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304" y="2520772"/>
            <a:ext cx="13423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5" dirty="0">
                <a:solidFill>
                  <a:srgbClr val="EED4F9"/>
                </a:solidFill>
                <a:latin typeface="Verdana"/>
                <a:cs typeface="Verdana"/>
              </a:rPr>
              <a:t>Mediation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3065830"/>
            <a:ext cx="3881120" cy="37103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5"/>
              </a:spcBef>
            </a:pP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Mediation</a:t>
            </a:r>
            <a:r>
              <a:rPr sz="17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is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a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voluntary,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confidential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00" dirty="0">
                <a:solidFill>
                  <a:srgbClr val="C6CDD5"/>
                </a:solidFill>
                <a:latin typeface="Tahoma"/>
                <a:cs typeface="Tahoma"/>
              </a:rPr>
              <a:t>process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where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a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neutral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third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party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facilitates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discussion between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parties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reach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a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mutually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acceptable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resolution. 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It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is often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quicker,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less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costly, and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less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adversarial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than </a:t>
            </a:r>
            <a:r>
              <a:rPr sz="1750" spc="35" dirty="0">
                <a:solidFill>
                  <a:srgbClr val="C6CDD5"/>
                </a:solidFill>
                <a:latin typeface="Tahoma"/>
                <a:cs typeface="Tahoma"/>
              </a:rPr>
              <a:t>litigation.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Mediation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can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help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preserve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working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relationships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allow for more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creative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solutions.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0665" y="2520772"/>
            <a:ext cx="12769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solidFill>
                  <a:srgbClr val="EED4F9"/>
                </a:solidFill>
                <a:latin typeface="Verdana"/>
                <a:cs typeface="Verdana"/>
              </a:rPr>
              <a:t>Lit</a:t>
            </a:r>
            <a:r>
              <a:rPr sz="2200" spc="-5" dirty="0">
                <a:solidFill>
                  <a:srgbClr val="EED4F9"/>
                </a:solidFill>
                <a:latin typeface="Verdana"/>
                <a:cs typeface="Verdana"/>
              </a:rPr>
              <a:t>i</a:t>
            </a:r>
            <a:r>
              <a:rPr sz="2200" spc="-50" dirty="0">
                <a:solidFill>
                  <a:srgbClr val="EED4F9"/>
                </a:solidFill>
                <a:latin typeface="Verdana"/>
                <a:cs typeface="Verdana"/>
              </a:rPr>
              <a:t>gation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0665" y="3065830"/>
            <a:ext cx="3933825" cy="3342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5"/>
              </a:spcBef>
            </a:pP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Litigation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involves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taking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dispute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a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court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or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tribunal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for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a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legally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binding</a:t>
            </a:r>
            <a:r>
              <a:rPr sz="1750" spc="-9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decision.</a:t>
            </a:r>
            <a:r>
              <a:rPr sz="1750" spc="-8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While</a:t>
            </a:r>
            <a:r>
              <a:rPr sz="1750" spc="-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it</a:t>
            </a:r>
            <a:r>
              <a:rPr sz="17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can</a:t>
            </a:r>
            <a:r>
              <a:rPr sz="1750" spc="-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provide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a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definitive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resolution,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it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is</a:t>
            </a:r>
            <a:r>
              <a:rPr sz="17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often</a:t>
            </a:r>
            <a:endParaRPr sz="1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time-consuming,</a:t>
            </a:r>
            <a:r>
              <a:rPr sz="17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expensive,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can</a:t>
            </a:r>
            <a:endParaRPr sz="1750">
              <a:latin typeface="Tahoma"/>
              <a:cs typeface="Tahoma"/>
            </a:endParaRPr>
          </a:p>
          <a:p>
            <a:pPr marL="12700" marR="377825">
              <a:lnSpc>
                <a:spcPct val="138100"/>
              </a:lnSpc>
            </a:pP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damage workplace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relationships.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However,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it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may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05" dirty="0">
                <a:solidFill>
                  <a:srgbClr val="C6CDD5"/>
                </a:solidFill>
                <a:latin typeface="Tahoma"/>
                <a:cs typeface="Tahoma"/>
              </a:rPr>
              <a:t>be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necessary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for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complex </a:t>
            </a:r>
            <a:r>
              <a:rPr sz="1750" spc="114" dirty="0">
                <a:solidFill>
                  <a:srgbClr val="C6CDD5"/>
                </a:solidFill>
                <a:latin typeface="Tahoma"/>
                <a:cs typeface="Tahoma"/>
              </a:rPr>
              <a:t>cases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or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when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other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resolution</a:t>
            </a:r>
            <a:r>
              <a:rPr sz="17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methods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have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failed.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60406" y="2520772"/>
            <a:ext cx="4236594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EED4F9"/>
                </a:solidFill>
                <a:latin typeface="Verdana"/>
                <a:cs typeface="Verdana"/>
              </a:rPr>
              <a:t>Ch</a:t>
            </a:r>
            <a:r>
              <a:rPr sz="2200" spc="-10" dirty="0">
                <a:solidFill>
                  <a:srgbClr val="EED4F9"/>
                </a:solidFill>
                <a:latin typeface="Verdana"/>
                <a:cs typeface="Verdana"/>
              </a:rPr>
              <a:t>o</a:t>
            </a:r>
            <a:r>
              <a:rPr sz="2200" spc="-65" dirty="0">
                <a:solidFill>
                  <a:srgbClr val="EED4F9"/>
                </a:solidFill>
                <a:latin typeface="Verdana"/>
                <a:cs typeface="Verdana"/>
              </a:rPr>
              <a:t>o</a:t>
            </a:r>
            <a:r>
              <a:rPr sz="2200" spc="-70" dirty="0">
                <a:solidFill>
                  <a:srgbClr val="EED4F9"/>
                </a:solidFill>
                <a:latin typeface="Verdana"/>
                <a:cs typeface="Verdana"/>
              </a:rPr>
              <a:t>s</a:t>
            </a:r>
            <a:r>
              <a:rPr sz="2200" spc="-50" dirty="0">
                <a:solidFill>
                  <a:srgbClr val="EED4F9"/>
                </a:solidFill>
                <a:latin typeface="Verdana"/>
                <a:cs typeface="Verdana"/>
              </a:rPr>
              <a:t>ing</a:t>
            </a:r>
            <a:r>
              <a:rPr sz="2200" spc="-31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2200" spc="-45" dirty="0">
                <a:solidFill>
                  <a:srgbClr val="EED4F9"/>
                </a:solidFill>
                <a:latin typeface="Verdana"/>
                <a:cs typeface="Verdana"/>
              </a:rPr>
              <a:t>the</a:t>
            </a:r>
            <a:r>
              <a:rPr sz="2200" spc="-33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2200" spc="-45" dirty="0">
                <a:solidFill>
                  <a:srgbClr val="EED4F9"/>
                </a:solidFill>
                <a:latin typeface="Verdana"/>
                <a:cs typeface="Verdana"/>
              </a:rPr>
              <a:t>Right</a:t>
            </a:r>
            <a:r>
              <a:rPr sz="2200" spc="-33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2200" spc="85" dirty="0">
                <a:solidFill>
                  <a:srgbClr val="EED4F9"/>
                </a:solidFill>
                <a:latin typeface="Verdana"/>
                <a:cs typeface="Verdana"/>
              </a:rPr>
              <a:t>App</a:t>
            </a:r>
            <a:r>
              <a:rPr lang="en-GB" sz="2200" spc="25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2200" spc="-40" dirty="0" err="1">
                <a:solidFill>
                  <a:srgbClr val="EED4F9"/>
                </a:solidFill>
                <a:latin typeface="Verdana"/>
                <a:cs typeface="Verdana"/>
              </a:rPr>
              <a:t>oa</a:t>
            </a:r>
            <a:r>
              <a:rPr sz="2200" spc="-45" dirty="0" err="1">
                <a:solidFill>
                  <a:srgbClr val="EED4F9"/>
                </a:solidFill>
                <a:latin typeface="Verdana"/>
                <a:cs typeface="Verdana"/>
              </a:rPr>
              <a:t>c</a:t>
            </a:r>
            <a:r>
              <a:rPr sz="2200" spc="-60" dirty="0" err="1">
                <a:solidFill>
                  <a:srgbClr val="EED4F9"/>
                </a:solidFill>
                <a:latin typeface="Verdana"/>
                <a:cs typeface="Verdana"/>
              </a:rPr>
              <a:t>h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0406" y="3065830"/>
            <a:ext cx="3934460" cy="297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200"/>
              </a:lnSpc>
              <a:spcBef>
                <a:spcPts val="100"/>
              </a:spcBef>
            </a:pP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100" dirty="0">
                <a:solidFill>
                  <a:srgbClr val="C6CDD5"/>
                </a:solidFill>
                <a:latin typeface="Tahoma"/>
                <a:cs typeface="Tahoma"/>
              </a:rPr>
              <a:t>choice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between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mediation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litigation</a:t>
            </a:r>
            <a:r>
              <a:rPr sz="1750" spc="-9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00" dirty="0">
                <a:solidFill>
                  <a:srgbClr val="C6CDD5"/>
                </a:solidFill>
                <a:latin typeface="Tahoma"/>
                <a:cs typeface="Tahoma"/>
              </a:rPr>
              <a:t>depends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on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factors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00" dirty="0">
                <a:solidFill>
                  <a:srgbClr val="C6CDD5"/>
                </a:solidFill>
                <a:latin typeface="Tahoma"/>
                <a:cs typeface="Tahoma"/>
              </a:rPr>
              <a:t>such</a:t>
            </a:r>
            <a:r>
              <a:rPr sz="1750" spc="-8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00" dirty="0">
                <a:solidFill>
                  <a:srgbClr val="C6CDD5"/>
                </a:solidFill>
                <a:latin typeface="Tahoma"/>
                <a:cs typeface="Tahoma"/>
              </a:rPr>
              <a:t>as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nature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of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grievance,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relationship</a:t>
            </a:r>
            <a:r>
              <a:rPr sz="17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between</a:t>
            </a:r>
            <a:r>
              <a:rPr sz="17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parties,</a:t>
            </a:r>
            <a:r>
              <a:rPr sz="1750" spc="-9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desired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outcome.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-190" dirty="0">
                <a:solidFill>
                  <a:srgbClr val="C6CDD5"/>
                </a:solidFill>
                <a:latin typeface="Tahoma"/>
                <a:cs typeface="Tahoma"/>
              </a:rPr>
              <a:t>I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n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m</a:t>
            </a:r>
            <a:r>
              <a:rPr sz="1750" spc="35" dirty="0">
                <a:solidFill>
                  <a:srgbClr val="C6CDD5"/>
                </a:solidFill>
                <a:latin typeface="Tahoma"/>
                <a:cs typeface="Tahoma"/>
              </a:rPr>
              <a:t>a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n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y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70" dirty="0">
                <a:solidFill>
                  <a:srgbClr val="C6CDD5"/>
                </a:solidFill>
                <a:latin typeface="Tahoma"/>
                <a:cs typeface="Tahoma"/>
              </a:rPr>
              <a:t>c</a:t>
            </a:r>
            <a:r>
              <a:rPr sz="1750" spc="110" dirty="0">
                <a:solidFill>
                  <a:srgbClr val="C6CDD5"/>
                </a:solidFill>
                <a:latin typeface="Tahoma"/>
                <a:cs typeface="Tahoma"/>
              </a:rPr>
              <a:t>a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s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es, 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attempting mediation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before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resorting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litigation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can </a:t>
            </a:r>
            <a:r>
              <a:rPr sz="1750" spc="105" dirty="0">
                <a:solidFill>
                  <a:srgbClr val="C6CDD5"/>
                </a:solidFill>
                <a:latin typeface="Tahoma"/>
                <a:cs typeface="Tahoma"/>
              </a:rPr>
              <a:t>be </a:t>
            </a:r>
            <a:r>
              <a:rPr sz="1750" spc="11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beneficial</a:t>
            </a:r>
            <a:r>
              <a:rPr sz="1750" spc="-8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for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all</a:t>
            </a:r>
            <a:r>
              <a:rPr sz="1750" spc="-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parties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involved.</a:t>
            </a:r>
            <a:endParaRPr sz="1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474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0415" y="2986531"/>
            <a:ext cx="10368585" cy="605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50" b="0" spc="10" dirty="0">
                <a:solidFill>
                  <a:srgbClr val="EED4F9"/>
                </a:solidFill>
                <a:latin typeface="Verdana"/>
                <a:cs typeface="Verdana"/>
              </a:rPr>
              <a:t>To</a:t>
            </a:r>
            <a:r>
              <a:rPr sz="3850" b="0" spc="15" dirty="0">
                <a:solidFill>
                  <a:srgbClr val="EED4F9"/>
                </a:solidFill>
                <a:latin typeface="Verdana"/>
                <a:cs typeface="Verdana"/>
              </a:rPr>
              <a:t>o</a:t>
            </a:r>
            <a:r>
              <a:rPr sz="3850" b="0" spc="-120" dirty="0">
                <a:solidFill>
                  <a:srgbClr val="EED4F9"/>
                </a:solidFill>
                <a:latin typeface="Verdana"/>
                <a:cs typeface="Verdana"/>
              </a:rPr>
              <a:t>ls</a:t>
            </a:r>
            <a:r>
              <a:rPr sz="3850" b="0" spc="-59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850" b="0" spc="130" dirty="0" err="1">
                <a:solidFill>
                  <a:srgbClr val="EED4F9"/>
                </a:solidFill>
                <a:latin typeface="Verdana"/>
                <a:cs typeface="Verdana"/>
              </a:rPr>
              <a:t>fo</a:t>
            </a:r>
            <a:r>
              <a:rPr lang="en-GB" sz="3850" b="0" spc="13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3850" b="0" spc="-61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850" b="0" spc="-5" dirty="0" err="1">
                <a:solidFill>
                  <a:srgbClr val="EED4F9"/>
                </a:solidFill>
                <a:latin typeface="Verdana"/>
                <a:cs typeface="Verdana"/>
              </a:rPr>
              <a:t>Foste</a:t>
            </a:r>
            <a:r>
              <a:rPr lang="en-GB" sz="3850" b="0" spc="-5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3850" b="0" spc="-5" dirty="0" err="1">
                <a:solidFill>
                  <a:srgbClr val="EED4F9"/>
                </a:solidFill>
                <a:latin typeface="Verdana"/>
                <a:cs typeface="Verdana"/>
              </a:rPr>
              <a:t>ing</a:t>
            </a:r>
            <a:r>
              <a:rPr sz="3850" b="0" spc="-59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850" b="0" spc="20" dirty="0">
                <a:solidFill>
                  <a:srgbClr val="EED4F9"/>
                </a:solidFill>
                <a:latin typeface="Verdana"/>
                <a:cs typeface="Verdana"/>
              </a:rPr>
              <a:t>Wo</a:t>
            </a:r>
            <a:r>
              <a:rPr lang="en-GB" sz="3850" b="0" spc="2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3850" b="0" spc="20" dirty="0" err="1">
                <a:solidFill>
                  <a:srgbClr val="EED4F9"/>
                </a:solidFill>
                <a:latin typeface="Verdana"/>
                <a:cs typeface="Verdana"/>
              </a:rPr>
              <a:t>kplace</a:t>
            </a:r>
            <a:r>
              <a:rPr sz="3850" b="0" spc="-59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850" b="0" spc="-75" dirty="0">
                <a:solidFill>
                  <a:srgbClr val="EED4F9"/>
                </a:solidFill>
                <a:latin typeface="Verdana"/>
                <a:cs typeface="Verdana"/>
              </a:rPr>
              <a:t>H</a:t>
            </a:r>
            <a:r>
              <a:rPr sz="3850" b="0" spc="-60" dirty="0">
                <a:solidFill>
                  <a:srgbClr val="EED4F9"/>
                </a:solidFill>
                <a:latin typeface="Verdana"/>
                <a:cs typeface="Verdana"/>
              </a:rPr>
              <a:t>a</a:t>
            </a:r>
            <a:r>
              <a:rPr lang="en-GB" sz="3850" b="0" spc="-6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3850" b="0" spc="-60" dirty="0" err="1">
                <a:solidFill>
                  <a:srgbClr val="EED4F9"/>
                </a:solidFill>
                <a:latin typeface="Verdana"/>
                <a:cs typeface="Verdana"/>
              </a:rPr>
              <a:t>mony</a:t>
            </a:r>
            <a:endParaRPr sz="385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3936491"/>
            <a:ext cx="6522720" cy="1775460"/>
          </a:xfrm>
          <a:custGeom>
            <a:avLst/>
            <a:gdLst/>
            <a:ahLst/>
            <a:cxnLst/>
            <a:rect l="l" t="t" r="r" b="b"/>
            <a:pathLst>
              <a:path w="6522720" h="1775460">
                <a:moveTo>
                  <a:pt x="6493002" y="0"/>
                </a:moveTo>
                <a:lnTo>
                  <a:pt x="29730" y="0"/>
                </a:lnTo>
                <a:lnTo>
                  <a:pt x="18157" y="2339"/>
                </a:lnTo>
                <a:lnTo>
                  <a:pt x="8707" y="8715"/>
                </a:lnTo>
                <a:lnTo>
                  <a:pt x="2336" y="18162"/>
                </a:lnTo>
                <a:lnTo>
                  <a:pt x="0" y="29718"/>
                </a:lnTo>
                <a:lnTo>
                  <a:pt x="0" y="1745742"/>
                </a:lnTo>
                <a:lnTo>
                  <a:pt x="2336" y="1757297"/>
                </a:lnTo>
                <a:lnTo>
                  <a:pt x="8707" y="1766744"/>
                </a:lnTo>
                <a:lnTo>
                  <a:pt x="18157" y="1773120"/>
                </a:lnTo>
                <a:lnTo>
                  <a:pt x="29730" y="1775460"/>
                </a:lnTo>
                <a:lnTo>
                  <a:pt x="6493002" y="1775460"/>
                </a:lnTo>
                <a:lnTo>
                  <a:pt x="6504557" y="1773120"/>
                </a:lnTo>
                <a:lnTo>
                  <a:pt x="6514004" y="1766744"/>
                </a:lnTo>
                <a:lnTo>
                  <a:pt x="6520380" y="1757297"/>
                </a:lnTo>
                <a:lnTo>
                  <a:pt x="6522720" y="1745742"/>
                </a:lnTo>
                <a:lnTo>
                  <a:pt x="6522720" y="29718"/>
                </a:lnTo>
                <a:lnTo>
                  <a:pt x="6520380" y="18162"/>
                </a:lnTo>
                <a:lnTo>
                  <a:pt x="6514004" y="8715"/>
                </a:lnTo>
                <a:lnTo>
                  <a:pt x="6504557" y="2339"/>
                </a:lnTo>
                <a:lnTo>
                  <a:pt x="6493002" y="0"/>
                </a:lnTo>
                <a:close/>
              </a:path>
            </a:pathLst>
          </a:custGeom>
          <a:solidFill>
            <a:srgbClr val="434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8535" y="4111244"/>
            <a:ext cx="5887085" cy="137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900" spc="-30" dirty="0">
                <a:solidFill>
                  <a:srgbClr val="C6CDD5"/>
                </a:solidFill>
                <a:latin typeface="Verdana"/>
                <a:cs typeface="Verdana"/>
              </a:rPr>
              <a:t>Op</a:t>
            </a:r>
            <a:r>
              <a:rPr sz="1900" spc="-20" dirty="0">
                <a:solidFill>
                  <a:srgbClr val="C6CDD5"/>
                </a:solidFill>
                <a:latin typeface="Verdana"/>
                <a:cs typeface="Verdana"/>
              </a:rPr>
              <a:t>e</a:t>
            </a:r>
            <a:r>
              <a:rPr sz="1900" spc="-55" dirty="0">
                <a:solidFill>
                  <a:srgbClr val="C6CDD5"/>
                </a:solidFill>
                <a:latin typeface="Verdana"/>
                <a:cs typeface="Verdana"/>
              </a:rPr>
              <a:t>n</a:t>
            </a:r>
            <a:r>
              <a:rPr sz="1900" spc="-29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900" spc="-40" dirty="0">
                <a:solidFill>
                  <a:srgbClr val="C6CDD5"/>
                </a:solidFill>
                <a:latin typeface="Verdana"/>
                <a:cs typeface="Verdana"/>
              </a:rPr>
              <a:t>Do</a:t>
            </a:r>
            <a:r>
              <a:rPr sz="1900" spc="-45" dirty="0">
                <a:solidFill>
                  <a:srgbClr val="C6CDD5"/>
                </a:solidFill>
                <a:latin typeface="Verdana"/>
                <a:cs typeface="Verdana"/>
              </a:rPr>
              <a:t>o</a:t>
            </a:r>
            <a:r>
              <a:rPr lang="en-GB" sz="1900" spc="200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1900" spc="-29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900" spc="95" dirty="0">
                <a:solidFill>
                  <a:srgbClr val="C6CDD5"/>
                </a:solidFill>
                <a:latin typeface="Verdana"/>
                <a:cs typeface="Verdana"/>
              </a:rPr>
              <a:t>P</a:t>
            </a:r>
            <a:r>
              <a:rPr sz="1900" spc="-50" dirty="0">
                <a:solidFill>
                  <a:srgbClr val="C6CDD5"/>
                </a:solidFill>
                <a:latin typeface="Verdana"/>
                <a:cs typeface="Verdana"/>
              </a:rPr>
              <a:t>ol</a:t>
            </a:r>
            <a:r>
              <a:rPr sz="1900" spc="-30" dirty="0">
                <a:solidFill>
                  <a:srgbClr val="C6CDD5"/>
                </a:solidFill>
                <a:latin typeface="Verdana"/>
                <a:cs typeface="Verdana"/>
              </a:rPr>
              <a:t>i</a:t>
            </a:r>
            <a:r>
              <a:rPr sz="1900" spc="-40" dirty="0">
                <a:solidFill>
                  <a:srgbClr val="C6CDD5"/>
                </a:solidFill>
                <a:latin typeface="Verdana"/>
                <a:cs typeface="Verdana"/>
              </a:rPr>
              <a:t>cy</a:t>
            </a:r>
            <a:endParaRPr sz="1900" dirty="0">
              <a:latin typeface="Verdana"/>
              <a:cs typeface="Verdana"/>
            </a:endParaRPr>
          </a:p>
          <a:p>
            <a:pPr marL="12700" marR="5080" algn="just">
              <a:lnSpc>
                <a:spcPct val="134500"/>
              </a:lnSpc>
              <a:spcBef>
                <a:spcPts val="869"/>
              </a:spcBef>
            </a:pPr>
            <a:r>
              <a:rPr sz="1550" spc="65" dirty="0">
                <a:solidFill>
                  <a:srgbClr val="C6CDD5"/>
                </a:solidFill>
                <a:latin typeface="Tahoma"/>
                <a:cs typeface="Tahoma"/>
              </a:rPr>
              <a:t>Encourage</a:t>
            </a:r>
            <a:r>
              <a:rPr sz="15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60" dirty="0">
                <a:solidFill>
                  <a:srgbClr val="C6CDD5"/>
                </a:solidFill>
                <a:latin typeface="Tahoma"/>
                <a:cs typeface="Tahoma"/>
              </a:rPr>
              <a:t>managers</a:t>
            </a:r>
            <a:r>
              <a:rPr sz="15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60" dirty="0">
                <a:solidFill>
                  <a:srgbClr val="C6CDD5"/>
                </a:solidFill>
                <a:latin typeface="Tahoma"/>
                <a:cs typeface="Tahoma"/>
              </a:rPr>
              <a:t>to</a:t>
            </a:r>
            <a:r>
              <a:rPr sz="15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35" dirty="0">
                <a:solidFill>
                  <a:srgbClr val="C6CDD5"/>
                </a:solidFill>
                <a:latin typeface="Tahoma"/>
                <a:cs typeface="Tahoma"/>
              </a:rPr>
              <a:t>maintain</a:t>
            </a:r>
            <a:r>
              <a:rPr sz="15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50" dirty="0">
                <a:solidFill>
                  <a:srgbClr val="C6CDD5"/>
                </a:solidFill>
                <a:latin typeface="Tahoma"/>
                <a:cs typeface="Tahoma"/>
              </a:rPr>
              <a:t>an</a:t>
            </a:r>
            <a:r>
              <a:rPr sz="15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70" dirty="0">
                <a:solidFill>
                  <a:srgbClr val="C6CDD5"/>
                </a:solidFill>
                <a:latin typeface="Tahoma"/>
                <a:cs typeface="Tahoma"/>
              </a:rPr>
              <a:t>open</a:t>
            </a:r>
            <a:r>
              <a:rPr sz="155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70" dirty="0">
                <a:solidFill>
                  <a:srgbClr val="C6CDD5"/>
                </a:solidFill>
                <a:latin typeface="Tahoma"/>
                <a:cs typeface="Tahoma"/>
              </a:rPr>
              <a:t>door</a:t>
            </a:r>
            <a:r>
              <a:rPr sz="15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55" dirty="0">
                <a:solidFill>
                  <a:srgbClr val="C6CDD5"/>
                </a:solidFill>
                <a:latin typeface="Tahoma"/>
                <a:cs typeface="Tahoma"/>
              </a:rPr>
              <a:t>policy,</a:t>
            </a:r>
            <a:r>
              <a:rPr sz="15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50" dirty="0">
                <a:solidFill>
                  <a:srgbClr val="C6CDD5"/>
                </a:solidFill>
                <a:latin typeface="Tahoma"/>
                <a:cs typeface="Tahoma"/>
              </a:rPr>
              <a:t>allowing </a:t>
            </a:r>
            <a:r>
              <a:rPr sz="1550" spc="-4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75" dirty="0">
                <a:solidFill>
                  <a:srgbClr val="C6CDD5"/>
                </a:solidFill>
                <a:latin typeface="Tahoma"/>
                <a:cs typeface="Tahoma"/>
              </a:rPr>
              <a:t>employees</a:t>
            </a:r>
            <a:r>
              <a:rPr sz="15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60" dirty="0">
                <a:solidFill>
                  <a:srgbClr val="C6CDD5"/>
                </a:solidFill>
                <a:latin typeface="Tahoma"/>
                <a:cs typeface="Tahoma"/>
              </a:rPr>
              <a:t>to</a:t>
            </a:r>
            <a:r>
              <a:rPr sz="15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90" dirty="0">
                <a:solidFill>
                  <a:srgbClr val="C6CDD5"/>
                </a:solidFill>
                <a:latin typeface="Tahoma"/>
                <a:cs typeface="Tahoma"/>
              </a:rPr>
              <a:t>discuss</a:t>
            </a:r>
            <a:r>
              <a:rPr sz="155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80" dirty="0">
                <a:solidFill>
                  <a:srgbClr val="C6CDD5"/>
                </a:solidFill>
                <a:latin typeface="Tahoma"/>
                <a:cs typeface="Tahoma"/>
              </a:rPr>
              <a:t>concerns</a:t>
            </a:r>
            <a:r>
              <a:rPr sz="15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40" dirty="0">
                <a:solidFill>
                  <a:srgbClr val="C6CDD5"/>
                </a:solidFill>
                <a:latin typeface="Tahoma"/>
                <a:cs typeface="Tahoma"/>
              </a:rPr>
              <a:t>informally</a:t>
            </a:r>
            <a:r>
              <a:rPr sz="15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70" dirty="0">
                <a:solidFill>
                  <a:srgbClr val="C6CDD5"/>
                </a:solidFill>
                <a:latin typeface="Tahoma"/>
                <a:cs typeface="Tahoma"/>
              </a:rPr>
              <a:t>before</a:t>
            </a:r>
            <a:r>
              <a:rPr sz="15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65" dirty="0">
                <a:solidFill>
                  <a:srgbClr val="C6CDD5"/>
                </a:solidFill>
                <a:latin typeface="Tahoma"/>
                <a:cs typeface="Tahoma"/>
              </a:rPr>
              <a:t>they</a:t>
            </a:r>
            <a:r>
              <a:rPr sz="15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70" dirty="0">
                <a:solidFill>
                  <a:srgbClr val="C6CDD5"/>
                </a:solidFill>
                <a:latin typeface="Tahoma"/>
                <a:cs typeface="Tahoma"/>
              </a:rPr>
              <a:t>escalate </a:t>
            </a:r>
            <a:r>
              <a:rPr sz="1550" spc="-4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45" dirty="0">
                <a:solidFill>
                  <a:srgbClr val="C6CDD5"/>
                </a:solidFill>
                <a:latin typeface="Tahoma"/>
                <a:cs typeface="Tahoma"/>
              </a:rPr>
              <a:t>into</a:t>
            </a:r>
            <a:r>
              <a:rPr sz="15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45" dirty="0">
                <a:solidFill>
                  <a:srgbClr val="C6CDD5"/>
                </a:solidFill>
                <a:latin typeface="Tahoma"/>
                <a:cs typeface="Tahoma"/>
              </a:rPr>
              <a:t>formal</a:t>
            </a:r>
            <a:r>
              <a:rPr sz="15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60" dirty="0">
                <a:solidFill>
                  <a:srgbClr val="C6CDD5"/>
                </a:solidFill>
                <a:latin typeface="Tahoma"/>
                <a:cs typeface="Tahoma"/>
              </a:rPr>
              <a:t>grievances.</a:t>
            </a:r>
            <a:endParaRPr sz="155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14259" y="3936491"/>
            <a:ext cx="6522720" cy="1775460"/>
          </a:xfrm>
          <a:custGeom>
            <a:avLst/>
            <a:gdLst/>
            <a:ahLst/>
            <a:cxnLst/>
            <a:rect l="l" t="t" r="r" b="b"/>
            <a:pathLst>
              <a:path w="6522719" h="1775460">
                <a:moveTo>
                  <a:pt x="6493002" y="0"/>
                </a:moveTo>
                <a:lnTo>
                  <a:pt x="29718" y="0"/>
                </a:lnTo>
                <a:lnTo>
                  <a:pt x="18162" y="2339"/>
                </a:lnTo>
                <a:lnTo>
                  <a:pt x="8715" y="8715"/>
                </a:lnTo>
                <a:lnTo>
                  <a:pt x="2339" y="18162"/>
                </a:lnTo>
                <a:lnTo>
                  <a:pt x="0" y="29718"/>
                </a:lnTo>
                <a:lnTo>
                  <a:pt x="0" y="1745742"/>
                </a:lnTo>
                <a:lnTo>
                  <a:pt x="2339" y="1757297"/>
                </a:lnTo>
                <a:lnTo>
                  <a:pt x="8715" y="1766744"/>
                </a:lnTo>
                <a:lnTo>
                  <a:pt x="18162" y="1773120"/>
                </a:lnTo>
                <a:lnTo>
                  <a:pt x="29718" y="1775460"/>
                </a:lnTo>
                <a:lnTo>
                  <a:pt x="6493002" y="1775460"/>
                </a:lnTo>
                <a:lnTo>
                  <a:pt x="6504557" y="1773120"/>
                </a:lnTo>
                <a:lnTo>
                  <a:pt x="6514004" y="1766744"/>
                </a:lnTo>
                <a:lnTo>
                  <a:pt x="6520380" y="1757297"/>
                </a:lnTo>
                <a:lnTo>
                  <a:pt x="6522720" y="1745742"/>
                </a:lnTo>
                <a:lnTo>
                  <a:pt x="6522720" y="29718"/>
                </a:lnTo>
                <a:lnTo>
                  <a:pt x="6520380" y="18162"/>
                </a:lnTo>
                <a:lnTo>
                  <a:pt x="6514004" y="8715"/>
                </a:lnTo>
                <a:lnTo>
                  <a:pt x="6504557" y="2339"/>
                </a:lnTo>
                <a:lnTo>
                  <a:pt x="6493002" y="0"/>
                </a:lnTo>
                <a:close/>
              </a:path>
            </a:pathLst>
          </a:custGeom>
          <a:solidFill>
            <a:srgbClr val="434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00315" y="4111244"/>
            <a:ext cx="5749290" cy="137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65" dirty="0">
                <a:solidFill>
                  <a:srgbClr val="C6CDD5"/>
                </a:solidFill>
                <a:latin typeface="Verdana"/>
                <a:cs typeface="Verdana"/>
              </a:rPr>
              <a:t>Regu</a:t>
            </a:r>
            <a:r>
              <a:rPr sz="1900" spc="-25" dirty="0">
                <a:solidFill>
                  <a:srgbClr val="C6CDD5"/>
                </a:solidFill>
                <a:latin typeface="Verdana"/>
                <a:cs typeface="Verdana"/>
              </a:rPr>
              <a:t>l</a:t>
            </a:r>
            <a:r>
              <a:rPr sz="1900" spc="45" dirty="0">
                <a:solidFill>
                  <a:srgbClr val="C6CDD5"/>
                </a:solidFill>
                <a:latin typeface="Verdana"/>
                <a:cs typeface="Verdana"/>
              </a:rPr>
              <a:t>a</a:t>
            </a:r>
            <a:r>
              <a:rPr lang="en-GB" sz="1900" spc="45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1900" spc="-29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900" spc="-25" dirty="0">
                <a:solidFill>
                  <a:srgbClr val="C6CDD5"/>
                </a:solidFill>
                <a:latin typeface="Verdana"/>
                <a:cs typeface="Verdana"/>
              </a:rPr>
              <a:t>Fee</a:t>
            </a:r>
            <a:r>
              <a:rPr sz="1900" spc="-20" dirty="0">
                <a:solidFill>
                  <a:srgbClr val="C6CDD5"/>
                </a:solidFill>
                <a:latin typeface="Verdana"/>
                <a:cs typeface="Verdana"/>
              </a:rPr>
              <a:t>d</a:t>
            </a:r>
            <a:r>
              <a:rPr sz="1900" spc="-45" dirty="0">
                <a:solidFill>
                  <a:srgbClr val="C6CDD5"/>
                </a:solidFill>
                <a:latin typeface="Verdana"/>
                <a:cs typeface="Verdana"/>
              </a:rPr>
              <a:t>back</a:t>
            </a:r>
            <a:r>
              <a:rPr sz="1900" spc="-29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900" spc="-85" dirty="0">
                <a:solidFill>
                  <a:srgbClr val="C6CDD5"/>
                </a:solidFill>
                <a:latin typeface="Verdana"/>
                <a:cs typeface="Verdana"/>
              </a:rPr>
              <a:t>Sess</a:t>
            </a:r>
            <a:r>
              <a:rPr sz="1900" spc="-50" dirty="0">
                <a:solidFill>
                  <a:srgbClr val="C6CDD5"/>
                </a:solidFill>
                <a:latin typeface="Verdana"/>
                <a:cs typeface="Verdana"/>
              </a:rPr>
              <a:t>i</a:t>
            </a:r>
            <a:r>
              <a:rPr sz="1900" spc="-55" dirty="0">
                <a:solidFill>
                  <a:srgbClr val="C6CDD5"/>
                </a:solidFill>
                <a:latin typeface="Verdana"/>
                <a:cs typeface="Verdana"/>
              </a:rPr>
              <a:t>ons</a:t>
            </a:r>
            <a:endParaRPr sz="1900" dirty="0">
              <a:latin typeface="Verdana"/>
              <a:cs typeface="Verdana"/>
            </a:endParaRPr>
          </a:p>
          <a:p>
            <a:pPr marL="12700" marR="5080">
              <a:lnSpc>
                <a:spcPct val="134500"/>
              </a:lnSpc>
              <a:spcBef>
                <a:spcPts val="869"/>
              </a:spcBef>
            </a:pPr>
            <a:r>
              <a:rPr sz="1550" spc="25" dirty="0">
                <a:solidFill>
                  <a:srgbClr val="C6CDD5"/>
                </a:solidFill>
                <a:latin typeface="Tahoma"/>
                <a:cs typeface="Tahoma"/>
              </a:rPr>
              <a:t>Implement</a:t>
            </a:r>
            <a:r>
              <a:rPr sz="155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60" dirty="0">
                <a:solidFill>
                  <a:srgbClr val="C6CDD5"/>
                </a:solidFill>
                <a:latin typeface="Tahoma"/>
                <a:cs typeface="Tahoma"/>
              </a:rPr>
              <a:t>structured</a:t>
            </a:r>
            <a:r>
              <a:rPr sz="15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85" dirty="0">
                <a:solidFill>
                  <a:srgbClr val="C6CDD5"/>
                </a:solidFill>
                <a:latin typeface="Tahoma"/>
                <a:cs typeface="Tahoma"/>
              </a:rPr>
              <a:t>feedback</a:t>
            </a:r>
            <a:r>
              <a:rPr sz="15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80" dirty="0">
                <a:solidFill>
                  <a:srgbClr val="C6CDD5"/>
                </a:solidFill>
                <a:latin typeface="Tahoma"/>
                <a:cs typeface="Tahoma"/>
              </a:rPr>
              <a:t>sessions</a:t>
            </a:r>
            <a:r>
              <a:rPr sz="1550" spc="-2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75" dirty="0">
                <a:solidFill>
                  <a:srgbClr val="C6CDD5"/>
                </a:solidFill>
                <a:latin typeface="Tahoma"/>
                <a:cs typeface="Tahoma"/>
              </a:rPr>
              <a:t>between</a:t>
            </a:r>
            <a:r>
              <a:rPr sz="155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75" dirty="0">
                <a:solidFill>
                  <a:srgbClr val="C6CDD5"/>
                </a:solidFill>
                <a:latin typeface="Tahoma"/>
                <a:cs typeface="Tahoma"/>
              </a:rPr>
              <a:t>employees </a:t>
            </a:r>
            <a:r>
              <a:rPr sz="1550" spc="-4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70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550" spc="60" dirty="0">
                <a:solidFill>
                  <a:srgbClr val="C6CDD5"/>
                </a:solidFill>
                <a:latin typeface="Tahoma"/>
                <a:cs typeface="Tahoma"/>
              </a:rPr>
              <a:t>managers to </a:t>
            </a:r>
            <a:r>
              <a:rPr sz="1550" spc="85" dirty="0">
                <a:solidFill>
                  <a:srgbClr val="C6CDD5"/>
                </a:solidFill>
                <a:latin typeface="Tahoma"/>
                <a:cs typeface="Tahoma"/>
              </a:rPr>
              <a:t>address </a:t>
            </a:r>
            <a:r>
              <a:rPr sz="1550" spc="50" dirty="0">
                <a:solidFill>
                  <a:srgbClr val="C6CDD5"/>
                </a:solidFill>
                <a:latin typeface="Tahoma"/>
                <a:cs typeface="Tahoma"/>
              </a:rPr>
              <a:t>potential </a:t>
            </a:r>
            <a:r>
              <a:rPr sz="1550" spc="75" dirty="0">
                <a:solidFill>
                  <a:srgbClr val="C6CDD5"/>
                </a:solidFill>
                <a:latin typeface="Tahoma"/>
                <a:cs typeface="Tahoma"/>
              </a:rPr>
              <a:t>issues </a:t>
            </a:r>
            <a:r>
              <a:rPr sz="1550" spc="60" dirty="0">
                <a:solidFill>
                  <a:srgbClr val="C6CDD5"/>
                </a:solidFill>
                <a:latin typeface="Tahoma"/>
                <a:cs typeface="Tahoma"/>
              </a:rPr>
              <a:t>proactively </a:t>
            </a:r>
            <a:r>
              <a:rPr sz="1550" spc="70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5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35" dirty="0">
                <a:solidFill>
                  <a:srgbClr val="C6CDD5"/>
                </a:solidFill>
                <a:latin typeface="Tahoma"/>
                <a:cs typeface="Tahoma"/>
              </a:rPr>
              <a:t>maintain</a:t>
            </a:r>
            <a:r>
              <a:rPr sz="15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75" dirty="0">
                <a:solidFill>
                  <a:srgbClr val="C6CDD5"/>
                </a:solidFill>
                <a:latin typeface="Tahoma"/>
                <a:cs typeface="Tahoma"/>
              </a:rPr>
              <a:t>open</a:t>
            </a:r>
            <a:r>
              <a:rPr sz="15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55" dirty="0">
                <a:solidFill>
                  <a:srgbClr val="C6CDD5"/>
                </a:solidFill>
                <a:latin typeface="Tahoma"/>
                <a:cs typeface="Tahoma"/>
              </a:rPr>
              <a:t>communication</a:t>
            </a:r>
            <a:r>
              <a:rPr sz="15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50" dirty="0">
                <a:solidFill>
                  <a:srgbClr val="C6CDD5"/>
                </a:solidFill>
                <a:latin typeface="Tahoma"/>
                <a:cs typeface="Tahoma"/>
              </a:rPr>
              <a:t>channels.</a:t>
            </a:r>
            <a:endParaRPr sz="155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3419" y="5910071"/>
            <a:ext cx="6522720" cy="1774189"/>
          </a:xfrm>
          <a:custGeom>
            <a:avLst/>
            <a:gdLst/>
            <a:ahLst/>
            <a:cxnLst/>
            <a:rect l="l" t="t" r="r" b="b"/>
            <a:pathLst>
              <a:path w="6522720" h="1774190">
                <a:moveTo>
                  <a:pt x="6493002" y="0"/>
                </a:moveTo>
                <a:lnTo>
                  <a:pt x="29692" y="0"/>
                </a:lnTo>
                <a:lnTo>
                  <a:pt x="18136" y="2339"/>
                </a:lnTo>
                <a:lnTo>
                  <a:pt x="8697" y="8715"/>
                </a:lnTo>
                <a:lnTo>
                  <a:pt x="2333" y="18162"/>
                </a:lnTo>
                <a:lnTo>
                  <a:pt x="0" y="29717"/>
                </a:lnTo>
                <a:lnTo>
                  <a:pt x="0" y="1744243"/>
                </a:lnTo>
                <a:lnTo>
                  <a:pt x="2333" y="1755799"/>
                </a:lnTo>
                <a:lnTo>
                  <a:pt x="8697" y="1765238"/>
                </a:lnTo>
                <a:lnTo>
                  <a:pt x="18136" y="1771602"/>
                </a:lnTo>
                <a:lnTo>
                  <a:pt x="29692" y="1773935"/>
                </a:lnTo>
                <a:lnTo>
                  <a:pt x="6493002" y="1773935"/>
                </a:lnTo>
                <a:lnTo>
                  <a:pt x="6504557" y="1771602"/>
                </a:lnTo>
                <a:lnTo>
                  <a:pt x="6514004" y="1765238"/>
                </a:lnTo>
                <a:lnTo>
                  <a:pt x="6520380" y="1755799"/>
                </a:lnTo>
                <a:lnTo>
                  <a:pt x="6522720" y="1744243"/>
                </a:lnTo>
                <a:lnTo>
                  <a:pt x="6522720" y="29717"/>
                </a:lnTo>
                <a:lnTo>
                  <a:pt x="6520380" y="18162"/>
                </a:lnTo>
                <a:lnTo>
                  <a:pt x="6514004" y="8715"/>
                </a:lnTo>
                <a:lnTo>
                  <a:pt x="6504557" y="2339"/>
                </a:lnTo>
                <a:lnTo>
                  <a:pt x="6493002" y="0"/>
                </a:lnTo>
                <a:close/>
              </a:path>
            </a:pathLst>
          </a:custGeom>
          <a:solidFill>
            <a:srgbClr val="434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8535" y="6083553"/>
            <a:ext cx="5667375" cy="137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C6CDD5"/>
                </a:solidFill>
                <a:latin typeface="Verdana"/>
                <a:cs typeface="Verdana"/>
              </a:rPr>
              <a:t>Conf</a:t>
            </a:r>
            <a:r>
              <a:rPr sz="1900" dirty="0">
                <a:solidFill>
                  <a:srgbClr val="C6CDD5"/>
                </a:solidFill>
                <a:latin typeface="Verdana"/>
                <a:cs typeface="Verdana"/>
              </a:rPr>
              <a:t>l</a:t>
            </a:r>
            <a:r>
              <a:rPr sz="1900" spc="-50" dirty="0">
                <a:solidFill>
                  <a:srgbClr val="C6CDD5"/>
                </a:solidFill>
                <a:latin typeface="Verdana"/>
                <a:cs typeface="Verdana"/>
              </a:rPr>
              <a:t>i</a:t>
            </a:r>
            <a:r>
              <a:rPr sz="1900" spc="15" dirty="0">
                <a:solidFill>
                  <a:srgbClr val="C6CDD5"/>
                </a:solidFill>
                <a:latin typeface="Verdana"/>
                <a:cs typeface="Verdana"/>
              </a:rPr>
              <a:t>ct</a:t>
            </a:r>
            <a:r>
              <a:rPr sz="1900" spc="-28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900" spc="-60" dirty="0">
                <a:solidFill>
                  <a:srgbClr val="C6CDD5"/>
                </a:solidFill>
                <a:latin typeface="Verdana"/>
                <a:cs typeface="Verdana"/>
              </a:rPr>
              <a:t>Res</a:t>
            </a:r>
            <a:r>
              <a:rPr sz="1900" spc="-70" dirty="0">
                <a:solidFill>
                  <a:srgbClr val="C6CDD5"/>
                </a:solidFill>
                <a:latin typeface="Verdana"/>
                <a:cs typeface="Verdana"/>
              </a:rPr>
              <a:t>o</a:t>
            </a:r>
            <a:r>
              <a:rPr sz="1900" spc="-50" dirty="0">
                <a:solidFill>
                  <a:srgbClr val="C6CDD5"/>
                </a:solidFill>
                <a:latin typeface="Verdana"/>
                <a:cs typeface="Verdana"/>
              </a:rPr>
              <a:t>l</a:t>
            </a:r>
            <a:r>
              <a:rPr sz="1900" spc="-45" dirty="0">
                <a:solidFill>
                  <a:srgbClr val="C6CDD5"/>
                </a:solidFill>
                <a:latin typeface="Verdana"/>
                <a:cs typeface="Verdana"/>
              </a:rPr>
              <a:t>ution</a:t>
            </a:r>
            <a:r>
              <a:rPr sz="1900" spc="-27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900" spc="190" dirty="0">
                <a:solidFill>
                  <a:srgbClr val="C6CDD5"/>
                </a:solidFill>
                <a:latin typeface="Verdana"/>
                <a:cs typeface="Verdana"/>
              </a:rPr>
              <a:t>T</a:t>
            </a:r>
            <a:r>
              <a:rPr lang="en-GB" sz="1900" spc="90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1900" spc="-70" dirty="0" err="1">
                <a:solidFill>
                  <a:srgbClr val="C6CDD5"/>
                </a:solidFill>
                <a:latin typeface="Verdana"/>
                <a:cs typeface="Verdana"/>
              </a:rPr>
              <a:t>ain</a:t>
            </a:r>
            <a:r>
              <a:rPr sz="1900" spc="-50" dirty="0" err="1">
                <a:solidFill>
                  <a:srgbClr val="C6CDD5"/>
                </a:solidFill>
                <a:latin typeface="Verdana"/>
                <a:cs typeface="Verdana"/>
              </a:rPr>
              <a:t>i</a:t>
            </a:r>
            <a:r>
              <a:rPr sz="1900" spc="-40" dirty="0" err="1">
                <a:solidFill>
                  <a:srgbClr val="C6CDD5"/>
                </a:solidFill>
                <a:latin typeface="Verdana"/>
                <a:cs typeface="Verdana"/>
              </a:rPr>
              <a:t>ng</a:t>
            </a:r>
            <a:endParaRPr sz="1900" dirty="0">
              <a:latin typeface="Verdana"/>
              <a:cs typeface="Verdana"/>
            </a:endParaRPr>
          </a:p>
          <a:p>
            <a:pPr marL="12700" marR="5080">
              <a:lnSpc>
                <a:spcPct val="134500"/>
              </a:lnSpc>
              <a:spcBef>
                <a:spcPts val="869"/>
              </a:spcBef>
            </a:pPr>
            <a:r>
              <a:rPr sz="1550" spc="75" dirty="0">
                <a:solidFill>
                  <a:srgbClr val="C6CDD5"/>
                </a:solidFill>
                <a:latin typeface="Tahoma"/>
                <a:cs typeface="Tahoma"/>
              </a:rPr>
              <a:t>Provide </a:t>
            </a:r>
            <a:r>
              <a:rPr sz="1550" spc="40" dirty="0">
                <a:solidFill>
                  <a:srgbClr val="C6CDD5"/>
                </a:solidFill>
                <a:latin typeface="Tahoma"/>
                <a:cs typeface="Tahoma"/>
              </a:rPr>
              <a:t>training </a:t>
            </a:r>
            <a:r>
              <a:rPr sz="1550" spc="50" dirty="0">
                <a:solidFill>
                  <a:srgbClr val="C6CDD5"/>
                </a:solidFill>
                <a:latin typeface="Tahoma"/>
                <a:cs typeface="Tahoma"/>
              </a:rPr>
              <a:t>for </a:t>
            </a:r>
            <a:r>
              <a:rPr sz="1550" spc="60" dirty="0">
                <a:solidFill>
                  <a:srgbClr val="C6CDD5"/>
                </a:solidFill>
                <a:latin typeface="Tahoma"/>
                <a:cs typeface="Tahoma"/>
              </a:rPr>
              <a:t>managers </a:t>
            </a:r>
            <a:r>
              <a:rPr sz="1550" spc="70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550" spc="75" dirty="0">
                <a:solidFill>
                  <a:srgbClr val="C6CDD5"/>
                </a:solidFill>
                <a:latin typeface="Tahoma"/>
                <a:cs typeface="Tahoma"/>
              </a:rPr>
              <a:t>employees </a:t>
            </a:r>
            <a:r>
              <a:rPr sz="1550" spc="60" dirty="0">
                <a:solidFill>
                  <a:srgbClr val="C6CDD5"/>
                </a:solidFill>
                <a:latin typeface="Tahoma"/>
                <a:cs typeface="Tahoma"/>
              </a:rPr>
              <a:t>on </a:t>
            </a:r>
            <a:r>
              <a:rPr sz="1550" spc="70" dirty="0">
                <a:solidFill>
                  <a:srgbClr val="C6CDD5"/>
                </a:solidFill>
                <a:latin typeface="Tahoma"/>
                <a:cs typeface="Tahoma"/>
              </a:rPr>
              <a:t>effective </a:t>
            </a:r>
            <a:r>
              <a:rPr sz="15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65" dirty="0">
                <a:solidFill>
                  <a:srgbClr val="C6CDD5"/>
                </a:solidFill>
                <a:latin typeface="Tahoma"/>
                <a:cs typeface="Tahoma"/>
              </a:rPr>
              <a:t>conflict</a:t>
            </a:r>
            <a:r>
              <a:rPr sz="15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50" dirty="0">
                <a:solidFill>
                  <a:srgbClr val="C6CDD5"/>
                </a:solidFill>
                <a:latin typeface="Tahoma"/>
                <a:cs typeface="Tahoma"/>
              </a:rPr>
              <a:t>resolution</a:t>
            </a:r>
            <a:r>
              <a:rPr sz="15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65" dirty="0">
                <a:solidFill>
                  <a:srgbClr val="C6CDD5"/>
                </a:solidFill>
                <a:latin typeface="Tahoma"/>
                <a:cs typeface="Tahoma"/>
              </a:rPr>
              <a:t>techniques</a:t>
            </a:r>
            <a:r>
              <a:rPr sz="15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60" dirty="0">
                <a:solidFill>
                  <a:srgbClr val="C6CDD5"/>
                </a:solidFill>
                <a:latin typeface="Tahoma"/>
                <a:cs typeface="Tahoma"/>
              </a:rPr>
              <a:t>to</a:t>
            </a:r>
            <a:r>
              <a:rPr sz="155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55" dirty="0">
                <a:solidFill>
                  <a:srgbClr val="C6CDD5"/>
                </a:solidFill>
                <a:latin typeface="Tahoma"/>
                <a:cs typeface="Tahoma"/>
              </a:rPr>
              <a:t>equip</a:t>
            </a:r>
            <a:r>
              <a:rPr sz="15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50" dirty="0">
                <a:solidFill>
                  <a:srgbClr val="C6CDD5"/>
                </a:solidFill>
                <a:latin typeface="Tahoma"/>
                <a:cs typeface="Tahoma"/>
              </a:rPr>
              <a:t>them</a:t>
            </a:r>
            <a:r>
              <a:rPr sz="15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55" dirty="0">
                <a:solidFill>
                  <a:srgbClr val="C6CDD5"/>
                </a:solidFill>
                <a:latin typeface="Tahoma"/>
                <a:cs typeface="Tahoma"/>
              </a:rPr>
              <a:t>with</a:t>
            </a:r>
            <a:r>
              <a:rPr sz="15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60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5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50" dirty="0">
                <a:solidFill>
                  <a:srgbClr val="C6CDD5"/>
                </a:solidFill>
                <a:latin typeface="Tahoma"/>
                <a:cs typeface="Tahoma"/>
              </a:rPr>
              <a:t>skills</a:t>
            </a:r>
            <a:r>
              <a:rPr sz="15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6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550" spc="-4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55" dirty="0">
                <a:solidFill>
                  <a:srgbClr val="C6CDD5"/>
                </a:solidFill>
                <a:latin typeface="Tahoma"/>
                <a:cs typeface="Tahoma"/>
              </a:rPr>
              <a:t>handle</a:t>
            </a:r>
            <a:r>
              <a:rPr sz="15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65" dirty="0">
                <a:solidFill>
                  <a:srgbClr val="C6CDD5"/>
                </a:solidFill>
                <a:latin typeface="Tahoma"/>
                <a:cs typeface="Tahoma"/>
              </a:rPr>
              <a:t>disagreements</a:t>
            </a:r>
            <a:r>
              <a:rPr sz="155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60" dirty="0">
                <a:solidFill>
                  <a:srgbClr val="C6CDD5"/>
                </a:solidFill>
                <a:latin typeface="Tahoma"/>
                <a:cs typeface="Tahoma"/>
              </a:rPr>
              <a:t>constructively.</a:t>
            </a:r>
            <a:endParaRPr sz="1550" dirty="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14259" y="5910071"/>
            <a:ext cx="6522720" cy="1774189"/>
          </a:xfrm>
          <a:custGeom>
            <a:avLst/>
            <a:gdLst/>
            <a:ahLst/>
            <a:cxnLst/>
            <a:rect l="l" t="t" r="r" b="b"/>
            <a:pathLst>
              <a:path w="6522719" h="1774190">
                <a:moveTo>
                  <a:pt x="6493002" y="0"/>
                </a:moveTo>
                <a:lnTo>
                  <a:pt x="29718" y="0"/>
                </a:lnTo>
                <a:lnTo>
                  <a:pt x="18162" y="2339"/>
                </a:lnTo>
                <a:lnTo>
                  <a:pt x="8715" y="8715"/>
                </a:lnTo>
                <a:lnTo>
                  <a:pt x="2339" y="18162"/>
                </a:lnTo>
                <a:lnTo>
                  <a:pt x="0" y="29717"/>
                </a:lnTo>
                <a:lnTo>
                  <a:pt x="0" y="1744243"/>
                </a:lnTo>
                <a:lnTo>
                  <a:pt x="2339" y="1755799"/>
                </a:lnTo>
                <a:lnTo>
                  <a:pt x="8715" y="1765238"/>
                </a:lnTo>
                <a:lnTo>
                  <a:pt x="18162" y="1771602"/>
                </a:lnTo>
                <a:lnTo>
                  <a:pt x="29718" y="1773935"/>
                </a:lnTo>
                <a:lnTo>
                  <a:pt x="6493002" y="1773935"/>
                </a:lnTo>
                <a:lnTo>
                  <a:pt x="6504557" y="1771602"/>
                </a:lnTo>
                <a:lnTo>
                  <a:pt x="6514004" y="1765238"/>
                </a:lnTo>
                <a:lnTo>
                  <a:pt x="6520380" y="1755799"/>
                </a:lnTo>
                <a:lnTo>
                  <a:pt x="6522720" y="1744243"/>
                </a:lnTo>
                <a:lnTo>
                  <a:pt x="6522720" y="29717"/>
                </a:lnTo>
                <a:lnTo>
                  <a:pt x="6520380" y="18162"/>
                </a:lnTo>
                <a:lnTo>
                  <a:pt x="6514004" y="8715"/>
                </a:lnTo>
                <a:lnTo>
                  <a:pt x="6504557" y="2339"/>
                </a:lnTo>
                <a:lnTo>
                  <a:pt x="6493002" y="0"/>
                </a:lnTo>
                <a:close/>
              </a:path>
            </a:pathLst>
          </a:custGeom>
          <a:solidFill>
            <a:srgbClr val="434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00315" y="6083553"/>
            <a:ext cx="5888990" cy="137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5" dirty="0">
                <a:solidFill>
                  <a:srgbClr val="C6CDD5"/>
                </a:solidFill>
                <a:latin typeface="Verdana"/>
                <a:cs typeface="Verdana"/>
              </a:rPr>
              <a:t>Employ</a:t>
            </a:r>
            <a:r>
              <a:rPr sz="1900" spc="-45" dirty="0">
                <a:solidFill>
                  <a:srgbClr val="C6CDD5"/>
                </a:solidFill>
                <a:latin typeface="Verdana"/>
                <a:cs typeface="Verdana"/>
              </a:rPr>
              <a:t>e</a:t>
            </a:r>
            <a:r>
              <a:rPr sz="1900" spc="-60" dirty="0">
                <a:solidFill>
                  <a:srgbClr val="C6CDD5"/>
                </a:solidFill>
                <a:latin typeface="Verdana"/>
                <a:cs typeface="Verdana"/>
              </a:rPr>
              <a:t>e</a:t>
            </a:r>
            <a:r>
              <a:rPr sz="1900" spc="-28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900" spc="-100" dirty="0">
                <a:solidFill>
                  <a:srgbClr val="C6CDD5"/>
                </a:solidFill>
                <a:latin typeface="Verdana"/>
                <a:cs typeface="Verdana"/>
              </a:rPr>
              <a:t>S</a:t>
            </a:r>
            <a:r>
              <a:rPr sz="1900" spc="-105" dirty="0">
                <a:solidFill>
                  <a:srgbClr val="C6CDD5"/>
                </a:solidFill>
                <a:latin typeface="Verdana"/>
                <a:cs typeface="Verdana"/>
              </a:rPr>
              <a:t>u</a:t>
            </a:r>
            <a:r>
              <a:rPr lang="en-GB" sz="1900" spc="200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1900" spc="-90" dirty="0" err="1">
                <a:solidFill>
                  <a:srgbClr val="C6CDD5"/>
                </a:solidFill>
                <a:latin typeface="Verdana"/>
                <a:cs typeface="Verdana"/>
              </a:rPr>
              <a:t>v</a:t>
            </a:r>
            <a:r>
              <a:rPr sz="1900" spc="-85" dirty="0" err="1">
                <a:solidFill>
                  <a:srgbClr val="C6CDD5"/>
                </a:solidFill>
                <a:latin typeface="Verdana"/>
                <a:cs typeface="Verdana"/>
              </a:rPr>
              <a:t>e</a:t>
            </a:r>
            <a:r>
              <a:rPr sz="1900" spc="-100" dirty="0" err="1">
                <a:solidFill>
                  <a:srgbClr val="C6CDD5"/>
                </a:solidFill>
                <a:latin typeface="Verdana"/>
                <a:cs typeface="Verdana"/>
              </a:rPr>
              <a:t>ys</a:t>
            </a:r>
            <a:endParaRPr sz="1900" dirty="0">
              <a:latin typeface="Verdana"/>
              <a:cs typeface="Verdana"/>
            </a:endParaRPr>
          </a:p>
          <a:p>
            <a:pPr marL="12700" marR="5080">
              <a:lnSpc>
                <a:spcPct val="134500"/>
              </a:lnSpc>
              <a:spcBef>
                <a:spcPts val="869"/>
              </a:spcBef>
            </a:pPr>
            <a:r>
              <a:rPr sz="1550" spc="90" dirty="0">
                <a:solidFill>
                  <a:srgbClr val="C6CDD5"/>
                </a:solidFill>
                <a:latin typeface="Tahoma"/>
                <a:cs typeface="Tahoma"/>
              </a:rPr>
              <a:t>Conduct </a:t>
            </a:r>
            <a:r>
              <a:rPr sz="1550" spc="40" dirty="0">
                <a:solidFill>
                  <a:srgbClr val="C6CDD5"/>
                </a:solidFill>
                <a:latin typeface="Tahoma"/>
                <a:cs typeface="Tahoma"/>
              </a:rPr>
              <a:t>regular </a:t>
            </a:r>
            <a:r>
              <a:rPr sz="1550" spc="65" dirty="0">
                <a:solidFill>
                  <a:srgbClr val="C6CDD5"/>
                </a:solidFill>
                <a:latin typeface="Tahoma"/>
                <a:cs typeface="Tahoma"/>
              </a:rPr>
              <a:t>anonymous </a:t>
            </a:r>
            <a:r>
              <a:rPr sz="1550" spc="75" dirty="0">
                <a:solidFill>
                  <a:srgbClr val="C6CDD5"/>
                </a:solidFill>
                <a:latin typeface="Tahoma"/>
                <a:cs typeface="Tahoma"/>
              </a:rPr>
              <a:t>surveys </a:t>
            </a:r>
            <a:r>
              <a:rPr sz="1550" spc="6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550" spc="70" dirty="0">
                <a:solidFill>
                  <a:srgbClr val="C6CDD5"/>
                </a:solidFill>
                <a:latin typeface="Tahoma"/>
                <a:cs typeface="Tahoma"/>
              </a:rPr>
              <a:t>gauge </a:t>
            </a:r>
            <a:r>
              <a:rPr sz="1550" spc="65" dirty="0">
                <a:solidFill>
                  <a:srgbClr val="C6CDD5"/>
                </a:solidFill>
                <a:latin typeface="Tahoma"/>
                <a:cs typeface="Tahoma"/>
              </a:rPr>
              <a:t>employee </a:t>
            </a:r>
            <a:r>
              <a:rPr sz="1550" spc="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65" dirty="0">
                <a:solidFill>
                  <a:srgbClr val="C6CDD5"/>
                </a:solidFill>
                <a:latin typeface="Tahoma"/>
                <a:cs typeface="Tahoma"/>
              </a:rPr>
              <a:t>satisfaction</a:t>
            </a:r>
            <a:r>
              <a:rPr sz="15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65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5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55" dirty="0">
                <a:solidFill>
                  <a:srgbClr val="C6CDD5"/>
                </a:solidFill>
                <a:latin typeface="Tahoma"/>
                <a:cs typeface="Tahoma"/>
              </a:rPr>
              <a:t>identify</a:t>
            </a:r>
            <a:r>
              <a:rPr sz="15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50" dirty="0">
                <a:solidFill>
                  <a:srgbClr val="C6CDD5"/>
                </a:solidFill>
                <a:latin typeface="Tahoma"/>
                <a:cs typeface="Tahoma"/>
              </a:rPr>
              <a:t>potential</a:t>
            </a:r>
            <a:r>
              <a:rPr sz="15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65" dirty="0">
                <a:solidFill>
                  <a:srgbClr val="C6CDD5"/>
                </a:solidFill>
                <a:latin typeface="Tahoma"/>
                <a:cs typeface="Tahoma"/>
              </a:rPr>
              <a:t>areas</a:t>
            </a:r>
            <a:r>
              <a:rPr sz="15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70" dirty="0">
                <a:solidFill>
                  <a:srgbClr val="C6CDD5"/>
                </a:solidFill>
                <a:latin typeface="Tahoma"/>
                <a:cs typeface="Tahoma"/>
              </a:rPr>
              <a:t>of</a:t>
            </a:r>
            <a:r>
              <a:rPr sz="15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75" dirty="0">
                <a:solidFill>
                  <a:srgbClr val="C6CDD5"/>
                </a:solidFill>
                <a:latin typeface="Tahoma"/>
                <a:cs typeface="Tahoma"/>
              </a:rPr>
              <a:t>concern</a:t>
            </a:r>
            <a:r>
              <a:rPr sz="155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70" dirty="0">
                <a:solidFill>
                  <a:srgbClr val="C6CDD5"/>
                </a:solidFill>
                <a:latin typeface="Tahoma"/>
                <a:cs typeface="Tahoma"/>
              </a:rPr>
              <a:t>before</a:t>
            </a:r>
            <a:r>
              <a:rPr sz="15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65" dirty="0">
                <a:solidFill>
                  <a:srgbClr val="C6CDD5"/>
                </a:solidFill>
                <a:latin typeface="Tahoma"/>
                <a:cs typeface="Tahoma"/>
              </a:rPr>
              <a:t>they </a:t>
            </a:r>
            <a:r>
              <a:rPr sz="1550" spc="-4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75" dirty="0">
                <a:solidFill>
                  <a:srgbClr val="C6CDD5"/>
                </a:solidFill>
                <a:latin typeface="Tahoma"/>
                <a:cs typeface="Tahoma"/>
              </a:rPr>
              <a:t>develop</a:t>
            </a:r>
            <a:r>
              <a:rPr sz="15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45" dirty="0">
                <a:solidFill>
                  <a:srgbClr val="C6CDD5"/>
                </a:solidFill>
                <a:latin typeface="Tahoma"/>
                <a:cs typeface="Tahoma"/>
              </a:rPr>
              <a:t>into</a:t>
            </a:r>
            <a:r>
              <a:rPr sz="15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45" dirty="0">
                <a:solidFill>
                  <a:srgbClr val="C6CDD5"/>
                </a:solidFill>
                <a:latin typeface="Tahoma"/>
                <a:cs typeface="Tahoma"/>
              </a:rPr>
              <a:t>formal</a:t>
            </a:r>
            <a:r>
              <a:rPr sz="15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50" spc="60" dirty="0">
                <a:solidFill>
                  <a:srgbClr val="C6CDD5"/>
                </a:solidFill>
                <a:latin typeface="Tahoma"/>
                <a:cs typeface="Tahoma"/>
              </a:rPr>
              <a:t>grievances.</a:t>
            </a:r>
            <a:endParaRPr sz="15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5238" y="663067"/>
            <a:ext cx="8230362" cy="54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b="0" spc="-75" dirty="0">
                <a:solidFill>
                  <a:srgbClr val="EED4F9"/>
                </a:solidFill>
                <a:latin typeface="Verdana"/>
                <a:cs typeface="Verdana"/>
              </a:rPr>
              <a:t>Sc</a:t>
            </a:r>
            <a:r>
              <a:rPr sz="3450" b="0" spc="-90" dirty="0">
                <a:solidFill>
                  <a:srgbClr val="EED4F9"/>
                </a:solidFill>
                <a:latin typeface="Verdana"/>
                <a:cs typeface="Verdana"/>
              </a:rPr>
              <a:t>e</a:t>
            </a:r>
            <a:r>
              <a:rPr sz="3450" b="0" spc="-10" dirty="0">
                <a:solidFill>
                  <a:srgbClr val="EED4F9"/>
                </a:solidFill>
                <a:latin typeface="Verdana"/>
                <a:cs typeface="Verdana"/>
              </a:rPr>
              <a:t>na</a:t>
            </a:r>
            <a:r>
              <a:rPr lang="en-GB" sz="3450" b="0" spc="-1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3450" b="0" spc="-10" dirty="0">
                <a:solidFill>
                  <a:srgbClr val="EED4F9"/>
                </a:solidFill>
                <a:latin typeface="Verdana"/>
                <a:cs typeface="Verdana"/>
              </a:rPr>
              <a:t>io</a:t>
            </a:r>
            <a:r>
              <a:rPr sz="3450" b="0" spc="-55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450" b="0" spc="-750" dirty="0">
                <a:solidFill>
                  <a:srgbClr val="EED4F9"/>
                </a:solidFill>
                <a:latin typeface="Verdana"/>
                <a:cs typeface="Verdana"/>
              </a:rPr>
              <a:t>1:</a:t>
            </a:r>
            <a:r>
              <a:rPr sz="3450" b="0" spc="-56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450" b="0" spc="-15" dirty="0">
                <a:solidFill>
                  <a:srgbClr val="EED4F9"/>
                </a:solidFill>
                <a:latin typeface="Verdana"/>
                <a:cs typeface="Verdana"/>
              </a:rPr>
              <a:t>The</a:t>
            </a:r>
            <a:r>
              <a:rPr sz="3450" b="0" spc="-55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450" b="0" spc="-40" dirty="0">
                <a:solidFill>
                  <a:srgbClr val="EED4F9"/>
                </a:solidFill>
                <a:latin typeface="Verdana"/>
                <a:cs typeface="Verdana"/>
              </a:rPr>
              <a:t>Ove</a:t>
            </a:r>
            <a:r>
              <a:rPr lang="en-GB" sz="3450" b="0" spc="-4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3450" b="0" spc="-40" dirty="0">
                <a:solidFill>
                  <a:srgbClr val="EED4F9"/>
                </a:solidFill>
                <a:latin typeface="Verdana"/>
                <a:cs typeface="Verdana"/>
              </a:rPr>
              <a:t>looked</a:t>
            </a:r>
            <a:r>
              <a:rPr sz="3450" b="0" spc="-59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450" b="0" spc="155" dirty="0">
                <a:solidFill>
                  <a:srgbClr val="EED4F9"/>
                </a:solidFill>
                <a:latin typeface="Verdana"/>
                <a:cs typeface="Verdana"/>
              </a:rPr>
              <a:t>P</a:t>
            </a:r>
            <a:r>
              <a:rPr lang="en-GB" sz="3450" b="0" spc="155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3450" b="0" spc="200" dirty="0" err="1">
                <a:solidFill>
                  <a:srgbClr val="EED4F9"/>
                </a:solidFill>
                <a:latin typeface="Verdana"/>
                <a:cs typeface="Verdana"/>
              </a:rPr>
              <a:t>o</a:t>
            </a:r>
            <a:r>
              <a:rPr sz="3450" b="0" spc="-70" dirty="0" err="1">
                <a:solidFill>
                  <a:srgbClr val="EED4F9"/>
                </a:solidFill>
                <a:latin typeface="Verdana"/>
                <a:cs typeface="Verdana"/>
              </a:rPr>
              <a:t>motion</a:t>
            </a:r>
            <a:endParaRPr sz="345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6667" y="1516380"/>
            <a:ext cx="888491" cy="601827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8589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Situation</a:t>
            </a:r>
          </a:p>
          <a:p>
            <a:pPr marL="6485890" marR="34925">
              <a:lnSpc>
                <a:spcPct val="135600"/>
              </a:lnSpc>
              <a:spcBef>
                <a:spcPts val="760"/>
              </a:spcBef>
            </a:pPr>
            <a:r>
              <a:rPr sz="1350" spc="70" dirty="0">
                <a:latin typeface="Tahoma"/>
                <a:cs typeface="Tahoma"/>
              </a:rPr>
              <a:t>An</a:t>
            </a:r>
            <a:r>
              <a:rPr sz="1350" spc="-55" dirty="0">
                <a:latin typeface="Tahoma"/>
                <a:cs typeface="Tahoma"/>
              </a:rPr>
              <a:t> </a:t>
            </a:r>
            <a:r>
              <a:rPr sz="1350" spc="50" dirty="0">
                <a:latin typeface="Tahoma"/>
                <a:cs typeface="Tahoma"/>
              </a:rPr>
              <a:t>employee,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40" dirty="0">
                <a:latin typeface="Tahoma"/>
                <a:cs typeface="Tahoma"/>
              </a:rPr>
              <a:t>Sarah,</a:t>
            </a:r>
            <a:r>
              <a:rPr sz="1350" spc="-65" dirty="0">
                <a:latin typeface="Tahoma"/>
                <a:cs typeface="Tahoma"/>
              </a:rPr>
              <a:t> </a:t>
            </a:r>
            <a:r>
              <a:rPr sz="1350" spc="50" dirty="0">
                <a:latin typeface="Tahoma"/>
                <a:cs typeface="Tahoma"/>
              </a:rPr>
              <a:t>files</a:t>
            </a:r>
            <a:r>
              <a:rPr sz="1350" spc="-60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a</a:t>
            </a:r>
            <a:r>
              <a:rPr sz="1350" spc="-45" dirty="0">
                <a:latin typeface="Tahoma"/>
                <a:cs typeface="Tahoma"/>
              </a:rPr>
              <a:t> </a:t>
            </a:r>
            <a:r>
              <a:rPr sz="1350" spc="60" dirty="0">
                <a:latin typeface="Tahoma"/>
                <a:cs typeface="Tahoma"/>
              </a:rPr>
              <a:t>grievance</a:t>
            </a:r>
            <a:r>
              <a:rPr sz="1350" spc="-90" dirty="0">
                <a:latin typeface="Tahoma"/>
                <a:cs typeface="Tahoma"/>
              </a:rPr>
              <a:t> </a:t>
            </a:r>
            <a:r>
              <a:rPr sz="1350" spc="50" dirty="0">
                <a:latin typeface="Tahoma"/>
                <a:cs typeface="Tahoma"/>
              </a:rPr>
              <a:t>after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60" dirty="0">
                <a:latin typeface="Tahoma"/>
                <a:cs typeface="Tahoma"/>
              </a:rPr>
              <a:t>being</a:t>
            </a:r>
            <a:r>
              <a:rPr sz="1350" spc="-55" dirty="0">
                <a:latin typeface="Tahoma"/>
                <a:cs typeface="Tahoma"/>
              </a:rPr>
              <a:t> </a:t>
            </a:r>
            <a:r>
              <a:rPr sz="1350" spc="85" dirty="0">
                <a:latin typeface="Tahoma"/>
                <a:cs typeface="Tahoma"/>
              </a:rPr>
              <a:t>passed</a:t>
            </a:r>
            <a:r>
              <a:rPr sz="1350" spc="-75" dirty="0">
                <a:latin typeface="Tahoma"/>
                <a:cs typeface="Tahoma"/>
              </a:rPr>
              <a:t> </a:t>
            </a:r>
            <a:r>
              <a:rPr sz="1350" spc="60" dirty="0">
                <a:latin typeface="Tahoma"/>
                <a:cs typeface="Tahoma"/>
              </a:rPr>
              <a:t>over</a:t>
            </a:r>
            <a:r>
              <a:rPr sz="1350" spc="-55" dirty="0">
                <a:latin typeface="Tahoma"/>
                <a:cs typeface="Tahoma"/>
              </a:rPr>
              <a:t> </a:t>
            </a:r>
            <a:r>
              <a:rPr sz="1350" spc="50" dirty="0">
                <a:latin typeface="Tahoma"/>
                <a:cs typeface="Tahoma"/>
              </a:rPr>
              <a:t>for</a:t>
            </a:r>
            <a:r>
              <a:rPr sz="1350" spc="-65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a</a:t>
            </a:r>
            <a:r>
              <a:rPr sz="1350" spc="-45" dirty="0">
                <a:latin typeface="Tahoma"/>
                <a:cs typeface="Tahoma"/>
              </a:rPr>
              <a:t> </a:t>
            </a:r>
            <a:r>
              <a:rPr sz="1350" spc="45" dirty="0">
                <a:latin typeface="Tahoma"/>
                <a:cs typeface="Tahoma"/>
              </a:rPr>
              <a:t>promotion</a:t>
            </a:r>
            <a:r>
              <a:rPr sz="1350" spc="-75" dirty="0">
                <a:latin typeface="Tahoma"/>
                <a:cs typeface="Tahoma"/>
              </a:rPr>
              <a:t> </a:t>
            </a:r>
            <a:r>
              <a:rPr sz="1350" spc="20" dirty="0">
                <a:latin typeface="Tahoma"/>
                <a:cs typeface="Tahoma"/>
              </a:rPr>
              <a:t>in </a:t>
            </a:r>
            <a:r>
              <a:rPr sz="1350" spc="25" dirty="0">
                <a:latin typeface="Tahoma"/>
                <a:cs typeface="Tahoma"/>
              </a:rPr>
              <a:t> </a:t>
            </a:r>
            <a:r>
              <a:rPr sz="1350" spc="50" dirty="0">
                <a:latin typeface="Tahoma"/>
                <a:cs typeface="Tahoma"/>
              </a:rPr>
              <a:t>favour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of</a:t>
            </a:r>
            <a:r>
              <a:rPr sz="1350" spc="-55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a</a:t>
            </a:r>
            <a:r>
              <a:rPr sz="1350" spc="-50" dirty="0">
                <a:latin typeface="Tahoma"/>
                <a:cs typeface="Tahoma"/>
              </a:rPr>
              <a:t> </a:t>
            </a:r>
            <a:r>
              <a:rPr sz="1350" spc="75" dirty="0">
                <a:latin typeface="Tahoma"/>
                <a:cs typeface="Tahoma"/>
              </a:rPr>
              <a:t>less</a:t>
            </a:r>
            <a:r>
              <a:rPr sz="1350" spc="-60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experienced</a:t>
            </a:r>
            <a:r>
              <a:rPr sz="1350" spc="-90" dirty="0">
                <a:latin typeface="Tahoma"/>
                <a:cs typeface="Tahoma"/>
              </a:rPr>
              <a:t> </a:t>
            </a:r>
            <a:r>
              <a:rPr sz="1350" spc="45" dirty="0">
                <a:latin typeface="Tahoma"/>
                <a:cs typeface="Tahoma"/>
              </a:rPr>
              <a:t>colleague.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80" dirty="0">
                <a:latin typeface="Tahoma"/>
                <a:cs typeface="Tahoma"/>
              </a:rPr>
              <a:t>She</a:t>
            </a:r>
            <a:r>
              <a:rPr sz="1350" spc="-45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believes</a:t>
            </a:r>
            <a:r>
              <a:rPr sz="1350" spc="-75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the</a:t>
            </a:r>
            <a:r>
              <a:rPr sz="1350" spc="-55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decision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85" dirty="0">
                <a:latin typeface="Tahoma"/>
                <a:cs typeface="Tahoma"/>
              </a:rPr>
              <a:t>was</a:t>
            </a:r>
            <a:r>
              <a:rPr sz="1350" spc="-60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influenced </a:t>
            </a:r>
            <a:r>
              <a:rPr sz="1350" spc="-405" dirty="0">
                <a:latin typeface="Tahoma"/>
                <a:cs typeface="Tahoma"/>
              </a:rPr>
              <a:t> </a:t>
            </a:r>
            <a:r>
              <a:rPr sz="1350" spc="90" dirty="0">
                <a:latin typeface="Tahoma"/>
                <a:cs typeface="Tahoma"/>
              </a:rPr>
              <a:t>by</a:t>
            </a:r>
            <a:r>
              <a:rPr sz="1350" spc="-60" dirty="0">
                <a:latin typeface="Tahoma"/>
                <a:cs typeface="Tahoma"/>
              </a:rPr>
              <a:t> </a:t>
            </a:r>
            <a:r>
              <a:rPr sz="1350" spc="60" dirty="0">
                <a:latin typeface="Tahoma"/>
                <a:cs typeface="Tahoma"/>
              </a:rPr>
              <a:t>gender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45" dirty="0">
                <a:latin typeface="Tahoma"/>
                <a:cs typeface="Tahoma"/>
              </a:rPr>
              <a:t>bias.</a:t>
            </a:r>
            <a:endParaRPr sz="1350">
              <a:latin typeface="Tahoma"/>
              <a:cs typeface="Tahoma"/>
            </a:endParaRPr>
          </a:p>
          <a:p>
            <a:pPr marL="6473190">
              <a:lnSpc>
                <a:spcPct val="100000"/>
              </a:lnSpc>
            </a:pPr>
            <a:endParaRPr sz="1600">
              <a:latin typeface="Tahoma"/>
              <a:cs typeface="Tahoma"/>
            </a:endParaRPr>
          </a:p>
          <a:p>
            <a:pPr marL="6485890">
              <a:lnSpc>
                <a:spcPct val="100000"/>
              </a:lnSpc>
              <a:spcBef>
                <a:spcPts val="1205"/>
              </a:spcBef>
            </a:pPr>
            <a:r>
              <a:rPr spc="-150" dirty="0"/>
              <a:t>In</a:t>
            </a:r>
            <a:r>
              <a:rPr spc="-90" dirty="0"/>
              <a:t>i</a:t>
            </a:r>
            <a:r>
              <a:rPr spc="-45" dirty="0"/>
              <a:t>tial</a:t>
            </a:r>
            <a:r>
              <a:rPr spc="-265" dirty="0"/>
              <a:t> </a:t>
            </a:r>
            <a:r>
              <a:rPr spc="-60" dirty="0"/>
              <a:t>R</a:t>
            </a:r>
            <a:r>
              <a:rPr spc="-45" dirty="0"/>
              <a:t>e</a:t>
            </a:r>
            <a:r>
              <a:rPr spc="-35" dirty="0"/>
              <a:t>spo</a:t>
            </a:r>
            <a:r>
              <a:rPr spc="-60" dirty="0"/>
              <a:t>n</a:t>
            </a:r>
            <a:r>
              <a:rPr spc="-55" dirty="0"/>
              <a:t>se</a:t>
            </a:r>
          </a:p>
          <a:p>
            <a:pPr marL="6485890">
              <a:lnSpc>
                <a:spcPct val="100000"/>
              </a:lnSpc>
              <a:spcBef>
                <a:spcPts val="1330"/>
              </a:spcBef>
            </a:pPr>
            <a:r>
              <a:rPr sz="1350" spc="55" dirty="0">
                <a:latin typeface="Tahoma"/>
                <a:cs typeface="Tahoma"/>
              </a:rPr>
              <a:t>HR</a:t>
            </a:r>
            <a:r>
              <a:rPr sz="1350" spc="-65" dirty="0">
                <a:latin typeface="Tahoma"/>
                <a:cs typeface="Tahoma"/>
              </a:rPr>
              <a:t> </a:t>
            </a:r>
            <a:r>
              <a:rPr sz="1350" spc="75" dirty="0">
                <a:latin typeface="Tahoma"/>
                <a:cs typeface="Tahoma"/>
              </a:rPr>
              <a:t>acknowledges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the</a:t>
            </a:r>
            <a:r>
              <a:rPr sz="1350" spc="-50" dirty="0">
                <a:latin typeface="Tahoma"/>
                <a:cs typeface="Tahoma"/>
              </a:rPr>
              <a:t> </a:t>
            </a:r>
            <a:r>
              <a:rPr sz="1350" spc="60" dirty="0">
                <a:latin typeface="Tahoma"/>
                <a:cs typeface="Tahoma"/>
              </a:rPr>
              <a:t>grievance</a:t>
            </a:r>
            <a:r>
              <a:rPr sz="1350" spc="-85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and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75" dirty="0">
                <a:latin typeface="Tahoma"/>
                <a:cs typeface="Tahoma"/>
              </a:rPr>
              <a:t>schedules</a:t>
            </a:r>
            <a:r>
              <a:rPr sz="1350" spc="-85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a</a:t>
            </a:r>
            <a:r>
              <a:rPr sz="1350" spc="-50" dirty="0">
                <a:latin typeface="Tahoma"/>
                <a:cs typeface="Tahoma"/>
              </a:rPr>
              <a:t> </a:t>
            </a:r>
            <a:r>
              <a:rPr sz="1350" spc="50" dirty="0">
                <a:latin typeface="Tahoma"/>
                <a:cs typeface="Tahoma"/>
              </a:rPr>
              <a:t>meeting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50" dirty="0">
                <a:latin typeface="Tahoma"/>
                <a:cs typeface="Tahoma"/>
              </a:rPr>
              <a:t>with</a:t>
            </a:r>
            <a:r>
              <a:rPr sz="1350" spc="-60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Sarah</a:t>
            </a:r>
            <a:r>
              <a:rPr sz="1350" spc="-60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to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85" dirty="0">
                <a:latin typeface="Tahoma"/>
                <a:cs typeface="Tahoma"/>
              </a:rPr>
              <a:t>discuss</a:t>
            </a:r>
            <a:endParaRPr sz="1350">
              <a:latin typeface="Tahoma"/>
              <a:cs typeface="Tahoma"/>
            </a:endParaRPr>
          </a:p>
          <a:p>
            <a:pPr marL="6485890">
              <a:lnSpc>
                <a:spcPct val="100000"/>
              </a:lnSpc>
              <a:spcBef>
                <a:spcPts val="580"/>
              </a:spcBef>
            </a:pPr>
            <a:r>
              <a:rPr sz="1350" spc="45" dirty="0">
                <a:latin typeface="Tahoma"/>
                <a:cs typeface="Tahoma"/>
              </a:rPr>
              <a:t>her</a:t>
            </a:r>
            <a:r>
              <a:rPr sz="1350" spc="-65" dirty="0">
                <a:latin typeface="Tahoma"/>
                <a:cs typeface="Tahoma"/>
              </a:rPr>
              <a:t> </a:t>
            </a:r>
            <a:r>
              <a:rPr sz="1350" spc="70" dirty="0">
                <a:latin typeface="Tahoma"/>
                <a:cs typeface="Tahoma"/>
              </a:rPr>
              <a:t>concerns</a:t>
            </a:r>
            <a:r>
              <a:rPr sz="1350" spc="-85" dirty="0">
                <a:latin typeface="Tahoma"/>
                <a:cs typeface="Tahoma"/>
              </a:rPr>
              <a:t> </a:t>
            </a:r>
            <a:r>
              <a:rPr sz="1350" spc="20" dirty="0">
                <a:latin typeface="Tahoma"/>
                <a:cs typeface="Tahoma"/>
              </a:rPr>
              <a:t>in</a:t>
            </a:r>
            <a:r>
              <a:rPr sz="1350" spc="-50" dirty="0">
                <a:latin typeface="Tahoma"/>
                <a:cs typeface="Tahoma"/>
              </a:rPr>
              <a:t> </a:t>
            </a:r>
            <a:r>
              <a:rPr sz="1350" spc="35" dirty="0">
                <a:latin typeface="Tahoma"/>
                <a:cs typeface="Tahoma"/>
              </a:rPr>
              <a:t>detail.</a:t>
            </a:r>
            <a:r>
              <a:rPr sz="1350" spc="-60" dirty="0">
                <a:latin typeface="Tahoma"/>
                <a:cs typeface="Tahoma"/>
              </a:rPr>
              <a:t> </a:t>
            </a:r>
            <a:r>
              <a:rPr sz="1350" spc="70" dirty="0">
                <a:latin typeface="Tahoma"/>
                <a:cs typeface="Tahoma"/>
              </a:rPr>
              <a:t>They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45" dirty="0">
                <a:latin typeface="Tahoma"/>
                <a:cs typeface="Tahoma"/>
              </a:rPr>
              <a:t>explain</a:t>
            </a:r>
            <a:r>
              <a:rPr sz="1350" spc="-65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the</a:t>
            </a:r>
            <a:r>
              <a:rPr sz="1350" spc="-55" dirty="0">
                <a:latin typeface="Tahoma"/>
                <a:cs typeface="Tahoma"/>
              </a:rPr>
              <a:t> </a:t>
            </a:r>
            <a:r>
              <a:rPr sz="1350" spc="60" dirty="0">
                <a:latin typeface="Tahoma"/>
                <a:cs typeface="Tahoma"/>
              </a:rPr>
              <a:t>grievance</a:t>
            </a:r>
            <a:r>
              <a:rPr sz="1350" spc="-85" dirty="0">
                <a:latin typeface="Tahoma"/>
                <a:cs typeface="Tahoma"/>
              </a:rPr>
              <a:t> </a:t>
            </a:r>
            <a:r>
              <a:rPr sz="1350" spc="80" dirty="0">
                <a:latin typeface="Tahoma"/>
                <a:cs typeface="Tahoma"/>
              </a:rPr>
              <a:t>process</a:t>
            </a:r>
            <a:r>
              <a:rPr sz="1350" spc="-90" dirty="0">
                <a:latin typeface="Tahoma"/>
                <a:cs typeface="Tahoma"/>
              </a:rPr>
              <a:t> </a:t>
            </a:r>
            <a:r>
              <a:rPr sz="1350" spc="60" dirty="0">
                <a:latin typeface="Tahoma"/>
                <a:cs typeface="Tahoma"/>
              </a:rPr>
              <a:t>and</a:t>
            </a:r>
            <a:r>
              <a:rPr sz="1350" spc="-60" dirty="0">
                <a:latin typeface="Tahoma"/>
                <a:cs typeface="Tahoma"/>
              </a:rPr>
              <a:t> </a:t>
            </a:r>
            <a:r>
              <a:rPr sz="1350" spc="30" dirty="0">
                <a:latin typeface="Tahoma"/>
                <a:cs typeface="Tahoma"/>
              </a:rPr>
              <a:t>timeline.</a:t>
            </a:r>
            <a:endParaRPr sz="1350">
              <a:latin typeface="Tahoma"/>
              <a:cs typeface="Tahoma"/>
            </a:endParaRPr>
          </a:p>
          <a:p>
            <a:pPr marL="6473190">
              <a:lnSpc>
                <a:spcPct val="100000"/>
              </a:lnSpc>
            </a:pPr>
            <a:endParaRPr sz="1600">
              <a:latin typeface="Tahoma"/>
              <a:cs typeface="Tahoma"/>
            </a:endParaRPr>
          </a:p>
          <a:p>
            <a:pPr marL="6473190">
              <a:lnSpc>
                <a:spcPct val="100000"/>
              </a:lnSpc>
              <a:spcBef>
                <a:spcPts val="5"/>
              </a:spcBef>
            </a:pPr>
            <a:endParaRPr sz="1600">
              <a:latin typeface="Tahoma"/>
              <a:cs typeface="Tahoma"/>
            </a:endParaRPr>
          </a:p>
          <a:p>
            <a:pPr marL="6485890">
              <a:lnSpc>
                <a:spcPct val="100000"/>
              </a:lnSpc>
            </a:pPr>
            <a:r>
              <a:rPr spc="-65" dirty="0"/>
              <a:t>Investigation</a:t>
            </a:r>
          </a:p>
          <a:p>
            <a:pPr marL="6485890" marR="473075">
              <a:lnSpc>
                <a:spcPct val="135600"/>
              </a:lnSpc>
              <a:spcBef>
                <a:spcPts val="755"/>
              </a:spcBef>
            </a:pPr>
            <a:r>
              <a:rPr sz="1350" spc="60" dirty="0">
                <a:latin typeface="Tahoma"/>
                <a:cs typeface="Tahoma"/>
              </a:rPr>
              <a:t>HR</a:t>
            </a:r>
            <a:r>
              <a:rPr sz="1350" spc="-65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reviews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the</a:t>
            </a:r>
            <a:r>
              <a:rPr sz="1350" spc="-60" dirty="0">
                <a:latin typeface="Tahoma"/>
                <a:cs typeface="Tahoma"/>
              </a:rPr>
              <a:t> </a:t>
            </a:r>
            <a:r>
              <a:rPr sz="1350" spc="45" dirty="0">
                <a:latin typeface="Tahoma"/>
                <a:cs typeface="Tahoma"/>
              </a:rPr>
              <a:t>promotion</a:t>
            </a:r>
            <a:r>
              <a:rPr sz="1350" spc="-75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process,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50" dirty="0">
                <a:latin typeface="Tahoma"/>
                <a:cs typeface="Tahoma"/>
              </a:rPr>
              <a:t>interviews</a:t>
            </a:r>
            <a:r>
              <a:rPr sz="1350" spc="-90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the</a:t>
            </a:r>
            <a:r>
              <a:rPr sz="1350" spc="-55" dirty="0">
                <a:latin typeface="Tahoma"/>
                <a:cs typeface="Tahoma"/>
              </a:rPr>
              <a:t> </a:t>
            </a:r>
            <a:r>
              <a:rPr sz="1350" spc="30" dirty="0">
                <a:latin typeface="Tahoma"/>
                <a:cs typeface="Tahoma"/>
              </a:rPr>
              <a:t>hiring</a:t>
            </a:r>
            <a:r>
              <a:rPr sz="1350" spc="-55" dirty="0">
                <a:latin typeface="Tahoma"/>
                <a:cs typeface="Tahoma"/>
              </a:rPr>
              <a:t> </a:t>
            </a:r>
            <a:r>
              <a:rPr sz="1350" spc="50" dirty="0">
                <a:latin typeface="Tahoma"/>
                <a:cs typeface="Tahoma"/>
              </a:rPr>
              <a:t>manager</a:t>
            </a:r>
            <a:r>
              <a:rPr sz="1350" spc="-75" dirty="0">
                <a:latin typeface="Tahoma"/>
                <a:cs typeface="Tahoma"/>
              </a:rPr>
              <a:t> </a:t>
            </a:r>
            <a:r>
              <a:rPr sz="1350" spc="60" dirty="0">
                <a:latin typeface="Tahoma"/>
                <a:cs typeface="Tahoma"/>
              </a:rPr>
              <a:t>and</a:t>
            </a:r>
            <a:r>
              <a:rPr sz="1350" spc="-60" dirty="0">
                <a:latin typeface="Tahoma"/>
                <a:cs typeface="Tahoma"/>
              </a:rPr>
              <a:t> </a:t>
            </a:r>
            <a:r>
              <a:rPr sz="1350" spc="50" dirty="0">
                <a:latin typeface="Tahoma"/>
                <a:cs typeface="Tahoma"/>
              </a:rPr>
              <a:t>other </a:t>
            </a:r>
            <a:r>
              <a:rPr sz="1350" spc="-405" dirty="0">
                <a:latin typeface="Tahoma"/>
                <a:cs typeface="Tahoma"/>
              </a:rPr>
              <a:t> </a:t>
            </a:r>
            <a:r>
              <a:rPr sz="1350" spc="45" dirty="0">
                <a:latin typeface="Tahoma"/>
                <a:cs typeface="Tahoma"/>
              </a:rPr>
              <a:t>relevant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40" dirty="0">
                <a:latin typeface="Tahoma"/>
                <a:cs typeface="Tahoma"/>
              </a:rPr>
              <a:t>parties,</a:t>
            </a:r>
            <a:r>
              <a:rPr sz="1350" spc="-75" dirty="0">
                <a:latin typeface="Tahoma"/>
                <a:cs typeface="Tahoma"/>
              </a:rPr>
              <a:t> </a:t>
            </a:r>
            <a:r>
              <a:rPr sz="1350" spc="60" dirty="0">
                <a:latin typeface="Tahoma"/>
                <a:cs typeface="Tahoma"/>
              </a:rPr>
              <a:t>and</a:t>
            </a:r>
            <a:r>
              <a:rPr sz="1350" spc="-60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examines</a:t>
            </a:r>
            <a:r>
              <a:rPr sz="1350" spc="-85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performance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70" dirty="0">
                <a:latin typeface="Tahoma"/>
                <a:cs typeface="Tahoma"/>
              </a:rPr>
              <a:t>records</a:t>
            </a:r>
            <a:r>
              <a:rPr sz="1350" spc="-90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of</a:t>
            </a:r>
            <a:r>
              <a:rPr sz="1350" spc="-45" dirty="0">
                <a:latin typeface="Tahoma"/>
                <a:cs typeface="Tahoma"/>
              </a:rPr>
              <a:t> </a:t>
            </a:r>
            <a:r>
              <a:rPr sz="1350" spc="60" dirty="0">
                <a:latin typeface="Tahoma"/>
                <a:cs typeface="Tahoma"/>
              </a:rPr>
              <a:t>both</a:t>
            </a:r>
            <a:r>
              <a:rPr sz="1350" spc="-60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candidates.</a:t>
            </a:r>
            <a:endParaRPr sz="1350">
              <a:latin typeface="Tahoma"/>
              <a:cs typeface="Tahoma"/>
            </a:endParaRPr>
          </a:p>
          <a:p>
            <a:pPr marL="6473190">
              <a:lnSpc>
                <a:spcPct val="100000"/>
              </a:lnSpc>
            </a:pPr>
            <a:endParaRPr sz="1600">
              <a:latin typeface="Tahoma"/>
              <a:cs typeface="Tahoma"/>
            </a:endParaRPr>
          </a:p>
          <a:p>
            <a:pPr marL="6473190">
              <a:lnSpc>
                <a:spcPct val="100000"/>
              </a:lnSpc>
              <a:spcBef>
                <a:spcPts val="5"/>
              </a:spcBef>
            </a:pPr>
            <a:endParaRPr sz="1600">
              <a:latin typeface="Tahoma"/>
              <a:cs typeface="Tahoma"/>
            </a:endParaRPr>
          </a:p>
          <a:p>
            <a:pPr marL="6485890">
              <a:lnSpc>
                <a:spcPct val="100000"/>
              </a:lnSpc>
              <a:spcBef>
                <a:spcPts val="5"/>
              </a:spcBef>
            </a:pPr>
            <a:r>
              <a:rPr spc="-45" dirty="0"/>
              <a:t>Resolution</a:t>
            </a:r>
          </a:p>
          <a:p>
            <a:pPr marL="6485890" marR="5080">
              <a:lnSpc>
                <a:spcPct val="135600"/>
              </a:lnSpc>
              <a:spcBef>
                <a:spcPts val="755"/>
              </a:spcBef>
            </a:pPr>
            <a:r>
              <a:rPr sz="1350" spc="65" dirty="0">
                <a:latin typeface="Tahoma"/>
                <a:cs typeface="Tahoma"/>
              </a:rPr>
              <a:t>The</a:t>
            </a:r>
            <a:r>
              <a:rPr sz="1350" spc="-65" dirty="0">
                <a:latin typeface="Tahoma"/>
                <a:cs typeface="Tahoma"/>
              </a:rPr>
              <a:t> </a:t>
            </a:r>
            <a:r>
              <a:rPr sz="1350" spc="50" dirty="0">
                <a:latin typeface="Tahoma"/>
                <a:cs typeface="Tahoma"/>
              </a:rPr>
              <a:t>investigation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reveals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60" dirty="0">
                <a:latin typeface="Tahoma"/>
                <a:cs typeface="Tahoma"/>
              </a:rPr>
              <a:t>inconsistencies</a:t>
            </a:r>
            <a:r>
              <a:rPr sz="1350" spc="-90" dirty="0">
                <a:latin typeface="Tahoma"/>
                <a:cs typeface="Tahoma"/>
              </a:rPr>
              <a:t> </a:t>
            </a:r>
            <a:r>
              <a:rPr sz="1350" spc="20" dirty="0">
                <a:latin typeface="Tahoma"/>
                <a:cs typeface="Tahoma"/>
              </a:rPr>
              <a:t>in</a:t>
            </a:r>
            <a:r>
              <a:rPr sz="1350" spc="-40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the</a:t>
            </a:r>
            <a:r>
              <a:rPr sz="1350" spc="-40" dirty="0">
                <a:latin typeface="Tahoma"/>
                <a:cs typeface="Tahoma"/>
              </a:rPr>
              <a:t> </a:t>
            </a:r>
            <a:r>
              <a:rPr sz="1350" spc="45" dirty="0">
                <a:latin typeface="Tahoma"/>
                <a:cs typeface="Tahoma"/>
              </a:rPr>
              <a:t>promotion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process.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The</a:t>
            </a:r>
            <a:r>
              <a:rPr sz="1350" spc="-60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company </a:t>
            </a:r>
            <a:r>
              <a:rPr sz="1350" spc="-405" dirty="0">
                <a:latin typeface="Tahoma"/>
                <a:cs typeface="Tahoma"/>
              </a:rPr>
              <a:t> </a:t>
            </a:r>
            <a:r>
              <a:rPr sz="1350" spc="85" dirty="0">
                <a:latin typeface="Tahoma"/>
                <a:cs typeface="Tahoma"/>
              </a:rPr>
              <a:t>decides</a:t>
            </a:r>
            <a:r>
              <a:rPr sz="1350" spc="-75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to</a:t>
            </a:r>
            <a:r>
              <a:rPr sz="1350" spc="-55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review</a:t>
            </a:r>
            <a:r>
              <a:rPr sz="1350" spc="-75" dirty="0">
                <a:latin typeface="Tahoma"/>
                <a:cs typeface="Tahoma"/>
              </a:rPr>
              <a:t> </a:t>
            </a:r>
            <a:r>
              <a:rPr sz="1350" spc="50" dirty="0">
                <a:latin typeface="Tahoma"/>
                <a:cs typeface="Tahoma"/>
              </a:rPr>
              <a:t>its</a:t>
            </a:r>
            <a:r>
              <a:rPr sz="1350" spc="-60" dirty="0">
                <a:latin typeface="Tahoma"/>
                <a:cs typeface="Tahoma"/>
              </a:rPr>
              <a:t> </a:t>
            </a:r>
            <a:r>
              <a:rPr sz="1350" spc="45" dirty="0">
                <a:latin typeface="Tahoma"/>
                <a:cs typeface="Tahoma"/>
              </a:rPr>
              <a:t>promotion</a:t>
            </a:r>
            <a:r>
              <a:rPr sz="1350" spc="-75" dirty="0">
                <a:latin typeface="Tahoma"/>
                <a:cs typeface="Tahoma"/>
              </a:rPr>
              <a:t> </a:t>
            </a:r>
            <a:r>
              <a:rPr sz="1350" spc="50" dirty="0">
                <a:latin typeface="Tahoma"/>
                <a:cs typeface="Tahoma"/>
              </a:rPr>
              <a:t>policies,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provide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50" dirty="0">
                <a:latin typeface="Tahoma"/>
                <a:cs typeface="Tahoma"/>
              </a:rPr>
              <a:t>additional</a:t>
            </a:r>
            <a:r>
              <a:rPr sz="1350" spc="-75" dirty="0">
                <a:latin typeface="Tahoma"/>
                <a:cs typeface="Tahoma"/>
              </a:rPr>
              <a:t> </a:t>
            </a:r>
            <a:r>
              <a:rPr sz="1350" spc="35" dirty="0">
                <a:latin typeface="Tahoma"/>
                <a:cs typeface="Tahoma"/>
              </a:rPr>
              <a:t>training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to</a:t>
            </a:r>
            <a:r>
              <a:rPr sz="1350" spc="-55" dirty="0">
                <a:latin typeface="Tahoma"/>
                <a:cs typeface="Tahoma"/>
              </a:rPr>
              <a:t> </a:t>
            </a:r>
            <a:r>
              <a:rPr sz="1350" spc="45" dirty="0">
                <a:latin typeface="Tahoma"/>
                <a:cs typeface="Tahoma"/>
              </a:rPr>
              <a:t>managers, </a:t>
            </a:r>
            <a:r>
              <a:rPr sz="1350" spc="50" dirty="0">
                <a:latin typeface="Tahoma"/>
                <a:cs typeface="Tahoma"/>
              </a:rPr>
              <a:t> </a:t>
            </a:r>
            <a:r>
              <a:rPr sz="1350" spc="60" dirty="0">
                <a:latin typeface="Tahoma"/>
                <a:cs typeface="Tahoma"/>
              </a:rPr>
              <a:t>and</a:t>
            </a:r>
            <a:r>
              <a:rPr sz="1350" spc="-65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create</a:t>
            </a:r>
            <a:r>
              <a:rPr sz="1350" spc="-75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a</a:t>
            </a:r>
            <a:r>
              <a:rPr sz="1350" spc="-50" dirty="0">
                <a:latin typeface="Tahoma"/>
                <a:cs typeface="Tahoma"/>
              </a:rPr>
              <a:t> </a:t>
            </a:r>
            <a:r>
              <a:rPr sz="1350" spc="45" dirty="0">
                <a:latin typeface="Tahoma"/>
                <a:cs typeface="Tahoma"/>
              </a:rPr>
              <a:t>mentorship</a:t>
            </a:r>
            <a:r>
              <a:rPr sz="1350" spc="-85" dirty="0">
                <a:latin typeface="Tahoma"/>
                <a:cs typeface="Tahoma"/>
              </a:rPr>
              <a:t> </a:t>
            </a:r>
            <a:r>
              <a:rPr sz="1350" spc="50" dirty="0">
                <a:latin typeface="Tahoma"/>
                <a:cs typeface="Tahoma"/>
              </a:rPr>
              <a:t>programme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to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60" dirty="0">
                <a:latin typeface="Tahoma"/>
                <a:cs typeface="Tahoma"/>
              </a:rPr>
              <a:t>support</a:t>
            </a:r>
            <a:r>
              <a:rPr sz="1350" spc="-75" dirty="0">
                <a:latin typeface="Tahoma"/>
                <a:cs typeface="Tahoma"/>
              </a:rPr>
              <a:t> </a:t>
            </a:r>
            <a:r>
              <a:rPr sz="1350" spc="60" dirty="0">
                <a:latin typeface="Tahoma"/>
                <a:cs typeface="Tahoma"/>
              </a:rPr>
              <a:t>career</a:t>
            </a:r>
            <a:r>
              <a:rPr sz="1350" spc="-75" dirty="0">
                <a:latin typeface="Tahoma"/>
                <a:cs typeface="Tahoma"/>
              </a:rPr>
              <a:t> </a:t>
            </a:r>
            <a:r>
              <a:rPr sz="1350" spc="50" dirty="0">
                <a:latin typeface="Tahoma"/>
                <a:cs typeface="Tahoma"/>
              </a:rPr>
              <a:t>development.</a:t>
            </a:r>
            <a:endParaRPr sz="1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6" y="484123"/>
            <a:ext cx="9630664" cy="5905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b="0" spc="-35" dirty="0">
                <a:solidFill>
                  <a:srgbClr val="EED4F9"/>
                </a:solidFill>
                <a:latin typeface="Verdana"/>
                <a:cs typeface="Verdana"/>
              </a:rPr>
              <a:t>Scena</a:t>
            </a:r>
            <a:r>
              <a:rPr lang="en-GB" sz="3750" b="0" spc="-35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3750" b="0" spc="-35" dirty="0">
                <a:solidFill>
                  <a:srgbClr val="EED4F9"/>
                </a:solidFill>
                <a:latin typeface="Verdana"/>
                <a:cs typeface="Verdana"/>
              </a:rPr>
              <a:t>io</a:t>
            </a:r>
            <a:r>
              <a:rPr sz="3750" b="0" spc="-60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750" b="0" spc="-515" dirty="0">
                <a:solidFill>
                  <a:srgbClr val="EED4F9"/>
                </a:solidFill>
                <a:latin typeface="Verdana"/>
                <a:cs typeface="Verdana"/>
              </a:rPr>
              <a:t>2:</a:t>
            </a:r>
            <a:r>
              <a:rPr sz="3750" b="0" spc="-58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750" b="0" spc="-20" dirty="0">
                <a:solidFill>
                  <a:srgbClr val="EED4F9"/>
                </a:solidFill>
                <a:latin typeface="Verdana"/>
                <a:cs typeface="Verdana"/>
              </a:rPr>
              <a:t>The</a:t>
            </a:r>
            <a:r>
              <a:rPr sz="3750" b="0" spc="-59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750" b="0" spc="-120" dirty="0">
                <a:solidFill>
                  <a:srgbClr val="EED4F9"/>
                </a:solidFill>
                <a:latin typeface="Verdana"/>
                <a:cs typeface="Verdana"/>
              </a:rPr>
              <a:t>Bullying</a:t>
            </a:r>
            <a:r>
              <a:rPr sz="3750" b="0" spc="-60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750" b="0" spc="-20" dirty="0">
                <a:solidFill>
                  <a:srgbClr val="EED4F9"/>
                </a:solidFill>
                <a:latin typeface="Verdana"/>
                <a:cs typeface="Verdana"/>
              </a:rPr>
              <a:t>Accusa</a:t>
            </a:r>
            <a:r>
              <a:rPr sz="3750" b="0" spc="-10" dirty="0">
                <a:solidFill>
                  <a:srgbClr val="EED4F9"/>
                </a:solidFill>
                <a:latin typeface="Verdana"/>
                <a:cs typeface="Verdana"/>
              </a:rPr>
              <a:t>t</a:t>
            </a:r>
            <a:r>
              <a:rPr sz="3750" b="0" spc="-85" dirty="0">
                <a:solidFill>
                  <a:srgbClr val="EED4F9"/>
                </a:solidFill>
                <a:latin typeface="Verdana"/>
                <a:cs typeface="Verdana"/>
              </a:rPr>
              <a:t>ion</a:t>
            </a:r>
            <a:endParaRPr sz="375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40663" y="1505711"/>
            <a:ext cx="1076325" cy="6201410"/>
            <a:chOff x="740663" y="1505711"/>
            <a:chExt cx="1076325" cy="6201410"/>
          </a:xfrm>
        </p:grpSpPr>
        <p:sp>
          <p:nvSpPr>
            <p:cNvPr id="4" name="object 4"/>
            <p:cNvSpPr/>
            <p:nvPr/>
          </p:nvSpPr>
          <p:spPr>
            <a:xfrm>
              <a:off x="944880" y="1505711"/>
              <a:ext cx="871855" cy="6201410"/>
            </a:xfrm>
            <a:custGeom>
              <a:avLst/>
              <a:gdLst/>
              <a:ahLst/>
              <a:cxnLst/>
              <a:rect l="l" t="t" r="r" b="b"/>
              <a:pathLst>
                <a:path w="871855" h="6201409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6196038"/>
                  </a:lnTo>
                  <a:lnTo>
                    <a:pt x="5118" y="6201156"/>
                  </a:lnTo>
                  <a:lnTo>
                    <a:pt x="17741" y="6201156"/>
                  </a:lnTo>
                  <a:lnTo>
                    <a:pt x="22860" y="6196038"/>
                  </a:lnTo>
                  <a:lnTo>
                    <a:pt x="22860" y="5080"/>
                  </a:lnTo>
                  <a:close/>
                </a:path>
                <a:path w="871855" h="6201409">
                  <a:moveTo>
                    <a:pt x="871728" y="422656"/>
                  </a:moveTo>
                  <a:lnTo>
                    <a:pt x="866648" y="417576"/>
                  </a:lnTo>
                  <a:lnTo>
                    <a:pt x="207810" y="417576"/>
                  </a:lnTo>
                  <a:lnTo>
                    <a:pt x="202692" y="422656"/>
                  </a:lnTo>
                  <a:lnTo>
                    <a:pt x="202692" y="429006"/>
                  </a:lnTo>
                  <a:lnTo>
                    <a:pt x="202692" y="435356"/>
                  </a:lnTo>
                  <a:lnTo>
                    <a:pt x="207810" y="440436"/>
                  </a:lnTo>
                  <a:lnTo>
                    <a:pt x="866648" y="440436"/>
                  </a:lnTo>
                  <a:lnTo>
                    <a:pt x="871728" y="435356"/>
                  </a:lnTo>
                  <a:lnTo>
                    <a:pt x="871728" y="422656"/>
                  </a:lnTo>
                  <a:close/>
                </a:path>
              </a:pathLst>
            </a:custGeom>
            <a:solidFill>
              <a:srgbClr val="5C5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0663" y="1720595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4" h="429894">
                  <a:moveTo>
                    <a:pt x="401116" y="0"/>
                  </a:moveTo>
                  <a:lnTo>
                    <a:pt x="28651" y="0"/>
                  </a:lnTo>
                  <a:lnTo>
                    <a:pt x="17498" y="2252"/>
                  </a:lnTo>
                  <a:lnTo>
                    <a:pt x="8391" y="8397"/>
                  </a:lnTo>
                  <a:lnTo>
                    <a:pt x="2251" y="17520"/>
                  </a:lnTo>
                  <a:lnTo>
                    <a:pt x="0" y="28701"/>
                  </a:lnTo>
                  <a:lnTo>
                    <a:pt x="0" y="401065"/>
                  </a:lnTo>
                  <a:lnTo>
                    <a:pt x="2251" y="412247"/>
                  </a:lnTo>
                  <a:lnTo>
                    <a:pt x="8391" y="421370"/>
                  </a:lnTo>
                  <a:lnTo>
                    <a:pt x="17498" y="427515"/>
                  </a:lnTo>
                  <a:lnTo>
                    <a:pt x="28651" y="429767"/>
                  </a:lnTo>
                  <a:lnTo>
                    <a:pt x="401116" y="429767"/>
                  </a:lnTo>
                  <a:lnTo>
                    <a:pt x="412269" y="427515"/>
                  </a:lnTo>
                  <a:lnTo>
                    <a:pt x="421376" y="421370"/>
                  </a:lnTo>
                  <a:lnTo>
                    <a:pt x="427516" y="412247"/>
                  </a:lnTo>
                  <a:lnTo>
                    <a:pt x="429767" y="401065"/>
                  </a:lnTo>
                  <a:lnTo>
                    <a:pt x="429767" y="28701"/>
                  </a:lnTo>
                  <a:lnTo>
                    <a:pt x="427516" y="17520"/>
                  </a:lnTo>
                  <a:lnTo>
                    <a:pt x="421376" y="8397"/>
                  </a:lnTo>
                  <a:lnTo>
                    <a:pt x="412269" y="2252"/>
                  </a:lnTo>
                  <a:lnTo>
                    <a:pt x="401116" y="0"/>
                  </a:lnTo>
                  <a:close/>
                </a:path>
              </a:pathLst>
            </a:custGeom>
            <a:solidFill>
              <a:srgbClr val="434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87374" y="1712467"/>
            <a:ext cx="13716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555" dirty="0">
                <a:solidFill>
                  <a:srgbClr val="C6CDD5"/>
                </a:solidFill>
                <a:latin typeface="Verdana"/>
                <a:cs typeface="Verdana"/>
              </a:rPr>
              <a:t>1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4407" y="1677669"/>
            <a:ext cx="11659870" cy="9762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-85" dirty="0">
                <a:solidFill>
                  <a:srgbClr val="C6CDD5"/>
                </a:solidFill>
                <a:latin typeface="Verdana"/>
                <a:cs typeface="Verdana"/>
              </a:rPr>
              <a:t>Day</a:t>
            </a:r>
            <a:r>
              <a:rPr sz="1850" spc="-30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50" spc="-405" dirty="0">
                <a:solidFill>
                  <a:srgbClr val="C6CDD5"/>
                </a:solidFill>
                <a:latin typeface="Verdana"/>
                <a:cs typeface="Verdana"/>
              </a:rPr>
              <a:t>1:</a:t>
            </a:r>
            <a:r>
              <a:rPr sz="1850" spc="-28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50" spc="50" dirty="0">
                <a:solidFill>
                  <a:srgbClr val="C6CDD5"/>
                </a:solidFill>
                <a:latin typeface="Verdana"/>
                <a:cs typeface="Verdana"/>
              </a:rPr>
              <a:t>G</a:t>
            </a:r>
            <a:r>
              <a:rPr lang="en-GB" sz="1850" spc="50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1850" spc="30" dirty="0" err="1">
                <a:solidFill>
                  <a:srgbClr val="C6CDD5"/>
                </a:solidFill>
                <a:latin typeface="Verdana"/>
                <a:cs typeface="Verdana"/>
              </a:rPr>
              <a:t>i</a:t>
            </a:r>
            <a:r>
              <a:rPr sz="1850" spc="-60" dirty="0" err="1">
                <a:solidFill>
                  <a:srgbClr val="C6CDD5"/>
                </a:solidFill>
                <a:latin typeface="Verdana"/>
                <a:cs typeface="Verdana"/>
              </a:rPr>
              <a:t>evance</a:t>
            </a:r>
            <a:r>
              <a:rPr sz="1850" spc="-29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50" spc="-20" dirty="0">
                <a:solidFill>
                  <a:srgbClr val="C6CDD5"/>
                </a:solidFill>
                <a:latin typeface="Verdana"/>
                <a:cs typeface="Verdana"/>
              </a:rPr>
              <a:t>Fi</a:t>
            </a:r>
            <a:r>
              <a:rPr sz="1850" spc="-10" dirty="0">
                <a:solidFill>
                  <a:srgbClr val="C6CDD5"/>
                </a:solidFill>
                <a:latin typeface="Verdana"/>
                <a:cs typeface="Verdana"/>
              </a:rPr>
              <a:t>l</a:t>
            </a:r>
            <a:r>
              <a:rPr sz="1850" spc="-40" dirty="0">
                <a:solidFill>
                  <a:srgbClr val="C6CDD5"/>
                </a:solidFill>
                <a:latin typeface="Verdana"/>
                <a:cs typeface="Verdana"/>
              </a:rPr>
              <a:t>ed</a:t>
            </a:r>
            <a:endParaRPr sz="1850" dirty="0">
              <a:latin typeface="Verdana"/>
              <a:cs typeface="Verdana"/>
            </a:endParaRPr>
          </a:p>
          <a:p>
            <a:pPr marL="12700" marR="5080">
              <a:lnSpc>
                <a:spcPct val="133300"/>
              </a:lnSpc>
              <a:spcBef>
                <a:spcPts val="785"/>
              </a:spcBef>
            </a:pPr>
            <a:r>
              <a:rPr sz="1500" spc="90" dirty="0">
                <a:solidFill>
                  <a:srgbClr val="C6CDD5"/>
                </a:solidFill>
                <a:latin typeface="Tahoma"/>
                <a:cs typeface="Tahoma"/>
              </a:rPr>
              <a:t>John</a:t>
            </a:r>
            <a:r>
              <a:rPr sz="15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C6CDD5"/>
                </a:solidFill>
                <a:latin typeface="Tahoma"/>
                <a:cs typeface="Tahoma"/>
              </a:rPr>
              <a:t>submits</a:t>
            </a:r>
            <a:r>
              <a:rPr sz="150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C6CDD5"/>
                </a:solidFill>
                <a:latin typeface="Tahoma"/>
                <a:cs typeface="Tahoma"/>
              </a:rPr>
              <a:t>a</a:t>
            </a:r>
            <a:r>
              <a:rPr sz="15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C6CDD5"/>
                </a:solidFill>
                <a:latin typeface="Tahoma"/>
                <a:cs typeface="Tahoma"/>
              </a:rPr>
              <a:t>formal</a:t>
            </a:r>
            <a:r>
              <a:rPr sz="15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C6CDD5"/>
                </a:solidFill>
                <a:latin typeface="Tahoma"/>
                <a:cs typeface="Tahoma"/>
              </a:rPr>
              <a:t>grievance</a:t>
            </a:r>
            <a:r>
              <a:rPr sz="150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C6CDD5"/>
                </a:solidFill>
                <a:latin typeface="Tahoma"/>
                <a:cs typeface="Tahoma"/>
              </a:rPr>
              <a:t>accusing</a:t>
            </a:r>
            <a:r>
              <a:rPr sz="15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C6CDD5"/>
                </a:solidFill>
                <a:latin typeface="Tahoma"/>
                <a:cs typeface="Tahoma"/>
              </a:rPr>
              <a:t>his</a:t>
            </a:r>
            <a:r>
              <a:rPr sz="150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team</a:t>
            </a:r>
            <a:r>
              <a:rPr sz="15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C6CDD5"/>
                </a:solidFill>
                <a:latin typeface="Tahoma"/>
                <a:cs typeface="Tahoma"/>
              </a:rPr>
              <a:t>leader,</a:t>
            </a:r>
            <a:r>
              <a:rPr sz="15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Mark,</a:t>
            </a:r>
            <a:r>
              <a:rPr sz="1500" spc="-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C6CDD5"/>
                </a:solidFill>
                <a:latin typeface="Tahoma"/>
                <a:cs typeface="Tahoma"/>
              </a:rPr>
              <a:t>of</a:t>
            </a:r>
            <a:r>
              <a:rPr sz="15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C6CDD5"/>
                </a:solidFill>
                <a:latin typeface="Tahoma"/>
                <a:cs typeface="Tahoma"/>
              </a:rPr>
              <a:t>bullying</a:t>
            </a:r>
            <a:r>
              <a:rPr sz="150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C6CDD5"/>
                </a:solidFill>
                <a:latin typeface="Tahoma"/>
                <a:cs typeface="Tahoma"/>
              </a:rPr>
              <a:t>behaviour,</a:t>
            </a:r>
            <a:r>
              <a:rPr sz="150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including</a:t>
            </a:r>
            <a:r>
              <a:rPr sz="150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C6CDD5"/>
                </a:solidFill>
                <a:latin typeface="Tahoma"/>
                <a:cs typeface="Tahoma"/>
              </a:rPr>
              <a:t>constant</a:t>
            </a:r>
            <a:r>
              <a:rPr sz="1500" spc="-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C6CDD5"/>
                </a:solidFill>
                <a:latin typeface="Tahoma"/>
                <a:cs typeface="Tahoma"/>
              </a:rPr>
              <a:t>criticism</a:t>
            </a:r>
            <a:r>
              <a:rPr sz="150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5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C6CDD5"/>
                </a:solidFill>
                <a:latin typeface="Tahoma"/>
                <a:cs typeface="Tahoma"/>
              </a:rPr>
              <a:t>exclusion </a:t>
            </a:r>
            <a:r>
              <a:rPr sz="1500" spc="-4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from</a:t>
            </a:r>
            <a:r>
              <a:rPr sz="150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team</a:t>
            </a:r>
            <a:r>
              <a:rPr sz="15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C6CDD5"/>
                </a:solidFill>
                <a:latin typeface="Tahoma"/>
                <a:cs typeface="Tahoma"/>
              </a:rPr>
              <a:t>activities.</a:t>
            </a:r>
            <a:endParaRPr sz="150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0663" y="3317747"/>
            <a:ext cx="1076325" cy="429895"/>
            <a:chOff x="740663" y="3317747"/>
            <a:chExt cx="1076325" cy="429895"/>
          </a:xfrm>
        </p:grpSpPr>
        <p:sp>
          <p:nvSpPr>
            <p:cNvPr id="9" name="object 9"/>
            <p:cNvSpPr/>
            <p:nvPr/>
          </p:nvSpPr>
          <p:spPr>
            <a:xfrm>
              <a:off x="1147572" y="3521963"/>
              <a:ext cx="669290" cy="22860"/>
            </a:xfrm>
            <a:custGeom>
              <a:avLst/>
              <a:gdLst/>
              <a:ahLst/>
              <a:cxnLst/>
              <a:rect l="l" t="t" r="r" b="b"/>
              <a:pathLst>
                <a:path w="669289" h="22860">
                  <a:moveTo>
                    <a:pt x="663955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60"/>
                  </a:lnTo>
                  <a:lnTo>
                    <a:pt x="663955" y="22860"/>
                  </a:lnTo>
                  <a:lnTo>
                    <a:pt x="669035" y="17780"/>
                  </a:lnTo>
                  <a:lnTo>
                    <a:pt x="669035" y="5080"/>
                  </a:lnTo>
                  <a:lnTo>
                    <a:pt x="663955" y="0"/>
                  </a:lnTo>
                  <a:close/>
                </a:path>
              </a:pathLst>
            </a:custGeom>
            <a:solidFill>
              <a:srgbClr val="5C5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0663" y="3317747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4" h="429895">
                  <a:moveTo>
                    <a:pt x="401116" y="0"/>
                  </a:moveTo>
                  <a:lnTo>
                    <a:pt x="28651" y="0"/>
                  </a:lnTo>
                  <a:lnTo>
                    <a:pt x="17498" y="2252"/>
                  </a:lnTo>
                  <a:lnTo>
                    <a:pt x="8391" y="8397"/>
                  </a:lnTo>
                  <a:lnTo>
                    <a:pt x="2251" y="17520"/>
                  </a:lnTo>
                  <a:lnTo>
                    <a:pt x="0" y="28701"/>
                  </a:lnTo>
                  <a:lnTo>
                    <a:pt x="0" y="401065"/>
                  </a:lnTo>
                  <a:lnTo>
                    <a:pt x="2251" y="412247"/>
                  </a:lnTo>
                  <a:lnTo>
                    <a:pt x="8391" y="421370"/>
                  </a:lnTo>
                  <a:lnTo>
                    <a:pt x="17498" y="427515"/>
                  </a:lnTo>
                  <a:lnTo>
                    <a:pt x="28651" y="429767"/>
                  </a:lnTo>
                  <a:lnTo>
                    <a:pt x="401116" y="429767"/>
                  </a:lnTo>
                  <a:lnTo>
                    <a:pt x="412269" y="427515"/>
                  </a:lnTo>
                  <a:lnTo>
                    <a:pt x="421376" y="421370"/>
                  </a:lnTo>
                  <a:lnTo>
                    <a:pt x="427516" y="412247"/>
                  </a:lnTo>
                  <a:lnTo>
                    <a:pt x="429767" y="401065"/>
                  </a:lnTo>
                  <a:lnTo>
                    <a:pt x="429767" y="28701"/>
                  </a:lnTo>
                  <a:lnTo>
                    <a:pt x="427516" y="17520"/>
                  </a:lnTo>
                  <a:lnTo>
                    <a:pt x="421376" y="8397"/>
                  </a:lnTo>
                  <a:lnTo>
                    <a:pt x="412269" y="2252"/>
                  </a:lnTo>
                  <a:lnTo>
                    <a:pt x="401116" y="0"/>
                  </a:lnTo>
                  <a:close/>
                </a:path>
              </a:pathLst>
            </a:custGeom>
            <a:solidFill>
              <a:srgbClr val="434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64514" y="3310890"/>
            <a:ext cx="18351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90" dirty="0">
                <a:solidFill>
                  <a:srgbClr val="C6CDD5"/>
                </a:solidFill>
                <a:latin typeface="Verdana"/>
                <a:cs typeface="Verdana"/>
              </a:rPr>
              <a:t>2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94407" y="3276091"/>
            <a:ext cx="11755120" cy="1016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-85" dirty="0">
                <a:solidFill>
                  <a:srgbClr val="C6CDD5"/>
                </a:solidFill>
                <a:latin typeface="Verdana"/>
                <a:cs typeface="Verdana"/>
              </a:rPr>
              <a:t>Day</a:t>
            </a:r>
            <a:r>
              <a:rPr sz="1850" spc="-30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50" spc="-235" dirty="0">
                <a:solidFill>
                  <a:srgbClr val="C6CDD5"/>
                </a:solidFill>
                <a:latin typeface="Verdana"/>
                <a:cs typeface="Verdana"/>
              </a:rPr>
              <a:t>3:</a:t>
            </a:r>
            <a:r>
              <a:rPr sz="1850" spc="-29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50" spc="-90" dirty="0">
                <a:solidFill>
                  <a:srgbClr val="C6CDD5"/>
                </a:solidFill>
                <a:latin typeface="Verdana"/>
                <a:cs typeface="Verdana"/>
              </a:rPr>
              <a:t>Initial</a:t>
            </a:r>
            <a:r>
              <a:rPr sz="1850" spc="-28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50" spc="-5" dirty="0">
                <a:solidFill>
                  <a:srgbClr val="C6CDD5"/>
                </a:solidFill>
                <a:latin typeface="Verdana"/>
                <a:cs typeface="Verdana"/>
              </a:rPr>
              <a:t>Me</a:t>
            </a:r>
            <a:r>
              <a:rPr sz="1850" spc="-15" dirty="0">
                <a:solidFill>
                  <a:srgbClr val="C6CDD5"/>
                </a:solidFill>
                <a:latin typeface="Verdana"/>
                <a:cs typeface="Verdana"/>
              </a:rPr>
              <a:t>e</a:t>
            </a:r>
            <a:r>
              <a:rPr sz="1850" spc="-35" dirty="0">
                <a:solidFill>
                  <a:srgbClr val="C6CDD5"/>
                </a:solidFill>
                <a:latin typeface="Verdana"/>
                <a:cs typeface="Verdana"/>
              </a:rPr>
              <a:t>ting</a:t>
            </a:r>
            <a:endParaRPr sz="1850">
              <a:latin typeface="Verdana"/>
              <a:cs typeface="Verdana"/>
            </a:endParaRPr>
          </a:p>
          <a:p>
            <a:pPr marL="12700" marR="5080">
              <a:lnSpc>
                <a:spcPct val="133300"/>
              </a:lnSpc>
              <a:spcBef>
                <a:spcPts val="785"/>
              </a:spcBef>
            </a:pPr>
            <a:r>
              <a:rPr sz="1500" spc="60" dirty="0">
                <a:solidFill>
                  <a:srgbClr val="C6CDD5"/>
                </a:solidFill>
                <a:latin typeface="Tahoma"/>
                <a:cs typeface="Tahoma"/>
              </a:rPr>
              <a:t>HR</a:t>
            </a:r>
            <a:r>
              <a:rPr sz="150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C6CDD5"/>
                </a:solidFill>
                <a:latin typeface="Tahoma"/>
                <a:cs typeface="Tahoma"/>
              </a:rPr>
              <a:t>meets</a:t>
            </a:r>
            <a:r>
              <a:rPr sz="15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with</a:t>
            </a:r>
            <a:r>
              <a:rPr sz="15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90" dirty="0">
                <a:solidFill>
                  <a:srgbClr val="C6CDD5"/>
                </a:solidFill>
                <a:latin typeface="Tahoma"/>
                <a:cs typeface="Tahoma"/>
              </a:rPr>
              <a:t>John</a:t>
            </a:r>
            <a:r>
              <a:rPr sz="150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C6CDD5"/>
                </a:solidFill>
                <a:latin typeface="Tahoma"/>
                <a:cs typeface="Tahoma"/>
              </a:rPr>
              <a:t>to</a:t>
            </a:r>
            <a:r>
              <a:rPr sz="15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gather</a:t>
            </a:r>
            <a:r>
              <a:rPr sz="1500" spc="-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C6CDD5"/>
                </a:solidFill>
                <a:latin typeface="Tahoma"/>
                <a:cs typeface="Tahoma"/>
              </a:rPr>
              <a:t>details</a:t>
            </a:r>
            <a:r>
              <a:rPr sz="150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C6CDD5"/>
                </a:solidFill>
                <a:latin typeface="Tahoma"/>
                <a:cs typeface="Tahoma"/>
              </a:rPr>
              <a:t>about</a:t>
            </a:r>
            <a:r>
              <a:rPr sz="15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5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allegations</a:t>
            </a:r>
            <a:r>
              <a:rPr sz="15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50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C6CDD5"/>
                </a:solidFill>
                <a:latin typeface="Tahoma"/>
                <a:cs typeface="Tahoma"/>
              </a:rPr>
              <a:t>explain</a:t>
            </a:r>
            <a:r>
              <a:rPr sz="15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5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investigation</a:t>
            </a:r>
            <a:r>
              <a:rPr sz="150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C6CDD5"/>
                </a:solidFill>
                <a:latin typeface="Tahoma"/>
                <a:cs typeface="Tahoma"/>
              </a:rPr>
              <a:t>process.</a:t>
            </a:r>
            <a:r>
              <a:rPr sz="15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C6CDD5"/>
                </a:solidFill>
                <a:latin typeface="Tahoma"/>
                <a:cs typeface="Tahoma"/>
              </a:rPr>
              <a:t>They</a:t>
            </a:r>
            <a:r>
              <a:rPr sz="15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C6CDD5"/>
                </a:solidFill>
                <a:latin typeface="Tahoma"/>
                <a:cs typeface="Tahoma"/>
              </a:rPr>
              <a:t>also</a:t>
            </a:r>
            <a:r>
              <a:rPr sz="15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C6CDD5"/>
                </a:solidFill>
                <a:latin typeface="Tahoma"/>
                <a:cs typeface="Tahoma"/>
              </a:rPr>
              <a:t>inform</a:t>
            </a:r>
            <a:r>
              <a:rPr sz="150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C6CDD5"/>
                </a:solidFill>
                <a:latin typeface="Tahoma"/>
                <a:cs typeface="Tahoma"/>
              </a:rPr>
              <a:t>Mark</a:t>
            </a:r>
            <a:r>
              <a:rPr sz="15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C6CDD5"/>
                </a:solidFill>
                <a:latin typeface="Tahoma"/>
                <a:cs typeface="Tahoma"/>
              </a:rPr>
              <a:t>about</a:t>
            </a:r>
            <a:r>
              <a:rPr sz="1500" spc="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500" spc="-4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C6CDD5"/>
                </a:solidFill>
                <a:latin typeface="Tahoma"/>
                <a:cs typeface="Tahoma"/>
              </a:rPr>
              <a:t>grievance</a:t>
            </a:r>
            <a:r>
              <a:rPr sz="150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50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C6CDD5"/>
                </a:solidFill>
                <a:latin typeface="Tahoma"/>
                <a:cs typeface="Tahoma"/>
              </a:rPr>
              <a:t>temporarily</a:t>
            </a:r>
            <a:r>
              <a:rPr sz="150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C6CDD5"/>
                </a:solidFill>
                <a:latin typeface="Tahoma"/>
                <a:cs typeface="Tahoma"/>
              </a:rPr>
              <a:t>reassign</a:t>
            </a:r>
            <a:r>
              <a:rPr sz="15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90" dirty="0">
                <a:solidFill>
                  <a:srgbClr val="C6CDD5"/>
                </a:solidFill>
                <a:latin typeface="Tahoma"/>
                <a:cs typeface="Tahoma"/>
              </a:rPr>
              <a:t>John</a:t>
            </a:r>
            <a:r>
              <a:rPr sz="150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C6CDD5"/>
                </a:solidFill>
                <a:latin typeface="Tahoma"/>
                <a:cs typeface="Tahoma"/>
              </a:rPr>
              <a:t>to</a:t>
            </a:r>
            <a:r>
              <a:rPr sz="15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C6CDD5"/>
                </a:solidFill>
                <a:latin typeface="Tahoma"/>
                <a:cs typeface="Tahoma"/>
              </a:rPr>
              <a:t>another</a:t>
            </a:r>
            <a:r>
              <a:rPr sz="15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30" dirty="0">
                <a:solidFill>
                  <a:srgbClr val="C6CDD5"/>
                </a:solidFill>
                <a:latin typeface="Tahoma"/>
                <a:cs typeface="Tahoma"/>
              </a:rPr>
              <a:t>team.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40663" y="4916423"/>
            <a:ext cx="1076325" cy="429895"/>
            <a:chOff x="740663" y="4916423"/>
            <a:chExt cx="1076325" cy="429895"/>
          </a:xfrm>
        </p:grpSpPr>
        <p:sp>
          <p:nvSpPr>
            <p:cNvPr id="14" name="object 14"/>
            <p:cNvSpPr/>
            <p:nvPr/>
          </p:nvSpPr>
          <p:spPr>
            <a:xfrm>
              <a:off x="1147572" y="5119115"/>
              <a:ext cx="669290" cy="22860"/>
            </a:xfrm>
            <a:custGeom>
              <a:avLst/>
              <a:gdLst/>
              <a:ahLst/>
              <a:cxnLst/>
              <a:rect l="l" t="t" r="r" b="b"/>
              <a:pathLst>
                <a:path w="669289" h="22860">
                  <a:moveTo>
                    <a:pt x="663955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663955" y="22859"/>
                  </a:lnTo>
                  <a:lnTo>
                    <a:pt x="669035" y="17779"/>
                  </a:lnTo>
                  <a:lnTo>
                    <a:pt x="669035" y="5079"/>
                  </a:lnTo>
                  <a:lnTo>
                    <a:pt x="663955" y="0"/>
                  </a:lnTo>
                  <a:close/>
                </a:path>
              </a:pathLst>
            </a:custGeom>
            <a:solidFill>
              <a:srgbClr val="5C5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0663" y="4916423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4" h="429895">
                  <a:moveTo>
                    <a:pt x="401116" y="0"/>
                  </a:moveTo>
                  <a:lnTo>
                    <a:pt x="28651" y="0"/>
                  </a:lnTo>
                  <a:lnTo>
                    <a:pt x="17498" y="2252"/>
                  </a:lnTo>
                  <a:lnTo>
                    <a:pt x="8391" y="8397"/>
                  </a:lnTo>
                  <a:lnTo>
                    <a:pt x="2251" y="17520"/>
                  </a:lnTo>
                  <a:lnTo>
                    <a:pt x="0" y="28701"/>
                  </a:lnTo>
                  <a:lnTo>
                    <a:pt x="0" y="401065"/>
                  </a:lnTo>
                  <a:lnTo>
                    <a:pt x="2251" y="412247"/>
                  </a:lnTo>
                  <a:lnTo>
                    <a:pt x="8391" y="421370"/>
                  </a:lnTo>
                  <a:lnTo>
                    <a:pt x="17498" y="427515"/>
                  </a:lnTo>
                  <a:lnTo>
                    <a:pt x="28651" y="429768"/>
                  </a:lnTo>
                  <a:lnTo>
                    <a:pt x="401116" y="429768"/>
                  </a:lnTo>
                  <a:lnTo>
                    <a:pt x="412269" y="427515"/>
                  </a:lnTo>
                  <a:lnTo>
                    <a:pt x="421376" y="421370"/>
                  </a:lnTo>
                  <a:lnTo>
                    <a:pt x="427516" y="412247"/>
                  </a:lnTo>
                  <a:lnTo>
                    <a:pt x="429767" y="401065"/>
                  </a:lnTo>
                  <a:lnTo>
                    <a:pt x="429767" y="28701"/>
                  </a:lnTo>
                  <a:lnTo>
                    <a:pt x="427516" y="17520"/>
                  </a:lnTo>
                  <a:lnTo>
                    <a:pt x="421376" y="8397"/>
                  </a:lnTo>
                  <a:lnTo>
                    <a:pt x="412269" y="2252"/>
                  </a:lnTo>
                  <a:lnTo>
                    <a:pt x="401116" y="0"/>
                  </a:lnTo>
                  <a:close/>
                </a:path>
              </a:pathLst>
            </a:custGeom>
            <a:solidFill>
              <a:srgbClr val="434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60552" y="4909184"/>
            <a:ext cx="19113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30" dirty="0">
                <a:solidFill>
                  <a:srgbClr val="C6CDD5"/>
                </a:solidFill>
                <a:latin typeface="Verdana"/>
                <a:cs typeface="Verdana"/>
              </a:rPr>
              <a:t>3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4407" y="4874514"/>
            <a:ext cx="11855450" cy="1016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-85" dirty="0">
                <a:solidFill>
                  <a:srgbClr val="C6CDD5"/>
                </a:solidFill>
                <a:latin typeface="Verdana"/>
                <a:cs typeface="Verdana"/>
              </a:rPr>
              <a:t>Days</a:t>
            </a:r>
            <a:r>
              <a:rPr sz="1850" spc="-30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50" spc="-114" dirty="0">
                <a:solidFill>
                  <a:srgbClr val="C6CDD5"/>
                </a:solidFill>
                <a:latin typeface="Verdana"/>
                <a:cs typeface="Verdana"/>
              </a:rPr>
              <a:t>5</a:t>
            </a:r>
            <a:r>
              <a:rPr sz="1850" spc="80" dirty="0">
                <a:solidFill>
                  <a:srgbClr val="C6CDD5"/>
                </a:solidFill>
                <a:latin typeface="Verdana"/>
                <a:cs typeface="Verdana"/>
              </a:rPr>
              <a:t>-</a:t>
            </a:r>
            <a:r>
              <a:rPr sz="1850" spc="-250" dirty="0">
                <a:solidFill>
                  <a:srgbClr val="C6CDD5"/>
                </a:solidFill>
                <a:latin typeface="Verdana"/>
                <a:cs typeface="Verdana"/>
              </a:rPr>
              <a:t>10:</a:t>
            </a:r>
            <a:r>
              <a:rPr sz="1850" spc="-28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C6CDD5"/>
                </a:solidFill>
                <a:latin typeface="Verdana"/>
                <a:cs typeface="Verdana"/>
              </a:rPr>
              <a:t>Inves</a:t>
            </a:r>
            <a:r>
              <a:rPr sz="1850" spc="-40" dirty="0">
                <a:solidFill>
                  <a:srgbClr val="C6CDD5"/>
                </a:solidFill>
                <a:latin typeface="Verdana"/>
                <a:cs typeface="Verdana"/>
              </a:rPr>
              <a:t>tiga</a:t>
            </a:r>
            <a:r>
              <a:rPr sz="1850" spc="-45" dirty="0">
                <a:solidFill>
                  <a:srgbClr val="C6CDD5"/>
                </a:solidFill>
                <a:latin typeface="Verdana"/>
                <a:cs typeface="Verdana"/>
              </a:rPr>
              <a:t>t</a:t>
            </a:r>
            <a:r>
              <a:rPr sz="1850" spc="-50" dirty="0">
                <a:solidFill>
                  <a:srgbClr val="C6CDD5"/>
                </a:solidFill>
                <a:latin typeface="Verdana"/>
                <a:cs typeface="Verdana"/>
              </a:rPr>
              <a:t>i</a:t>
            </a:r>
            <a:r>
              <a:rPr sz="1850" spc="-45" dirty="0">
                <a:solidFill>
                  <a:srgbClr val="C6CDD5"/>
                </a:solidFill>
                <a:latin typeface="Verdana"/>
                <a:cs typeface="Verdana"/>
              </a:rPr>
              <a:t>on</a:t>
            </a:r>
            <a:endParaRPr sz="1850">
              <a:latin typeface="Verdana"/>
              <a:cs typeface="Verdana"/>
            </a:endParaRPr>
          </a:p>
          <a:p>
            <a:pPr marL="12700" marR="5080">
              <a:lnSpc>
                <a:spcPct val="133300"/>
              </a:lnSpc>
              <a:spcBef>
                <a:spcPts val="785"/>
              </a:spcBef>
            </a:pPr>
            <a:r>
              <a:rPr sz="1500" spc="60" dirty="0">
                <a:solidFill>
                  <a:srgbClr val="C6CDD5"/>
                </a:solidFill>
                <a:latin typeface="Tahoma"/>
                <a:cs typeface="Tahoma"/>
              </a:rPr>
              <a:t>HR</a:t>
            </a:r>
            <a:r>
              <a:rPr sz="15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C6CDD5"/>
                </a:solidFill>
                <a:latin typeface="Tahoma"/>
                <a:cs typeface="Tahoma"/>
              </a:rPr>
              <a:t>conducts</a:t>
            </a:r>
            <a:r>
              <a:rPr sz="15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C6CDD5"/>
                </a:solidFill>
                <a:latin typeface="Tahoma"/>
                <a:cs typeface="Tahoma"/>
              </a:rPr>
              <a:t>interviews</a:t>
            </a:r>
            <a:r>
              <a:rPr sz="150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with</a:t>
            </a:r>
            <a:r>
              <a:rPr sz="15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team</a:t>
            </a:r>
            <a:r>
              <a:rPr sz="15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C6CDD5"/>
                </a:solidFill>
                <a:latin typeface="Tahoma"/>
                <a:cs typeface="Tahoma"/>
              </a:rPr>
              <a:t>members,</a:t>
            </a:r>
            <a:r>
              <a:rPr sz="150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C6CDD5"/>
                </a:solidFill>
                <a:latin typeface="Tahoma"/>
                <a:cs typeface="Tahoma"/>
              </a:rPr>
              <a:t>reviews</a:t>
            </a:r>
            <a:r>
              <a:rPr sz="15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C6CDD5"/>
                </a:solidFill>
                <a:latin typeface="Tahoma"/>
                <a:cs typeface="Tahoma"/>
              </a:rPr>
              <a:t>email</a:t>
            </a:r>
            <a:r>
              <a:rPr sz="150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communications,</a:t>
            </a:r>
            <a:r>
              <a:rPr sz="150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5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C6CDD5"/>
                </a:solidFill>
                <a:latin typeface="Tahoma"/>
                <a:cs typeface="Tahoma"/>
              </a:rPr>
              <a:t>examines</a:t>
            </a:r>
            <a:r>
              <a:rPr sz="15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C6CDD5"/>
                </a:solidFill>
                <a:latin typeface="Tahoma"/>
                <a:cs typeface="Tahoma"/>
              </a:rPr>
              <a:t>performance</a:t>
            </a:r>
            <a:r>
              <a:rPr sz="15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C6CDD5"/>
                </a:solidFill>
                <a:latin typeface="Tahoma"/>
                <a:cs typeface="Tahoma"/>
              </a:rPr>
              <a:t>reviews.</a:t>
            </a:r>
            <a:r>
              <a:rPr sz="150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C6CDD5"/>
                </a:solidFill>
                <a:latin typeface="Tahoma"/>
                <a:cs typeface="Tahoma"/>
              </a:rPr>
              <a:t>They</a:t>
            </a:r>
            <a:r>
              <a:rPr sz="15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C6CDD5"/>
                </a:solidFill>
                <a:latin typeface="Tahoma"/>
                <a:cs typeface="Tahoma"/>
              </a:rPr>
              <a:t>also</a:t>
            </a:r>
            <a:r>
              <a:rPr sz="1500" spc="-2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C6CDD5"/>
                </a:solidFill>
                <a:latin typeface="Tahoma"/>
                <a:cs typeface="Tahoma"/>
              </a:rPr>
              <a:t>consult </a:t>
            </a:r>
            <a:r>
              <a:rPr sz="1500" spc="-4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5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C6CDD5"/>
                </a:solidFill>
                <a:latin typeface="Tahoma"/>
                <a:cs typeface="Tahoma"/>
              </a:rPr>
              <a:t>company's</a:t>
            </a:r>
            <a:r>
              <a:rPr sz="150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anti-bullying</a:t>
            </a:r>
            <a:r>
              <a:rPr sz="1500" spc="-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policy.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40663" y="6513576"/>
            <a:ext cx="1076325" cy="431800"/>
            <a:chOff x="740663" y="6513576"/>
            <a:chExt cx="1076325" cy="431800"/>
          </a:xfrm>
        </p:grpSpPr>
        <p:sp>
          <p:nvSpPr>
            <p:cNvPr id="19" name="object 19"/>
            <p:cNvSpPr/>
            <p:nvPr/>
          </p:nvSpPr>
          <p:spPr>
            <a:xfrm>
              <a:off x="1147572" y="6717792"/>
              <a:ext cx="669290" cy="22860"/>
            </a:xfrm>
            <a:custGeom>
              <a:avLst/>
              <a:gdLst/>
              <a:ahLst/>
              <a:cxnLst/>
              <a:rect l="l" t="t" r="r" b="b"/>
              <a:pathLst>
                <a:path w="669289" h="22859">
                  <a:moveTo>
                    <a:pt x="663955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663955" y="22859"/>
                  </a:lnTo>
                  <a:lnTo>
                    <a:pt x="669035" y="17779"/>
                  </a:lnTo>
                  <a:lnTo>
                    <a:pt x="669035" y="5079"/>
                  </a:lnTo>
                  <a:lnTo>
                    <a:pt x="663955" y="0"/>
                  </a:lnTo>
                  <a:close/>
                </a:path>
              </a:pathLst>
            </a:custGeom>
            <a:solidFill>
              <a:srgbClr val="5C5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0663" y="6513576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4" h="431800">
                  <a:moveTo>
                    <a:pt x="401116" y="0"/>
                  </a:moveTo>
                  <a:lnTo>
                    <a:pt x="28651" y="0"/>
                  </a:lnTo>
                  <a:lnTo>
                    <a:pt x="17498" y="2252"/>
                  </a:lnTo>
                  <a:lnTo>
                    <a:pt x="8391" y="8397"/>
                  </a:lnTo>
                  <a:lnTo>
                    <a:pt x="2251" y="17520"/>
                  </a:lnTo>
                  <a:lnTo>
                    <a:pt x="0" y="28701"/>
                  </a:lnTo>
                  <a:lnTo>
                    <a:pt x="0" y="402590"/>
                  </a:lnTo>
                  <a:lnTo>
                    <a:pt x="2251" y="413771"/>
                  </a:lnTo>
                  <a:lnTo>
                    <a:pt x="8391" y="422894"/>
                  </a:lnTo>
                  <a:lnTo>
                    <a:pt x="17498" y="429039"/>
                  </a:lnTo>
                  <a:lnTo>
                    <a:pt x="28651" y="431292"/>
                  </a:lnTo>
                  <a:lnTo>
                    <a:pt x="401116" y="431292"/>
                  </a:lnTo>
                  <a:lnTo>
                    <a:pt x="412269" y="429039"/>
                  </a:lnTo>
                  <a:lnTo>
                    <a:pt x="421376" y="422894"/>
                  </a:lnTo>
                  <a:lnTo>
                    <a:pt x="427516" y="413771"/>
                  </a:lnTo>
                  <a:lnTo>
                    <a:pt x="429767" y="402590"/>
                  </a:lnTo>
                  <a:lnTo>
                    <a:pt x="429767" y="28701"/>
                  </a:lnTo>
                  <a:lnTo>
                    <a:pt x="427516" y="17520"/>
                  </a:lnTo>
                  <a:lnTo>
                    <a:pt x="421376" y="8397"/>
                  </a:lnTo>
                  <a:lnTo>
                    <a:pt x="412269" y="2252"/>
                  </a:lnTo>
                  <a:lnTo>
                    <a:pt x="401116" y="0"/>
                  </a:lnTo>
                  <a:close/>
                </a:path>
              </a:pathLst>
            </a:custGeom>
            <a:solidFill>
              <a:srgbClr val="434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56589" y="6507606"/>
            <a:ext cx="19939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65" dirty="0">
                <a:solidFill>
                  <a:srgbClr val="C6CDD5"/>
                </a:solidFill>
                <a:latin typeface="Verdana"/>
                <a:cs typeface="Verdana"/>
              </a:rPr>
              <a:t>4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94407" y="6472809"/>
            <a:ext cx="11970385" cy="1016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-85" dirty="0">
                <a:solidFill>
                  <a:srgbClr val="C6CDD5"/>
                </a:solidFill>
                <a:latin typeface="Verdana"/>
                <a:cs typeface="Verdana"/>
              </a:rPr>
              <a:t>Day</a:t>
            </a:r>
            <a:r>
              <a:rPr sz="1850" spc="-30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50" spc="-325" dirty="0">
                <a:solidFill>
                  <a:srgbClr val="C6CDD5"/>
                </a:solidFill>
                <a:latin typeface="Verdana"/>
                <a:cs typeface="Verdana"/>
              </a:rPr>
              <a:t>12:</a:t>
            </a:r>
            <a:r>
              <a:rPr sz="1850" spc="-28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50" spc="-30" dirty="0">
                <a:solidFill>
                  <a:srgbClr val="C6CDD5"/>
                </a:solidFill>
                <a:latin typeface="Verdana"/>
                <a:cs typeface="Verdana"/>
              </a:rPr>
              <a:t>Findin</a:t>
            </a:r>
            <a:r>
              <a:rPr sz="1850" spc="-45" dirty="0">
                <a:solidFill>
                  <a:srgbClr val="C6CDD5"/>
                </a:solidFill>
                <a:latin typeface="Verdana"/>
                <a:cs typeface="Verdana"/>
              </a:rPr>
              <a:t>g</a:t>
            </a:r>
            <a:r>
              <a:rPr sz="1850" spc="-75" dirty="0">
                <a:solidFill>
                  <a:srgbClr val="C6CDD5"/>
                </a:solidFill>
                <a:latin typeface="Verdana"/>
                <a:cs typeface="Verdana"/>
              </a:rPr>
              <a:t>s</a:t>
            </a:r>
            <a:r>
              <a:rPr sz="1850" spc="-26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50" spc="-60" dirty="0">
                <a:solidFill>
                  <a:srgbClr val="C6CDD5"/>
                </a:solidFill>
                <a:latin typeface="Verdana"/>
                <a:cs typeface="Verdana"/>
              </a:rPr>
              <a:t>and</a:t>
            </a:r>
            <a:r>
              <a:rPr sz="1850" spc="-28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50" spc="70" dirty="0">
                <a:solidFill>
                  <a:srgbClr val="C6CDD5"/>
                </a:solidFill>
                <a:latin typeface="Verdana"/>
                <a:cs typeface="Verdana"/>
              </a:rPr>
              <a:t>A</a:t>
            </a:r>
            <a:r>
              <a:rPr sz="1850" spc="55" dirty="0">
                <a:solidFill>
                  <a:srgbClr val="C6CDD5"/>
                </a:solidFill>
                <a:latin typeface="Verdana"/>
                <a:cs typeface="Verdana"/>
              </a:rPr>
              <a:t>c</a:t>
            </a:r>
            <a:r>
              <a:rPr sz="1850" spc="-35" dirty="0">
                <a:solidFill>
                  <a:srgbClr val="C6CDD5"/>
                </a:solidFill>
                <a:latin typeface="Verdana"/>
                <a:cs typeface="Verdana"/>
              </a:rPr>
              <a:t>tion</a:t>
            </a:r>
            <a:endParaRPr sz="1850">
              <a:latin typeface="Verdana"/>
              <a:cs typeface="Verdana"/>
            </a:endParaRPr>
          </a:p>
          <a:p>
            <a:pPr marL="12700" marR="5080">
              <a:lnSpc>
                <a:spcPct val="133300"/>
              </a:lnSpc>
              <a:spcBef>
                <a:spcPts val="785"/>
              </a:spcBef>
            </a:pPr>
            <a:r>
              <a:rPr sz="1500" spc="70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50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investigation</a:t>
            </a:r>
            <a:r>
              <a:rPr sz="15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C6CDD5"/>
                </a:solidFill>
                <a:latin typeface="Tahoma"/>
                <a:cs typeface="Tahoma"/>
              </a:rPr>
              <a:t>reveals</a:t>
            </a:r>
            <a:r>
              <a:rPr sz="15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C6CDD5"/>
                </a:solidFill>
                <a:latin typeface="Tahoma"/>
                <a:cs typeface="Tahoma"/>
              </a:rPr>
              <a:t>a</a:t>
            </a:r>
            <a:r>
              <a:rPr sz="15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C6CDD5"/>
                </a:solidFill>
                <a:latin typeface="Tahoma"/>
                <a:cs typeface="Tahoma"/>
              </a:rPr>
              <a:t>pattern</a:t>
            </a:r>
            <a:r>
              <a:rPr sz="1500" spc="-1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C6CDD5"/>
                </a:solidFill>
                <a:latin typeface="Tahoma"/>
                <a:cs typeface="Tahoma"/>
              </a:rPr>
              <a:t>of</a:t>
            </a:r>
            <a:r>
              <a:rPr sz="15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C6CDD5"/>
                </a:solidFill>
                <a:latin typeface="Tahoma"/>
                <a:cs typeface="Tahoma"/>
              </a:rPr>
              <a:t>inappropriate</a:t>
            </a:r>
            <a:r>
              <a:rPr sz="15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C6CDD5"/>
                </a:solidFill>
                <a:latin typeface="Tahoma"/>
                <a:cs typeface="Tahoma"/>
              </a:rPr>
              <a:t>behaviour</a:t>
            </a:r>
            <a:r>
              <a:rPr sz="150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from</a:t>
            </a:r>
            <a:r>
              <a:rPr sz="150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Mark.</a:t>
            </a:r>
            <a:r>
              <a:rPr sz="15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C6CDD5"/>
                </a:solidFill>
                <a:latin typeface="Tahoma"/>
                <a:cs typeface="Tahoma"/>
              </a:rPr>
              <a:t>HR</a:t>
            </a:r>
            <a:r>
              <a:rPr sz="15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C6CDD5"/>
                </a:solidFill>
                <a:latin typeface="Tahoma"/>
                <a:cs typeface="Tahoma"/>
              </a:rPr>
              <a:t>arranges</a:t>
            </a:r>
            <a:r>
              <a:rPr sz="15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mediation</a:t>
            </a:r>
            <a:r>
              <a:rPr sz="150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C6CDD5"/>
                </a:solidFill>
                <a:latin typeface="Tahoma"/>
                <a:cs typeface="Tahoma"/>
              </a:rPr>
              <a:t>between</a:t>
            </a:r>
            <a:r>
              <a:rPr sz="15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90" dirty="0">
                <a:solidFill>
                  <a:srgbClr val="C6CDD5"/>
                </a:solidFill>
                <a:latin typeface="Tahoma"/>
                <a:cs typeface="Tahoma"/>
              </a:rPr>
              <a:t>John</a:t>
            </a:r>
            <a:r>
              <a:rPr sz="15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5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Mark,</a:t>
            </a:r>
            <a:r>
              <a:rPr sz="1500" spc="-2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C6CDD5"/>
                </a:solidFill>
                <a:latin typeface="Tahoma"/>
                <a:cs typeface="Tahoma"/>
              </a:rPr>
              <a:t>mandates </a:t>
            </a:r>
            <a:r>
              <a:rPr sz="1500" spc="-4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C6CDD5"/>
                </a:solidFill>
                <a:latin typeface="Tahoma"/>
                <a:cs typeface="Tahoma"/>
              </a:rPr>
              <a:t>leadership</a:t>
            </a:r>
            <a:r>
              <a:rPr sz="150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30" dirty="0">
                <a:solidFill>
                  <a:srgbClr val="C6CDD5"/>
                </a:solidFill>
                <a:latin typeface="Tahoma"/>
                <a:cs typeface="Tahoma"/>
              </a:rPr>
              <a:t>training</a:t>
            </a:r>
            <a:r>
              <a:rPr sz="150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for</a:t>
            </a:r>
            <a:r>
              <a:rPr sz="150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Mark,</a:t>
            </a:r>
            <a:r>
              <a:rPr sz="15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50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implements</a:t>
            </a:r>
            <a:r>
              <a:rPr sz="150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C6CDD5"/>
                </a:solidFill>
                <a:latin typeface="Tahoma"/>
                <a:cs typeface="Tahoma"/>
              </a:rPr>
              <a:t>team-building</a:t>
            </a:r>
            <a:r>
              <a:rPr sz="1500" spc="-8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C6CDD5"/>
                </a:solidFill>
                <a:latin typeface="Tahoma"/>
                <a:cs typeface="Tahoma"/>
              </a:rPr>
              <a:t>exercises</a:t>
            </a:r>
            <a:r>
              <a:rPr sz="15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C6CDD5"/>
                </a:solidFill>
                <a:latin typeface="Tahoma"/>
                <a:cs typeface="Tahoma"/>
              </a:rPr>
              <a:t>for</a:t>
            </a:r>
            <a:r>
              <a:rPr sz="150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5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C6CDD5"/>
                </a:solidFill>
                <a:latin typeface="Tahoma"/>
                <a:cs typeface="Tahoma"/>
              </a:rPr>
              <a:t>entire</a:t>
            </a:r>
            <a:r>
              <a:rPr sz="150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C6CDD5"/>
                </a:solidFill>
                <a:latin typeface="Tahoma"/>
                <a:cs typeface="Tahoma"/>
              </a:rPr>
              <a:t>department.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862024"/>
            <a:ext cx="11791696" cy="6982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b="0" spc="-100" dirty="0">
                <a:solidFill>
                  <a:srgbClr val="EED4F9"/>
                </a:solidFill>
                <a:latin typeface="Verdana"/>
                <a:cs typeface="Verdana"/>
              </a:rPr>
              <a:t>Sc</a:t>
            </a:r>
            <a:r>
              <a:rPr sz="4450" b="0" spc="-114" dirty="0">
                <a:solidFill>
                  <a:srgbClr val="EED4F9"/>
                </a:solidFill>
                <a:latin typeface="Verdana"/>
                <a:cs typeface="Verdana"/>
              </a:rPr>
              <a:t>e</a:t>
            </a:r>
            <a:r>
              <a:rPr sz="4450" b="0" spc="-10" dirty="0">
                <a:solidFill>
                  <a:srgbClr val="EED4F9"/>
                </a:solidFill>
                <a:latin typeface="Verdana"/>
                <a:cs typeface="Verdana"/>
              </a:rPr>
              <a:t>na</a:t>
            </a:r>
            <a:r>
              <a:rPr lang="en-GB" sz="4450" b="0" spc="-1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4450" b="0" spc="-10" dirty="0">
                <a:solidFill>
                  <a:srgbClr val="EED4F9"/>
                </a:solidFill>
                <a:latin typeface="Verdana"/>
                <a:cs typeface="Verdana"/>
              </a:rPr>
              <a:t>io</a:t>
            </a:r>
            <a:r>
              <a:rPr sz="4450" b="0" spc="-69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275" dirty="0">
                <a:solidFill>
                  <a:srgbClr val="EED4F9"/>
                </a:solidFill>
                <a:latin typeface="Verdana"/>
                <a:cs typeface="Verdana"/>
              </a:rPr>
              <a:t>3</a:t>
            </a:r>
            <a:r>
              <a:rPr sz="4450" b="0" spc="-844" dirty="0">
                <a:solidFill>
                  <a:srgbClr val="EED4F9"/>
                </a:solidFill>
                <a:latin typeface="Verdana"/>
                <a:cs typeface="Verdana"/>
              </a:rPr>
              <a:t>:</a:t>
            </a:r>
            <a:r>
              <a:rPr sz="4450" b="0" spc="-70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25" dirty="0">
                <a:solidFill>
                  <a:srgbClr val="EED4F9"/>
                </a:solidFill>
                <a:latin typeface="Verdana"/>
                <a:cs typeface="Verdana"/>
              </a:rPr>
              <a:t>The</a:t>
            </a:r>
            <a:r>
              <a:rPr sz="4450" b="0" spc="-69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85" dirty="0">
                <a:solidFill>
                  <a:srgbClr val="EED4F9"/>
                </a:solidFill>
                <a:latin typeface="Verdana"/>
                <a:cs typeface="Verdana"/>
              </a:rPr>
              <a:t>Pay</a:t>
            </a:r>
            <a:r>
              <a:rPr sz="4450" b="0" spc="-69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95" dirty="0" err="1">
                <a:solidFill>
                  <a:srgbClr val="EED4F9"/>
                </a:solidFill>
                <a:latin typeface="Verdana"/>
                <a:cs typeface="Verdana"/>
              </a:rPr>
              <a:t>D</a:t>
            </a:r>
            <a:r>
              <a:rPr sz="4450" b="0" spc="-60" dirty="0" err="1">
                <a:solidFill>
                  <a:srgbClr val="EED4F9"/>
                </a:solidFill>
                <a:latin typeface="Verdana"/>
                <a:cs typeface="Verdana"/>
              </a:rPr>
              <a:t>ispa</a:t>
            </a:r>
            <a:r>
              <a:rPr lang="en-GB" sz="4450" b="0" spc="-6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4450" b="0" spc="-60" dirty="0" err="1">
                <a:solidFill>
                  <a:srgbClr val="EED4F9"/>
                </a:solidFill>
                <a:latin typeface="Verdana"/>
                <a:cs typeface="Verdana"/>
              </a:rPr>
              <a:t>ity</a:t>
            </a:r>
            <a:r>
              <a:rPr sz="4450" b="0" spc="-70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15" dirty="0">
                <a:solidFill>
                  <a:srgbClr val="EED4F9"/>
                </a:solidFill>
                <a:latin typeface="Verdana"/>
                <a:cs typeface="Verdana"/>
              </a:rPr>
              <a:t>Co</a:t>
            </a:r>
            <a:r>
              <a:rPr sz="4450" b="0" spc="-35" dirty="0">
                <a:solidFill>
                  <a:srgbClr val="EED4F9"/>
                </a:solidFill>
                <a:latin typeface="Verdana"/>
                <a:cs typeface="Verdana"/>
              </a:rPr>
              <a:t>m</a:t>
            </a:r>
            <a:r>
              <a:rPr sz="4450" b="0" spc="-105" dirty="0">
                <a:solidFill>
                  <a:srgbClr val="EED4F9"/>
                </a:solidFill>
                <a:latin typeface="Verdana"/>
                <a:cs typeface="Verdana"/>
              </a:rPr>
              <a:t>plaint</a:t>
            </a:r>
            <a:endParaRPr sz="44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304" y="2157806"/>
            <a:ext cx="262915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solidFill>
                  <a:srgbClr val="EED4F9"/>
                </a:solidFill>
                <a:latin typeface="Verdana"/>
                <a:cs typeface="Verdana"/>
              </a:rPr>
              <a:t>The</a:t>
            </a:r>
            <a:r>
              <a:rPr sz="2200" spc="-33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EED4F9"/>
                </a:solidFill>
                <a:latin typeface="Verdana"/>
                <a:cs typeface="Verdana"/>
              </a:rPr>
              <a:t>G</a:t>
            </a:r>
            <a:r>
              <a:rPr lang="en-GB" sz="2200" spc="-3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2200" spc="-30" dirty="0" err="1">
                <a:solidFill>
                  <a:srgbClr val="EED4F9"/>
                </a:solidFill>
                <a:latin typeface="Verdana"/>
                <a:cs typeface="Verdana"/>
              </a:rPr>
              <a:t>ievance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2702481"/>
            <a:ext cx="3907790" cy="2605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5"/>
              </a:spcBef>
            </a:pPr>
            <a:r>
              <a:rPr sz="1750" spc="135" dirty="0">
                <a:solidFill>
                  <a:srgbClr val="C6CDD5"/>
                </a:solidFill>
                <a:latin typeface="Tahoma"/>
                <a:cs typeface="Tahoma"/>
              </a:rPr>
              <a:t>A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group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of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female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employees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in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sales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department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file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a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collective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grievance</a:t>
            </a:r>
            <a:r>
              <a:rPr sz="17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alleging</a:t>
            </a:r>
            <a:r>
              <a:rPr sz="1750" spc="-9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pay</a:t>
            </a:r>
            <a:r>
              <a:rPr sz="1750" spc="-9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discrimination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05" dirty="0">
                <a:solidFill>
                  <a:srgbClr val="C6CDD5"/>
                </a:solidFill>
                <a:latin typeface="Tahoma"/>
                <a:cs typeface="Tahoma"/>
              </a:rPr>
              <a:t>based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on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gender.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They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claim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that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male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colleagues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in </a:t>
            </a:r>
            <a:r>
              <a:rPr sz="1750" spc="40" dirty="0">
                <a:solidFill>
                  <a:srgbClr val="C6CDD5"/>
                </a:solidFill>
                <a:latin typeface="Tahoma"/>
                <a:cs typeface="Tahoma"/>
              </a:rPr>
              <a:t>similar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positions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are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receiving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higher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salaries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for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comparable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work.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0665" y="2157806"/>
            <a:ext cx="26295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30" dirty="0">
                <a:solidFill>
                  <a:srgbClr val="EED4F9"/>
                </a:solidFill>
                <a:latin typeface="Verdana"/>
                <a:cs typeface="Verdana"/>
              </a:rPr>
              <a:t>C</a:t>
            </a:r>
            <a:r>
              <a:rPr sz="2200" spc="15" dirty="0">
                <a:solidFill>
                  <a:srgbClr val="EED4F9"/>
                </a:solidFill>
                <a:latin typeface="Verdana"/>
                <a:cs typeface="Verdana"/>
              </a:rPr>
              <a:t>o</a:t>
            </a:r>
            <a:r>
              <a:rPr sz="2200" spc="-105" dirty="0">
                <a:solidFill>
                  <a:srgbClr val="EED4F9"/>
                </a:solidFill>
                <a:latin typeface="Verdana"/>
                <a:cs typeface="Verdana"/>
              </a:rPr>
              <a:t>m</a:t>
            </a:r>
            <a:r>
              <a:rPr sz="2200" spc="-90" dirty="0">
                <a:solidFill>
                  <a:srgbClr val="EED4F9"/>
                </a:solidFill>
                <a:latin typeface="Verdana"/>
                <a:cs typeface="Verdana"/>
              </a:rPr>
              <a:t>pany</a:t>
            </a:r>
            <a:r>
              <a:rPr sz="2200" spc="-31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2200" spc="-65" dirty="0">
                <a:solidFill>
                  <a:srgbClr val="EED4F9"/>
                </a:solidFill>
                <a:latin typeface="Verdana"/>
                <a:cs typeface="Verdana"/>
              </a:rPr>
              <a:t>Res</a:t>
            </a:r>
            <a:r>
              <a:rPr sz="2200" spc="-75" dirty="0">
                <a:solidFill>
                  <a:srgbClr val="EED4F9"/>
                </a:solidFill>
                <a:latin typeface="Verdana"/>
                <a:cs typeface="Verdana"/>
              </a:rPr>
              <a:t>p</a:t>
            </a:r>
            <a:r>
              <a:rPr sz="2200" spc="-65" dirty="0">
                <a:solidFill>
                  <a:srgbClr val="EED4F9"/>
                </a:solidFill>
                <a:latin typeface="Verdana"/>
                <a:cs typeface="Verdana"/>
              </a:rPr>
              <a:t>onse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0665" y="2702481"/>
            <a:ext cx="3945254" cy="4079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27329">
              <a:lnSpc>
                <a:spcPct val="138200"/>
              </a:lnSpc>
              <a:spcBef>
                <a:spcPts val="105"/>
              </a:spcBef>
            </a:pP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HR department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acknowledges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grievance and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initiates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a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comprehensive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pay</a:t>
            </a:r>
            <a:r>
              <a:rPr sz="17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audit</a:t>
            </a:r>
            <a:r>
              <a:rPr sz="1750" spc="-9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00" dirty="0">
                <a:solidFill>
                  <a:srgbClr val="C6CDD5"/>
                </a:solidFill>
                <a:latin typeface="Tahoma"/>
                <a:cs typeface="Tahoma"/>
              </a:rPr>
              <a:t>across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25" dirty="0">
                <a:solidFill>
                  <a:srgbClr val="C6CDD5"/>
                </a:solidFill>
                <a:latin typeface="Tahoma"/>
                <a:cs typeface="Tahoma"/>
              </a:rPr>
              <a:t>all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departments.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They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engage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an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external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consultant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ensure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impartiality</a:t>
            </a:r>
            <a:r>
              <a:rPr sz="1750" spc="-9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in</a:t>
            </a:r>
            <a:r>
              <a:rPr sz="17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review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process.</a:t>
            </a:r>
            <a:endParaRPr sz="1750">
              <a:latin typeface="Tahoma"/>
              <a:cs typeface="Tahoma"/>
            </a:endParaRPr>
          </a:p>
          <a:p>
            <a:pPr marL="12700" marR="5080">
              <a:lnSpc>
                <a:spcPts val="2900"/>
              </a:lnSpc>
              <a:spcBef>
                <a:spcPts val="220"/>
              </a:spcBef>
            </a:pP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company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also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communicates</a:t>
            </a:r>
            <a:r>
              <a:rPr sz="1750" spc="-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00" dirty="0">
                <a:solidFill>
                  <a:srgbClr val="C6CDD5"/>
                </a:solidFill>
                <a:latin typeface="Tahoma"/>
                <a:cs typeface="Tahoma"/>
              </a:rPr>
              <a:t>steps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being</a:t>
            </a:r>
            <a:r>
              <a:rPr sz="1750" spc="-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taken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address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endParaRPr sz="1750">
              <a:latin typeface="Tahoma"/>
              <a:cs typeface="Tahoma"/>
            </a:endParaRPr>
          </a:p>
          <a:p>
            <a:pPr marL="12700" marR="12065">
              <a:lnSpc>
                <a:spcPts val="2890"/>
              </a:lnSpc>
              <a:spcBef>
                <a:spcPts val="20"/>
              </a:spcBef>
            </a:pP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concern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750" spc="25" dirty="0">
                <a:solidFill>
                  <a:srgbClr val="C6CDD5"/>
                </a:solidFill>
                <a:latin typeface="Tahoma"/>
                <a:cs typeface="Tahoma"/>
              </a:rPr>
              <a:t>all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employees,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emphasising</a:t>
            </a:r>
            <a:r>
              <a:rPr sz="1750" spc="-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their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commitment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fair</a:t>
            </a:r>
            <a:endParaRPr sz="1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pay</a:t>
            </a:r>
            <a:r>
              <a:rPr sz="1750" spc="-10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practices.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60406" y="2157806"/>
            <a:ext cx="33528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60" dirty="0">
                <a:solidFill>
                  <a:srgbClr val="EED4F9"/>
                </a:solidFill>
                <a:latin typeface="Verdana"/>
                <a:cs typeface="Verdana"/>
              </a:rPr>
              <a:t>Resolution</a:t>
            </a:r>
            <a:r>
              <a:rPr sz="2200" spc="-32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2200" spc="-70" dirty="0">
                <a:solidFill>
                  <a:srgbClr val="EED4F9"/>
                </a:solidFill>
                <a:latin typeface="Verdana"/>
                <a:cs typeface="Verdana"/>
              </a:rPr>
              <a:t>and</a:t>
            </a:r>
            <a:r>
              <a:rPr sz="2200" spc="-34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2200" spc="40" dirty="0">
                <a:solidFill>
                  <a:srgbClr val="EED4F9"/>
                </a:solidFill>
                <a:latin typeface="Verdana"/>
                <a:cs typeface="Verdana"/>
              </a:rPr>
              <a:t>F</a:t>
            </a:r>
            <a:r>
              <a:rPr sz="2200" spc="-45" dirty="0">
                <a:solidFill>
                  <a:srgbClr val="EED4F9"/>
                </a:solidFill>
                <a:latin typeface="Verdana"/>
                <a:cs typeface="Verdana"/>
              </a:rPr>
              <a:t>ollo</a:t>
            </a:r>
            <a:r>
              <a:rPr sz="2200" spc="-90" dirty="0">
                <a:solidFill>
                  <a:srgbClr val="EED4F9"/>
                </a:solidFill>
                <a:latin typeface="Verdana"/>
                <a:cs typeface="Verdana"/>
              </a:rPr>
              <a:t>w</a:t>
            </a:r>
            <a:r>
              <a:rPr sz="2200" spc="90" dirty="0">
                <a:solidFill>
                  <a:srgbClr val="EED4F9"/>
                </a:solidFill>
                <a:latin typeface="Verdana"/>
                <a:cs typeface="Verdana"/>
              </a:rPr>
              <a:t>-</a:t>
            </a:r>
            <a:r>
              <a:rPr sz="2200" spc="-60" dirty="0">
                <a:solidFill>
                  <a:srgbClr val="EED4F9"/>
                </a:solidFill>
                <a:latin typeface="Verdana"/>
                <a:cs typeface="Verdana"/>
              </a:rPr>
              <a:t>up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0406" y="2702481"/>
            <a:ext cx="3937635" cy="4448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8200"/>
              </a:lnSpc>
              <a:spcBef>
                <a:spcPts val="105"/>
              </a:spcBef>
            </a:pP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audit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reveals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some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inconsistencies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in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pay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scales. The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company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implements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a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new,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transparent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pay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structure </a:t>
            </a:r>
            <a:r>
              <a:rPr sz="1750" spc="105" dirty="0">
                <a:solidFill>
                  <a:srgbClr val="C6CDD5"/>
                </a:solidFill>
                <a:latin typeface="Tahoma"/>
                <a:cs typeface="Tahoma"/>
              </a:rPr>
              <a:t>based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on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0" dirty="0">
                <a:solidFill>
                  <a:srgbClr val="C6CDD5"/>
                </a:solidFill>
                <a:latin typeface="Tahoma"/>
                <a:cs typeface="Tahoma"/>
              </a:rPr>
              <a:t>job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responsibilities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and performance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metrics.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They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also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establish</a:t>
            </a:r>
            <a:r>
              <a:rPr sz="17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a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regular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pay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review </a:t>
            </a:r>
            <a:r>
              <a:rPr sz="1750" spc="100" dirty="0">
                <a:solidFill>
                  <a:srgbClr val="C6CDD5"/>
                </a:solidFill>
                <a:latin typeface="Tahoma"/>
                <a:cs typeface="Tahoma"/>
              </a:rPr>
              <a:t>process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provide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training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on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unconscious bias </a:t>
            </a:r>
            <a:r>
              <a:rPr sz="1750" spc="25" dirty="0">
                <a:solidFill>
                  <a:srgbClr val="C6CDD5"/>
                </a:solidFill>
                <a:latin typeface="Tahoma"/>
                <a:cs typeface="Tahoma"/>
              </a:rPr>
              <a:t>in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compensation decisions.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resolution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includes </a:t>
            </a:r>
            <a:r>
              <a:rPr sz="1750" spc="110" dirty="0">
                <a:solidFill>
                  <a:srgbClr val="C6CDD5"/>
                </a:solidFill>
                <a:latin typeface="Tahoma"/>
                <a:cs typeface="Tahoma"/>
              </a:rPr>
              <a:t>back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pay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adjustments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where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discrepancies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were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found.</a:t>
            </a:r>
            <a:endParaRPr sz="1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633806"/>
            <a:ext cx="12782296" cy="6982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b="0" spc="-50" dirty="0">
                <a:solidFill>
                  <a:srgbClr val="EED4F9"/>
                </a:solidFill>
                <a:latin typeface="Verdana"/>
                <a:cs typeface="Verdana"/>
              </a:rPr>
              <a:t>Audience</a:t>
            </a:r>
            <a:r>
              <a:rPr sz="4450" b="0" spc="-69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80" dirty="0">
                <a:solidFill>
                  <a:srgbClr val="EED4F9"/>
                </a:solidFill>
                <a:latin typeface="Verdana"/>
                <a:cs typeface="Verdana"/>
              </a:rPr>
              <a:t>Pa</a:t>
            </a:r>
            <a:r>
              <a:rPr lang="en-GB" sz="4450" b="0" spc="-8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4450" b="0" spc="-80" dirty="0" err="1">
                <a:solidFill>
                  <a:srgbClr val="EED4F9"/>
                </a:solidFill>
                <a:latin typeface="Verdana"/>
                <a:cs typeface="Verdana"/>
              </a:rPr>
              <a:t>ticipation</a:t>
            </a:r>
            <a:r>
              <a:rPr sz="4450" b="0" spc="-80" dirty="0">
                <a:solidFill>
                  <a:srgbClr val="EED4F9"/>
                </a:solidFill>
                <a:latin typeface="Verdana"/>
                <a:cs typeface="Verdana"/>
              </a:rPr>
              <a:t>:</a:t>
            </a:r>
            <a:r>
              <a:rPr sz="4450" b="0" spc="-72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85" dirty="0">
                <a:solidFill>
                  <a:srgbClr val="EED4F9"/>
                </a:solidFill>
                <a:latin typeface="Verdana"/>
                <a:cs typeface="Verdana"/>
              </a:rPr>
              <a:t>Case</a:t>
            </a:r>
            <a:r>
              <a:rPr sz="4450" b="0" spc="-68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155" dirty="0">
                <a:solidFill>
                  <a:srgbClr val="EED4F9"/>
                </a:solidFill>
                <a:latin typeface="Verdana"/>
                <a:cs typeface="Verdana"/>
              </a:rPr>
              <a:t>Study</a:t>
            </a:r>
            <a:r>
              <a:rPr sz="4450" b="0" spc="-67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125" dirty="0">
                <a:solidFill>
                  <a:srgbClr val="EED4F9"/>
                </a:solidFill>
                <a:latin typeface="Verdana"/>
                <a:cs typeface="Verdana"/>
              </a:rPr>
              <a:t>Analysis</a:t>
            </a:r>
            <a:endParaRPr sz="44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4004" y="2095500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4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476503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6" y="510539"/>
                </a:lnTo>
                <a:lnTo>
                  <a:pt x="476504" y="510539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39" y="476503"/>
                </a:lnTo>
                <a:lnTo>
                  <a:pt x="510539" y="34036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4" y="0"/>
                </a:lnTo>
                <a:close/>
              </a:path>
            </a:pathLst>
          </a:custGeom>
          <a:solidFill>
            <a:srgbClr val="434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0584" y="2089785"/>
            <a:ext cx="15684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-655" dirty="0">
                <a:solidFill>
                  <a:srgbClr val="C6CDD5"/>
                </a:solidFill>
                <a:latin typeface="Verdana"/>
                <a:cs typeface="Verdana"/>
              </a:rPr>
              <a:t>1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8285" y="2071877"/>
            <a:ext cx="5504180" cy="195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0" dirty="0">
                <a:solidFill>
                  <a:srgbClr val="C6CDD5"/>
                </a:solidFill>
                <a:latin typeface="Verdana"/>
                <a:cs typeface="Verdana"/>
              </a:rPr>
              <a:t>G</a:t>
            </a:r>
            <a:r>
              <a:rPr lang="en-GB" sz="2200" spc="10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2200" spc="10" dirty="0" err="1">
                <a:solidFill>
                  <a:srgbClr val="C6CDD5"/>
                </a:solidFill>
                <a:latin typeface="Verdana"/>
                <a:cs typeface="Verdana"/>
              </a:rPr>
              <a:t>oup</a:t>
            </a:r>
            <a:r>
              <a:rPr sz="2200" spc="-33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2200" spc="-55" dirty="0">
                <a:solidFill>
                  <a:srgbClr val="C6CDD5"/>
                </a:solidFill>
                <a:latin typeface="Verdana"/>
                <a:cs typeface="Verdana"/>
              </a:rPr>
              <a:t>Discu</a:t>
            </a:r>
            <a:r>
              <a:rPr sz="2200" spc="-60" dirty="0">
                <a:solidFill>
                  <a:srgbClr val="C6CDD5"/>
                </a:solidFill>
                <a:latin typeface="Verdana"/>
                <a:cs typeface="Verdana"/>
              </a:rPr>
              <a:t>ssion</a:t>
            </a:r>
            <a:endParaRPr sz="2200" dirty="0">
              <a:latin typeface="Verdana"/>
              <a:cs typeface="Verdana"/>
            </a:endParaRPr>
          </a:p>
          <a:p>
            <a:pPr marL="12700" marR="5080">
              <a:lnSpc>
                <a:spcPct val="138100"/>
              </a:lnSpc>
              <a:spcBef>
                <a:spcPts val="940"/>
              </a:spcBef>
            </a:pP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Divide the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audience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into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small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groups and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present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them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with</a:t>
            </a:r>
            <a:r>
              <a:rPr sz="1750" spc="-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a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complex</a:t>
            </a:r>
            <a:r>
              <a:rPr sz="17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grievance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scenario.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Encourage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them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analyse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situation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develop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an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action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plan</a:t>
            </a:r>
            <a:r>
              <a:rPr sz="1750" spc="-8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for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addressing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grievance.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27976" y="2095500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476503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5" y="510539"/>
                </a:lnTo>
                <a:lnTo>
                  <a:pt x="476503" y="510539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40" y="476503"/>
                </a:lnTo>
                <a:lnTo>
                  <a:pt x="510540" y="34036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3" y="0"/>
                </a:lnTo>
                <a:close/>
              </a:path>
            </a:pathLst>
          </a:custGeom>
          <a:solidFill>
            <a:srgbClr val="434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78090" y="2089785"/>
            <a:ext cx="211454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-225" dirty="0">
                <a:solidFill>
                  <a:srgbClr val="C6CDD5"/>
                </a:solidFill>
                <a:latin typeface="Verdana"/>
                <a:cs typeface="Verdana"/>
              </a:rPr>
              <a:t>2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3781" y="2071877"/>
            <a:ext cx="5634990" cy="2322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60" dirty="0">
                <a:solidFill>
                  <a:srgbClr val="C6CDD5"/>
                </a:solidFill>
                <a:latin typeface="Verdana"/>
                <a:cs typeface="Verdana"/>
              </a:rPr>
              <a:t>Rol</a:t>
            </a:r>
            <a:r>
              <a:rPr sz="2200" spc="-65" dirty="0">
                <a:solidFill>
                  <a:srgbClr val="C6CDD5"/>
                </a:solidFill>
                <a:latin typeface="Verdana"/>
                <a:cs typeface="Verdana"/>
              </a:rPr>
              <a:t>e</a:t>
            </a:r>
            <a:r>
              <a:rPr sz="2200" spc="90" dirty="0">
                <a:solidFill>
                  <a:srgbClr val="C6CDD5"/>
                </a:solidFill>
                <a:latin typeface="Verdana"/>
                <a:cs typeface="Verdana"/>
              </a:rPr>
              <a:t>-</a:t>
            </a:r>
            <a:r>
              <a:rPr sz="2200" spc="-50" dirty="0">
                <a:solidFill>
                  <a:srgbClr val="C6CDD5"/>
                </a:solidFill>
                <a:latin typeface="Verdana"/>
                <a:cs typeface="Verdana"/>
              </a:rPr>
              <a:t>Playi</a:t>
            </a:r>
            <a:r>
              <a:rPr sz="2200" spc="-45" dirty="0">
                <a:solidFill>
                  <a:srgbClr val="C6CDD5"/>
                </a:solidFill>
                <a:latin typeface="Verdana"/>
                <a:cs typeface="Verdana"/>
              </a:rPr>
              <a:t>ng</a:t>
            </a:r>
            <a:r>
              <a:rPr sz="2200" spc="-32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C6CDD5"/>
                </a:solidFill>
                <a:latin typeface="Verdana"/>
                <a:cs typeface="Verdana"/>
              </a:rPr>
              <a:t>Exe</a:t>
            </a:r>
            <a:r>
              <a:rPr lang="en-GB" sz="2200" spc="-5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2200" spc="-5" dirty="0" err="1">
                <a:solidFill>
                  <a:srgbClr val="C6CDD5"/>
                </a:solidFill>
                <a:latin typeface="Verdana"/>
                <a:cs typeface="Verdana"/>
              </a:rPr>
              <a:t>cise</a:t>
            </a:r>
            <a:endParaRPr sz="2200" dirty="0">
              <a:latin typeface="Verdana"/>
              <a:cs typeface="Verdana"/>
            </a:endParaRPr>
          </a:p>
          <a:p>
            <a:pPr marL="12700" marR="5080">
              <a:lnSpc>
                <a:spcPct val="138200"/>
              </a:lnSpc>
              <a:spcBef>
                <a:spcPts val="940"/>
              </a:spcBef>
            </a:pP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Select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volunteers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participate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in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a role-playing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exercise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simulating</a:t>
            </a:r>
            <a:r>
              <a:rPr sz="1750" spc="-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a</a:t>
            </a:r>
            <a:r>
              <a:rPr sz="1750" spc="-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grievance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meeting.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Assign</a:t>
            </a:r>
            <a:r>
              <a:rPr sz="17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roles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00" dirty="0">
                <a:solidFill>
                  <a:srgbClr val="C6CDD5"/>
                </a:solidFill>
                <a:latin typeface="Tahoma"/>
                <a:cs typeface="Tahoma"/>
              </a:rPr>
              <a:t>such as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aggrieved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employee,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HR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representative,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manager.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After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 exercise,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facilitate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a group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discussion</a:t>
            </a:r>
            <a:r>
              <a:rPr sz="1750" spc="-9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on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handling</a:t>
            </a:r>
            <a:r>
              <a:rPr sz="1750" spc="-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of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situation.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4004" y="5245608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4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476504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6" y="510540"/>
                </a:lnTo>
                <a:lnTo>
                  <a:pt x="476504" y="510540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39" y="476504"/>
                </a:lnTo>
                <a:lnTo>
                  <a:pt x="510539" y="34036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4" y="0"/>
                </a:lnTo>
                <a:close/>
              </a:path>
            </a:pathLst>
          </a:custGeom>
          <a:solidFill>
            <a:srgbClr val="434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8580" y="5240273"/>
            <a:ext cx="22034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-155" dirty="0">
                <a:solidFill>
                  <a:srgbClr val="C6CDD5"/>
                </a:solidFill>
                <a:latin typeface="Verdana"/>
                <a:cs typeface="Verdana"/>
              </a:rPr>
              <a:t>3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8285" y="5222240"/>
            <a:ext cx="5690870" cy="2322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C6CDD5"/>
                </a:solidFill>
                <a:latin typeface="Verdana"/>
                <a:cs typeface="Verdana"/>
              </a:rPr>
              <a:t>Policy</a:t>
            </a:r>
            <a:r>
              <a:rPr sz="2200" spc="-33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2200" spc="-100" dirty="0">
                <a:solidFill>
                  <a:srgbClr val="C6CDD5"/>
                </a:solidFill>
                <a:latin typeface="Verdana"/>
                <a:cs typeface="Verdana"/>
              </a:rPr>
              <a:t>Rev</a:t>
            </a:r>
            <a:r>
              <a:rPr sz="2200" spc="-40" dirty="0">
                <a:solidFill>
                  <a:srgbClr val="C6CDD5"/>
                </a:solidFill>
                <a:latin typeface="Verdana"/>
                <a:cs typeface="Verdana"/>
              </a:rPr>
              <a:t>i</a:t>
            </a:r>
            <a:r>
              <a:rPr sz="2200" spc="-75" dirty="0">
                <a:solidFill>
                  <a:srgbClr val="C6CDD5"/>
                </a:solidFill>
                <a:latin typeface="Verdana"/>
                <a:cs typeface="Verdana"/>
              </a:rPr>
              <a:t>ew</a:t>
            </a:r>
            <a:r>
              <a:rPr sz="2200" spc="-33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2200" spc="45" dirty="0">
                <a:solidFill>
                  <a:srgbClr val="C6CDD5"/>
                </a:solidFill>
                <a:latin typeface="Verdana"/>
                <a:cs typeface="Verdana"/>
              </a:rPr>
              <a:t>Wo</a:t>
            </a:r>
            <a:r>
              <a:rPr lang="en-GB" sz="2200" spc="45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2200" spc="45" dirty="0" err="1">
                <a:solidFill>
                  <a:srgbClr val="C6CDD5"/>
                </a:solidFill>
                <a:latin typeface="Verdana"/>
                <a:cs typeface="Verdana"/>
              </a:rPr>
              <a:t>k</a:t>
            </a:r>
            <a:r>
              <a:rPr sz="2200" spc="25" dirty="0" err="1">
                <a:solidFill>
                  <a:srgbClr val="C6CDD5"/>
                </a:solidFill>
                <a:latin typeface="Verdana"/>
                <a:cs typeface="Verdana"/>
              </a:rPr>
              <a:t>s</a:t>
            </a:r>
            <a:r>
              <a:rPr sz="2200" spc="-45" dirty="0" err="1">
                <a:solidFill>
                  <a:srgbClr val="C6CDD5"/>
                </a:solidFill>
                <a:latin typeface="Verdana"/>
                <a:cs typeface="Verdana"/>
              </a:rPr>
              <a:t>hop</a:t>
            </a:r>
            <a:endParaRPr sz="2200" dirty="0">
              <a:latin typeface="Verdana"/>
              <a:cs typeface="Verdana"/>
            </a:endParaRPr>
          </a:p>
          <a:p>
            <a:pPr marL="12700" marR="5080">
              <a:lnSpc>
                <a:spcPct val="138200"/>
              </a:lnSpc>
              <a:spcBef>
                <a:spcPts val="940"/>
              </a:spcBef>
            </a:pP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Provide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sample grievance policies and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ask </a:t>
            </a:r>
            <a:r>
              <a:rPr sz="1750" spc="10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participants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 review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suggest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improvements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05" dirty="0">
                <a:solidFill>
                  <a:srgbClr val="C6CDD5"/>
                </a:solidFill>
                <a:latin typeface="Tahoma"/>
                <a:cs typeface="Tahoma"/>
              </a:rPr>
              <a:t>based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on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7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principles</a:t>
            </a:r>
            <a:r>
              <a:rPr sz="1750" spc="-9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05" dirty="0">
                <a:solidFill>
                  <a:srgbClr val="C6CDD5"/>
                </a:solidFill>
                <a:latin typeface="Tahoma"/>
                <a:cs typeface="Tahoma"/>
              </a:rPr>
              <a:t>discussed</a:t>
            </a:r>
            <a:r>
              <a:rPr sz="1750" spc="-9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in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presentation.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Encourage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them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 share </a:t>
            </a:r>
            <a:r>
              <a:rPr sz="1750" spc="100" dirty="0">
                <a:solidFill>
                  <a:srgbClr val="C6CDD5"/>
                </a:solidFill>
                <a:latin typeface="Tahoma"/>
                <a:cs typeface="Tahoma"/>
              </a:rPr>
              <a:t>best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practices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from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their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own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organisations.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27976" y="5245608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476504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5" y="510540"/>
                </a:lnTo>
                <a:lnTo>
                  <a:pt x="476503" y="510540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40" y="476504"/>
                </a:lnTo>
                <a:lnTo>
                  <a:pt x="510540" y="34036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3" y="0"/>
                </a:lnTo>
                <a:close/>
              </a:path>
            </a:pathLst>
          </a:custGeom>
          <a:solidFill>
            <a:srgbClr val="434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68565" y="5240273"/>
            <a:ext cx="22987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-75" dirty="0">
                <a:solidFill>
                  <a:srgbClr val="C6CDD5"/>
                </a:solidFill>
                <a:latin typeface="Verdana"/>
                <a:cs typeface="Verdana"/>
              </a:rPr>
              <a:t>4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3781" y="5222240"/>
            <a:ext cx="5240655" cy="2322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60" dirty="0">
                <a:solidFill>
                  <a:srgbClr val="C6CDD5"/>
                </a:solidFill>
                <a:latin typeface="Verdana"/>
                <a:cs typeface="Verdana"/>
              </a:rPr>
              <a:t>Q&amp;A</a:t>
            </a:r>
            <a:r>
              <a:rPr sz="2200" spc="-33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2200" spc="-80" dirty="0">
                <a:solidFill>
                  <a:srgbClr val="C6CDD5"/>
                </a:solidFill>
                <a:latin typeface="Verdana"/>
                <a:cs typeface="Verdana"/>
              </a:rPr>
              <a:t>Session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200"/>
              </a:lnSpc>
              <a:spcBef>
                <a:spcPts val="940"/>
              </a:spcBef>
            </a:pP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Allocate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time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for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an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open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question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answer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session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where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participants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can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share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their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own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experiences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7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challenges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in</a:t>
            </a:r>
            <a:r>
              <a:rPr sz="17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handling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employee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grievances.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Provide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expert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insights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practical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advice</a:t>
            </a:r>
            <a:r>
              <a:rPr sz="17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in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response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their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queries.</a:t>
            </a:r>
            <a:endParaRPr sz="1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1032205"/>
            <a:ext cx="13391896" cy="6982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b="0" spc="-120" dirty="0">
                <a:solidFill>
                  <a:srgbClr val="EED4F9"/>
                </a:solidFill>
                <a:latin typeface="Verdana"/>
                <a:cs typeface="Verdana"/>
              </a:rPr>
              <a:t>Key</a:t>
            </a:r>
            <a:r>
              <a:rPr sz="4450" b="0" spc="-69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165" dirty="0">
                <a:solidFill>
                  <a:srgbClr val="EED4F9"/>
                </a:solidFill>
                <a:latin typeface="Verdana"/>
                <a:cs typeface="Verdana"/>
              </a:rPr>
              <a:t>Takeaways</a:t>
            </a:r>
            <a:r>
              <a:rPr sz="4450" b="0" spc="-71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150" dirty="0" err="1">
                <a:solidFill>
                  <a:srgbClr val="EED4F9"/>
                </a:solidFill>
                <a:latin typeface="Verdana"/>
                <a:cs typeface="Verdana"/>
              </a:rPr>
              <a:t>fo</a:t>
            </a:r>
            <a:r>
              <a:rPr lang="en-GB" sz="4450" b="0" spc="15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4450" b="0" spc="-71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55" dirty="0">
                <a:solidFill>
                  <a:srgbClr val="EED4F9"/>
                </a:solidFill>
                <a:latin typeface="Verdana"/>
                <a:cs typeface="Verdana"/>
              </a:rPr>
              <a:t>Effective</a:t>
            </a:r>
            <a:r>
              <a:rPr sz="4450" b="0" spc="-66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50" dirty="0">
                <a:solidFill>
                  <a:srgbClr val="EED4F9"/>
                </a:solidFill>
                <a:latin typeface="Verdana"/>
                <a:cs typeface="Verdana"/>
              </a:rPr>
              <a:t>G</a:t>
            </a:r>
            <a:r>
              <a:rPr lang="en-GB" sz="4450" b="0" spc="-5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4450" b="0" spc="-50" dirty="0" err="1">
                <a:solidFill>
                  <a:srgbClr val="EED4F9"/>
                </a:solidFill>
                <a:latin typeface="Verdana"/>
                <a:cs typeface="Verdana"/>
              </a:rPr>
              <a:t>ievance</a:t>
            </a:r>
            <a:r>
              <a:rPr sz="4450" b="0" spc="-72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110" dirty="0">
                <a:solidFill>
                  <a:srgbClr val="EED4F9"/>
                </a:solidFill>
                <a:latin typeface="Verdana"/>
                <a:cs typeface="Verdana"/>
              </a:rPr>
              <a:t>Handling</a:t>
            </a:r>
            <a:endParaRPr sz="4450" dirty="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04" y="2238755"/>
            <a:ext cx="566927" cy="5669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1304" y="3008756"/>
            <a:ext cx="2906395" cy="34277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5" dirty="0">
                <a:solidFill>
                  <a:srgbClr val="C6CDD5"/>
                </a:solidFill>
                <a:latin typeface="Verdana"/>
                <a:cs typeface="Verdana"/>
              </a:rPr>
              <a:t>Clea</a:t>
            </a:r>
            <a:r>
              <a:rPr lang="en-GB" sz="2200" spc="15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2200" spc="-33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2200" spc="90" dirty="0">
                <a:solidFill>
                  <a:srgbClr val="C6CDD5"/>
                </a:solidFill>
                <a:latin typeface="Verdana"/>
                <a:cs typeface="Verdana"/>
              </a:rPr>
              <a:t>P</a:t>
            </a:r>
            <a:r>
              <a:rPr lang="en-GB" sz="2200" spc="90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2200" spc="90" dirty="0" err="1">
                <a:solidFill>
                  <a:srgbClr val="C6CDD5"/>
                </a:solidFill>
                <a:latin typeface="Verdana"/>
                <a:cs typeface="Verdana"/>
              </a:rPr>
              <a:t>o</a:t>
            </a:r>
            <a:r>
              <a:rPr sz="2200" spc="85" dirty="0" err="1">
                <a:solidFill>
                  <a:srgbClr val="C6CDD5"/>
                </a:solidFill>
                <a:latin typeface="Verdana"/>
                <a:cs typeface="Verdana"/>
              </a:rPr>
              <a:t>c</a:t>
            </a:r>
            <a:r>
              <a:rPr sz="2200" spc="-15" dirty="0" err="1">
                <a:solidFill>
                  <a:srgbClr val="C6CDD5"/>
                </a:solidFill>
                <a:latin typeface="Verdana"/>
                <a:cs typeface="Verdana"/>
              </a:rPr>
              <a:t>edu</a:t>
            </a:r>
            <a:r>
              <a:rPr lang="en-GB" sz="2200" spc="-15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2200" spc="-15" dirty="0">
                <a:solidFill>
                  <a:srgbClr val="C6CDD5"/>
                </a:solidFill>
                <a:latin typeface="Verdana"/>
                <a:cs typeface="Verdana"/>
              </a:rPr>
              <a:t>es</a:t>
            </a:r>
            <a:endParaRPr sz="2200" dirty="0">
              <a:latin typeface="Verdana"/>
              <a:cs typeface="Verdana"/>
            </a:endParaRPr>
          </a:p>
          <a:p>
            <a:pPr marL="12700" marR="5080">
              <a:lnSpc>
                <a:spcPct val="138100"/>
              </a:lnSpc>
              <a:spcBef>
                <a:spcPts val="944"/>
              </a:spcBef>
            </a:pP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Establish</a:t>
            </a:r>
            <a:r>
              <a:rPr sz="1750" spc="-9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communicate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clear, </a:t>
            </a:r>
            <a:r>
              <a:rPr sz="1750" spc="100" dirty="0">
                <a:solidFill>
                  <a:srgbClr val="C6CDD5"/>
                </a:solidFill>
                <a:latin typeface="Tahoma"/>
                <a:cs typeface="Tahoma"/>
              </a:rPr>
              <a:t>accessible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grievance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procedures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750" spc="25" dirty="0">
                <a:solidFill>
                  <a:srgbClr val="C6CDD5"/>
                </a:solidFill>
                <a:latin typeface="Tahoma"/>
                <a:cs typeface="Tahoma"/>
              </a:rPr>
              <a:t>all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employees.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Ensure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that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these procedures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are </a:t>
            </a:r>
            <a:r>
              <a:rPr sz="1750" spc="25" dirty="0">
                <a:solidFill>
                  <a:srgbClr val="C6CDD5"/>
                </a:solidFill>
                <a:latin typeface="Tahoma"/>
                <a:cs typeface="Tahoma"/>
              </a:rPr>
              <a:t>fair,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transparent,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consistently</a:t>
            </a:r>
            <a:r>
              <a:rPr sz="1750" spc="-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applied</a:t>
            </a:r>
            <a:r>
              <a:rPr sz="1750" spc="-9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00" dirty="0">
                <a:solidFill>
                  <a:srgbClr val="C6CDD5"/>
                </a:solidFill>
                <a:latin typeface="Tahoma"/>
                <a:cs typeface="Tahoma"/>
              </a:rPr>
              <a:t>across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organisation.</a:t>
            </a:r>
            <a:endParaRPr sz="175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9184" y="2238755"/>
            <a:ext cx="566927" cy="5669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27119" y="3008756"/>
            <a:ext cx="2950210" cy="34277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5" dirty="0">
                <a:solidFill>
                  <a:srgbClr val="C6CDD5"/>
                </a:solidFill>
                <a:latin typeface="Verdana"/>
                <a:cs typeface="Verdana"/>
              </a:rPr>
              <a:t>Timely</a:t>
            </a:r>
            <a:r>
              <a:rPr sz="2200" spc="-33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2200" spc="-65" dirty="0">
                <a:solidFill>
                  <a:srgbClr val="C6CDD5"/>
                </a:solidFill>
                <a:latin typeface="Verdana"/>
                <a:cs typeface="Verdana"/>
              </a:rPr>
              <a:t>Response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100"/>
              </a:lnSpc>
              <a:spcBef>
                <a:spcPts val="944"/>
              </a:spcBef>
            </a:pPr>
            <a:r>
              <a:rPr sz="1750" spc="105" dirty="0">
                <a:solidFill>
                  <a:srgbClr val="C6CDD5"/>
                </a:solidFill>
                <a:latin typeface="Tahoma"/>
                <a:cs typeface="Tahoma"/>
              </a:rPr>
              <a:t>Address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grievances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promptly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prevent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 escalation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demonstrate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company's</a:t>
            </a:r>
            <a:r>
              <a:rPr sz="1750" spc="-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commitment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employee concerns.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Set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 adhere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 reasonable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timeframes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for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each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stage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of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grievance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process.</a:t>
            </a:r>
            <a:endParaRPr sz="175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85888" y="2238755"/>
            <a:ext cx="566927" cy="56692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73188" y="3008756"/>
            <a:ext cx="2997835" cy="34277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70" dirty="0" err="1">
                <a:solidFill>
                  <a:srgbClr val="C6CDD5"/>
                </a:solidFill>
                <a:latin typeface="Verdana"/>
                <a:cs typeface="Verdana"/>
              </a:rPr>
              <a:t>Impa</a:t>
            </a:r>
            <a:r>
              <a:rPr lang="en-GB" sz="2200" spc="-70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2200" spc="-70" dirty="0" err="1">
                <a:solidFill>
                  <a:srgbClr val="C6CDD5"/>
                </a:solidFill>
                <a:latin typeface="Verdana"/>
                <a:cs typeface="Verdana"/>
              </a:rPr>
              <a:t>tiality</a:t>
            </a:r>
            <a:endParaRPr sz="2200" dirty="0">
              <a:latin typeface="Verdana"/>
              <a:cs typeface="Verdana"/>
            </a:endParaRPr>
          </a:p>
          <a:p>
            <a:pPr marL="12700" marR="5080">
              <a:lnSpc>
                <a:spcPct val="138100"/>
              </a:lnSpc>
              <a:spcBef>
                <a:spcPts val="944"/>
              </a:spcBef>
            </a:pP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Ensure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all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grievances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are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handled </a:t>
            </a:r>
            <a:r>
              <a:rPr sz="1750" spc="35" dirty="0">
                <a:solidFill>
                  <a:srgbClr val="C6CDD5"/>
                </a:solidFill>
                <a:latin typeface="Tahoma"/>
                <a:cs typeface="Tahoma"/>
              </a:rPr>
              <a:t>impartially,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with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 investigations</a:t>
            </a:r>
            <a:r>
              <a:rPr sz="1750" spc="-8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00" dirty="0">
                <a:solidFill>
                  <a:srgbClr val="C6CDD5"/>
                </a:solidFill>
                <a:latin typeface="Tahoma"/>
                <a:cs typeface="Tahoma"/>
              </a:rPr>
              <a:t>conducted</a:t>
            </a:r>
            <a:r>
              <a:rPr sz="1750" spc="-9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10" dirty="0">
                <a:solidFill>
                  <a:srgbClr val="C6CDD5"/>
                </a:solidFill>
                <a:latin typeface="Tahoma"/>
                <a:cs typeface="Tahoma"/>
              </a:rPr>
              <a:t>by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neutral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parties.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Consider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using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external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mediators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or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investigators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for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complex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or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sensitive </a:t>
            </a:r>
            <a:r>
              <a:rPr sz="1750" spc="114" dirty="0">
                <a:solidFill>
                  <a:srgbClr val="C6CDD5"/>
                </a:solidFill>
                <a:latin typeface="Tahoma"/>
                <a:cs typeface="Tahoma"/>
              </a:rPr>
              <a:t>cases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750" spc="40" dirty="0">
                <a:solidFill>
                  <a:srgbClr val="C6CDD5"/>
                </a:solidFill>
                <a:latin typeface="Tahoma"/>
                <a:cs typeface="Tahoma"/>
              </a:rPr>
              <a:t>maintain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objectivity.</a:t>
            </a:r>
            <a:endParaRPr sz="1750" dirty="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31068" y="2238755"/>
            <a:ext cx="566927" cy="56692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819256" y="3008756"/>
            <a:ext cx="2946400" cy="4164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0" dirty="0">
                <a:solidFill>
                  <a:srgbClr val="C6CDD5"/>
                </a:solidFill>
                <a:latin typeface="Verdana"/>
                <a:cs typeface="Verdana"/>
              </a:rPr>
              <a:t>Documentation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100"/>
              </a:lnSpc>
              <a:spcBef>
                <a:spcPts val="944"/>
              </a:spcBef>
            </a:pP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Maintain thorough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accurate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records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of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all </a:t>
            </a:r>
            <a:r>
              <a:rPr sz="1750" spc="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grievances,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investigations,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 outcomes.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Proper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documentation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is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crucial</a:t>
            </a:r>
            <a:r>
              <a:rPr sz="1750" spc="-9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for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defending</a:t>
            </a:r>
            <a:r>
              <a:rPr sz="1750" spc="-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company</a:t>
            </a:r>
            <a:r>
              <a:rPr sz="17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actions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in </a:t>
            </a:r>
            <a:r>
              <a:rPr sz="1750" spc="114" dirty="0">
                <a:solidFill>
                  <a:srgbClr val="C6CDD5"/>
                </a:solidFill>
                <a:latin typeface="Tahoma"/>
                <a:cs typeface="Tahoma"/>
              </a:rPr>
              <a:t>case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of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legal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challenges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for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identifying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patterns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that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may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require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broader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organisational</a:t>
            </a:r>
            <a:r>
              <a:rPr sz="17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changes.</a:t>
            </a:r>
            <a:endParaRPr sz="1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5083" y="705358"/>
            <a:ext cx="6920865" cy="1165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600"/>
              </a:lnSpc>
            </a:pPr>
            <a:r>
              <a:rPr sz="3650" b="0" spc="-114" dirty="0">
                <a:solidFill>
                  <a:srgbClr val="EED4F9"/>
                </a:solidFill>
                <a:latin typeface="Verdana"/>
                <a:cs typeface="Verdana"/>
              </a:rPr>
              <a:t>Conclusion:</a:t>
            </a:r>
            <a:r>
              <a:rPr sz="3650" b="0" spc="-54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650" b="0" spc="-10" dirty="0" err="1">
                <a:solidFill>
                  <a:srgbClr val="EED4F9"/>
                </a:solidFill>
                <a:latin typeface="Verdana"/>
                <a:cs typeface="Verdana"/>
              </a:rPr>
              <a:t>Foste</a:t>
            </a:r>
            <a:r>
              <a:rPr lang="en-GB" sz="3650" b="0" spc="-1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3650" b="0" spc="-10" dirty="0" err="1">
                <a:solidFill>
                  <a:srgbClr val="EED4F9"/>
                </a:solidFill>
                <a:latin typeface="Verdana"/>
                <a:cs typeface="Verdana"/>
              </a:rPr>
              <a:t>ing</a:t>
            </a:r>
            <a:r>
              <a:rPr sz="3650" b="0" spc="-54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650" b="0" spc="-204" dirty="0">
                <a:solidFill>
                  <a:srgbClr val="EED4F9"/>
                </a:solidFill>
                <a:latin typeface="Verdana"/>
                <a:cs typeface="Verdana"/>
              </a:rPr>
              <a:t>a</a:t>
            </a:r>
            <a:r>
              <a:rPr sz="3650" b="0" spc="-56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650" b="0" spc="-65" dirty="0">
                <a:solidFill>
                  <a:srgbClr val="EED4F9"/>
                </a:solidFill>
                <a:latin typeface="Verdana"/>
                <a:cs typeface="Verdana"/>
              </a:rPr>
              <a:t>Positive  </a:t>
            </a:r>
            <a:r>
              <a:rPr sz="3650" b="0" spc="25" dirty="0">
                <a:solidFill>
                  <a:srgbClr val="EED4F9"/>
                </a:solidFill>
                <a:latin typeface="Verdana"/>
                <a:cs typeface="Verdana"/>
              </a:rPr>
              <a:t>Wo</a:t>
            </a:r>
            <a:r>
              <a:rPr lang="en-GB" sz="3650" b="0" spc="25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3650" b="0" spc="25" dirty="0" err="1">
                <a:solidFill>
                  <a:srgbClr val="EED4F9"/>
                </a:solidFill>
                <a:latin typeface="Verdana"/>
                <a:cs typeface="Verdana"/>
              </a:rPr>
              <a:t>kpl</a:t>
            </a:r>
            <a:r>
              <a:rPr sz="3650" b="0" spc="15" dirty="0" err="1">
                <a:solidFill>
                  <a:srgbClr val="EED4F9"/>
                </a:solidFill>
                <a:latin typeface="Verdana"/>
                <a:cs typeface="Verdana"/>
              </a:rPr>
              <a:t>a</a:t>
            </a:r>
            <a:r>
              <a:rPr sz="3650" b="0" spc="-15" dirty="0" err="1">
                <a:solidFill>
                  <a:srgbClr val="EED4F9"/>
                </a:solidFill>
                <a:latin typeface="Verdana"/>
                <a:cs typeface="Verdana"/>
              </a:rPr>
              <a:t>ce</a:t>
            </a:r>
            <a:r>
              <a:rPr sz="3650" b="0" spc="-54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650" b="0" spc="-20" dirty="0" err="1">
                <a:solidFill>
                  <a:srgbClr val="EED4F9"/>
                </a:solidFill>
                <a:latin typeface="Verdana"/>
                <a:cs typeface="Verdana"/>
              </a:rPr>
              <a:t>Cul</a:t>
            </a:r>
            <a:r>
              <a:rPr sz="3650" b="0" spc="-30" dirty="0" err="1">
                <a:solidFill>
                  <a:srgbClr val="EED4F9"/>
                </a:solidFill>
                <a:latin typeface="Verdana"/>
                <a:cs typeface="Verdana"/>
              </a:rPr>
              <a:t>t</a:t>
            </a:r>
            <a:r>
              <a:rPr sz="3650" b="0" spc="50" dirty="0" err="1">
                <a:solidFill>
                  <a:srgbClr val="EED4F9"/>
                </a:solidFill>
                <a:latin typeface="Verdana"/>
                <a:cs typeface="Verdana"/>
              </a:rPr>
              <a:t>u</a:t>
            </a:r>
            <a:r>
              <a:rPr lang="en-GB" sz="3650" b="0" spc="5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3650" b="0" spc="50" dirty="0">
                <a:solidFill>
                  <a:srgbClr val="EED4F9"/>
                </a:solidFill>
                <a:latin typeface="Verdana"/>
                <a:cs typeface="Verdana"/>
              </a:rPr>
              <a:t>e</a:t>
            </a:r>
            <a:endParaRPr sz="365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7147" y="2183892"/>
            <a:ext cx="3828415" cy="2559050"/>
          </a:xfrm>
          <a:custGeom>
            <a:avLst/>
            <a:gdLst/>
            <a:ahLst/>
            <a:cxnLst/>
            <a:rect l="l" t="t" r="r" b="b"/>
            <a:pathLst>
              <a:path w="3828415" h="2559050">
                <a:moveTo>
                  <a:pt x="3800348" y="0"/>
                </a:moveTo>
                <a:lnTo>
                  <a:pt x="27939" y="0"/>
                </a:lnTo>
                <a:lnTo>
                  <a:pt x="17037" y="2186"/>
                </a:lnTo>
                <a:lnTo>
                  <a:pt x="8159" y="8159"/>
                </a:lnTo>
                <a:lnTo>
                  <a:pt x="2186" y="17037"/>
                </a:lnTo>
                <a:lnTo>
                  <a:pt x="0" y="27940"/>
                </a:lnTo>
                <a:lnTo>
                  <a:pt x="0" y="2530856"/>
                </a:lnTo>
                <a:lnTo>
                  <a:pt x="2186" y="2541758"/>
                </a:lnTo>
                <a:lnTo>
                  <a:pt x="8159" y="2550636"/>
                </a:lnTo>
                <a:lnTo>
                  <a:pt x="17037" y="2556609"/>
                </a:lnTo>
                <a:lnTo>
                  <a:pt x="27939" y="2558796"/>
                </a:lnTo>
                <a:lnTo>
                  <a:pt x="3800348" y="2558796"/>
                </a:lnTo>
                <a:lnTo>
                  <a:pt x="3811250" y="2556609"/>
                </a:lnTo>
                <a:lnTo>
                  <a:pt x="3820128" y="2550636"/>
                </a:lnTo>
                <a:lnTo>
                  <a:pt x="3826101" y="2541758"/>
                </a:lnTo>
                <a:lnTo>
                  <a:pt x="3828287" y="2530856"/>
                </a:lnTo>
                <a:lnTo>
                  <a:pt x="3828287" y="27940"/>
                </a:lnTo>
                <a:lnTo>
                  <a:pt x="3826101" y="17037"/>
                </a:lnTo>
                <a:lnTo>
                  <a:pt x="3820128" y="8159"/>
                </a:lnTo>
                <a:lnTo>
                  <a:pt x="3811250" y="2186"/>
                </a:lnTo>
                <a:lnTo>
                  <a:pt x="3800348" y="0"/>
                </a:lnTo>
                <a:close/>
              </a:path>
            </a:pathLst>
          </a:custGeom>
          <a:solidFill>
            <a:srgbClr val="434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11010" y="2347976"/>
            <a:ext cx="3209290" cy="215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204" dirty="0">
                <a:solidFill>
                  <a:srgbClr val="C6CDD5"/>
                </a:solidFill>
                <a:latin typeface="Verdana"/>
                <a:cs typeface="Verdana"/>
              </a:rPr>
              <a:t>P</a:t>
            </a:r>
            <a:r>
              <a:rPr lang="en-GB" spc="80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1800" spc="-40" dirty="0" err="1">
                <a:solidFill>
                  <a:srgbClr val="C6CDD5"/>
                </a:solidFill>
                <a:latin typeface="Verdana"/>
                <a:cs typeface="Verdana"/>
              </a:rPr>
              <a:t>oacti</a:t>
            </a:r>
            <a:r>
              <a:rPr sz="1800" spc="-60" dirty="0" err="1">
                <a:solidFill>
                  <a:srgbClr val="C6CDD5"/>
                </a:solidFill>
                <a:latin typeface="Verdana"/>
                <a:cs typeface="Verdana"/>
              </a:rPr>
              <a:t>v</a:t>
            </a:r>
            <a:r>
              <a:rPr sz="1800" spc="-55" dirty="0" err="1">
                <a:solidFill>
                  <a:srgbClr val="C6CDD5"/>
                </a:solidFill>
                <a:latin typeface="Verdana"/>
                <a:cs typeface="Verdana"/>
              </a:rPr>
              <a:t>e</a:t>
            </a:r>
            <a:r>
              <a:rPr sz="1800" spc="-28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C6CDD5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C6CDD5"/>
                </a:solidFill>
                <a:latin typeface="Verdana"/>
                <a:cs typeface="Verdana"/>
              </a:rPr>
              <a:t>pp</a:t>
            </a:r>
            <a:r>
              <a:rPr lang="en-GB" sz="1800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1800" dirty="0" err="1">
                <a:solidFill>
                  <a:srgbClr val="C6CDD5"/>
                </a:solidFill>
                <a:latin typeface="Verdana"/>
                <a:cs typeface="Verdana"/>
              </a:rPr>
              <a:t>oach</a:t>
            </a:r>
            <a:endParaRPr sz="1800" dirty="0">
              <a:latin typeface="Verdana"/>
              <a:cs typeface="Verdana"/>
            </a:endParaRPr>
          </a:p>
          <a:p>
            <a:pPr marL="12700" marR="5080" algn="just">
              <a:lnSpc>
                <a:spcPct val="132100"/>
              </a:lnSpc>
              <a:spcBef>
                <a:spcPts val="795"/>
              </a:spcBef>
            </a:pP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Encourage</a:t>
            </a:r>
            <a:r>
              <a:rPr sz="14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open</a:t>
            </a:r>
            <a:r>
              <a:rPr sz="14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communication</a:t>
            </a:r>
            <a:r>
              <a:rPr sz="14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450" spc="-4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80" dirty="0">
                <a:solidFill>
                  <a:srgbClr val="C6CDD5"/>
                </a:solidFill>
                <a:latin typeface="Tahoma"/>
                <a:cs typeface="Tahoma"/>
              </a:rPr>
              <a:t>address</a:t>
            </a:r>
            <a:r>
              <a:rPr sz="145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45" dirty="0">
                <a:solidFill>
                  <a:srgbClr val="C6CDD5"/>
                </a:solidFill>
                <a:latin typeface="Tahoma"/>
                <a:cs typeface="Tahoma"/>
              </a:rPr>
              <a:t>potential</a:t>
            </a:r>
            <a:r>
              <a:rPr sz="14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issues</a:t>
            </a:r>
            <a:r>
              <a:rPr sz="1450" spc="-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before</a:t>
            </a:r>
            <a:r>
              <a:rPr sz="14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they </a:t>
            </a:r>
            <a:r>
              <a:rPr sz="1450" spc="-4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escalate</a:t>
            </a:r>
            <a:r>
              <a:rPr sz="145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40" dirty="0">
                <a:solidFill>
                  <a:srgbClr val="C6CDD5"/>
                </a:solidFill>
                <a:latin typeface="Tahoma"/>
                <a:cs typeface="Tahoma"/>
              </a:rPr>
              <a:t>into</a:t>
            </a:r>
            <a:r>
              <a:rPr sz="14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45" dirty="0">
                <a:solidFill>
                  <a:srgbClr val="C6CDD5"/>
                </a:solidFill>
                <a:latin typeface="Tahoma"/>
                <a:cs typeface="Tahoma"/>
              </a:rPr>
              <a:t>formal</a:t>
            </a:r>
            <a:r>
              <a:rPr sz="14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grievances.</a:t>
            </a:r>
            <a:endParaRPr sz="1450" dirty="0">
              <a:latin typeface="Tahoma"/>
              <a:cs typeface="Tahoma"/>
            </a:endParaRPr>
          </a:p>
          <a:p>
            <a:pPr marL="12700" marR="99695">
              <a:lnSpc>
                <a:spcPct val="132100"/>
              </a:lnSpc>
              <a:spcBef>
                <a:spcPts val="10"/>
              </a:spcBef>
            </a:pPr>
            <a:r>
              <a:rPr sz="1450" spc="40" dirty="0">
                <a:solidFill>
                  <a:srgbClr val="C6CDD5"/>
                </a:solidFill>
                <a:latin typeface="Tahoma"/>
                <a:cs typeface="Tahoma"/>
              </a:rPr>
              <a:t>Regular </a:t>
            </a:r>
            <a:r>
              <a:rPr sz="1450" spc="80" dirty="0">
                <a:solidFill>
                  <a:srgbClr val="C6CDD5"/>
                </a:solidFill>
                <a:latin typeface="Tahoma"/>
                <a:cs typeface="Tahoma"/>
              </a:rPr>
              <a:t>feedback </a:t>
            </a:r>
            <a:r>
              <a:rPr sz="1450" spc="75" dirty="0">
                <a:solidFill>
                  <a:srgbClr val="C6CDD5"/>
                </a:solidFill>
                <a:latin typeface="Tahoma"/>
                <a:cs typeface="Tahoma"/>
              </a:rPr>
              <a:t>sessions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employee</a:t>
            </a:r>
            <a:r>
              <a:rPr sz="1450" spc="-2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surveys</a:t>
            </a:r>
            <a:r>
              <a:rPr sz="145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80" dirty="0">
                <a:solidFill>
                  <a:srgbClr val="C6CDD5"/>
                </a:solidFill>
                <a:latin typeface="Tahoma"/>
                <a:cs typeface="Tahoma"/>
              </a:rPr>
              <a:t>can</a:t>
            </a:r>
            <a:r>
              <a:rPr sz="14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help</a:t>
            </a:r>
            <a:r>
              <a:rPr sz="14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identify </a:t>
            </a:r>
            <a:r>
              <a:rPr sz="1450" spc="-4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4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resolve</a:t>
            </a:r>
            <a:r>
              <a:rPr sz="145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80" dirty="0">
                <a:solidFill>
                  <a:srgbClr val="C6CDD5"/>
                </a:solidFill>
                <a:latin typeface="Tahoma"/>
                <a:cs typeface="Tahoma"/>
              </a:rPr>
              <a:t>concerns</a:t>
            </a:r>
            <a:r>
              <a:rPr sz="14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30" dirty="0">
                <a:solidFill>
                  <a:srgbClr val="C6CDD5"/>
                </a:solidFill>
                <a:latin typeface="Tahoma"/>
                <a:cs typeface="Tahoma"/>
              </a:rPr>
              <a:t>early.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51364" y="2183892"/>
            <a:ext cx="3828415" cy="2559050"/>
          </a:xfrm>
          <a:custGeom>
            <a:avLst/>
            <a:gdLst/>
            <a:ahLst/>
            <a:cxnLst/>
            <a:rect l="l" t="t" r="r" b="b"/>
            <a:pathLst>
              <a:path w="3828415" h="2559050">
                <a:moveTo>
                  <a:pt x="3800347" y="0"/>
                </a:moveTo>
                <a:lnTo>
                  <a:pt x="27939" y="0"/>
                </a:lnTo>
                <a:lnTo>
                  <a:pt x="17037" y="2186"/>
                </a:lnTo>
                <a:lnTo>
                  <a:pt x="8159" y="8159"/>
                </a:lnTo>
                <a:lnTo>
                  <a:pt x="2186" y="17037"/>
                </a:lnTo>
                <a:lnTo>
                  <a:pt x="0" y="27940"/>
                </a:lnTo>
                <a:lnTo>
                  <a:pt x="0" y="2530856"/>
                </a:lnTo>
                <a:lnTo>
                  <a:pt x="2186" y="2541758"/>
                </a:lnTo>
                <a:lnTo>
                  <a:pt x="8159" y="2550636"/>
                </a:lnTo>
                <a:lnTo>
                  <a:pt x="17037" y="2556609"/>
                </a:lnTo>
                <a:lnTo>
                  <a:pt x="27939" y="2558796"/>
                </a:lnTo>
                <a:lnTo>
                  <a:pt x="3800347" y="2558796"/>
                </a:lnTo>
                <a:lnTo>
                  <a:pt x="3811250" y="2556609"/>
                </a:lnTo>
                <a:lnTo>
                  <a:pt x="3820128" y="2550636"/>
                </a:lnTo>
                <a:lnTo>
                  <a:pt x="3826101" y="2541758"/>
                </a:lnTo>
                <a:lnTo>
                  <a:pt x="3828287" y="2530856"/>
                </a:lnTo>
                <a:lnTo>
                  <a:pt x="3828287" y="27940"/>
                </a:lnTo>
                <a:lnTo>
                  <a:pt x="3826101" y="17037"/>
                </a:lnTo>
                <a:lnTo>
                  <a:pt x="3820128" y="8159"/>
                </a:lnTo>
                <a:lnTo>
                  <a:pt x="3811250" y="2186"/>
                </a:lnTo>
                <a:lnTo>
                  <a:pt x="3800347" y="0"/>
                </a:lnTo>
                <a:close/>
              </a:path>
            </a:pathLst>
          </a:custGeom>
          <a:solidFill>
            <a:srgbClr val="434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25481" y="2347976"/>
            <a:ext cx="3417570" cy="1861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solidFill>
                  <a:srgbClr val="C6CDD5"/>
                </a:solidFill>
                <a:latin typeface="Verdana"/>
                <a:cs typeface="Verdana"/>
              </a:rPr>
              <a:t>C</a:t>
            </a:r>
            <a:r>
              <a:rPr sz="1800" spc="30" dirty="0">
                <a:solidFill>
                  <a:srgbClr val="C6CDD5"/>
                </a:solidFill>
                <a:latin typeface="Verdana"/>
                <a:cs typeface="Verdana"/>
              </a:rPr>
              <a:t>o</a:t>
            </a:r>
            <a:r>
              <a:rPr sz="1800" spc="-40" dirty="0">
                <a:solidFill>
                  <a:srgbClr val="C6CDD5"/>
                </a:solidFill>
                <a:latin typeface="Verdana"/>
                <a:cs typeface="Verdana"/>
              </a:rPr>
              <a:t>ntin</a:t>
            </a:r>
            <a:r>
              <a:rPr sz="1800" spc="-65" dirty="0">
                <a:solidFill>
                  <a:srgbClr val="C6CDD5"/>
                </a:solidFill>
                <a:latin typeface="Verdana"/>
                <a:cs typeface="Verdana"/>
              </a:rPr>
              <a:t>u</a:t>
            </a:r>
            <a:r>
              <a:rPr sz="1800" spc="-55" dirty="0">
                <a:solidFill>
                  <a:srgbClr val="C6CDD5"/>
                </a:solidFill>
                <a:latin typeface="Verdana"/>
                <a:cs typeface="Verdana"/>
              </a:rPr>
              <a:t>ous</a:t>
            </a:r>
            <a:r>
              <a:rPr sz="1800" spc="-29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C6CDD5"/>
                </a:solidFill>
                <a:latin typeface="Verdana"/>
                <a:cs typeface="Verdana"/>
              </a:rPr>
              <a:t>Imp</a:t>
            </a:r>
            <a:r>
              <a:rPr lang="en-GB" sz="1800" spc="-55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1800" spc="-55" dirty="0" err="1">
                <a:solidFill>
                  <a:srgbClr val="C6CDD5"/>
                </a:solidFill>
                <a:latin typeface="Verdana"/>
                <a:cs typeface="Verdana"/>
              </a:rPr>
              <a:t>ovement</a:t>
            </a:r>
            <a:endParaRPr sz="1800" dirty="0">
              <a:latin typeface="Verdana"/>
              <a:cs typeface="Verdana"/>
            </a:endParaRPr>
          </a:p>
          <a:p>
            <a:pPr marL="12700" marR="5080">
              <a:lnSpc>
                <a:spcPct val="132100"/>
              </a:lnSpc>
              <a:spcBef>
                <a:spcPts val="795"/>
              </a:spcBef>
            </a:pPr>
            <a:r>
              <a:rPr sz="1450" spc="40" dirty="0">
                <a:solidFill>
                  <a:srgbClr val="C6CDD5"/>
                </a:solidFill>
                <a:latin typeface="Tahoma"/>
                <a:cs typeface="Tahoma"/>
              </a:rPr>
              <a:t>Regularly</a:t>
            </a:r>
            <a:r>
              <a:rPr sz="14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review</a:t>
            </a:r>
            <a:r>
              <a:rPr sz="14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4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update</a:t>
            </a:r>
            <a:r>
              <a:rPr sz="14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grievance </a:t>
            </a:r>
            <a:r>
              <a:rPr sz="1450" spc="-4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procedures </a:t>
            </a:r>
            <a:r>
              <a:rPr sz="1450" spc="85" dirty="0">
                <a:solidFill>
                  <a:srgbClr val="C6CDD5"/>
                </a:solidFill>
                <a:latin typeface="Tahoma"/>
                <a:cs typeface="Tahoma"/>
              </a:rPr>
              <a:t>based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on </a:t>
            </a:r>
            <a:r>
              <a:rPr sz="1450" spc="80" dirty="0">
                <a:solidFill>
                  <a:srgbClr val="C6CDD5"/>
                </a:solidFill>
                <a:latin typeface="Tahoma"/>
                <a:cs typeface="Tahoma"/>
              </a:rPr>
              <a:t>feedback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experiences.</a:t>
            </a:r>
            <a:r>
              <a:rPr sz="14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100" dirty="0">
                <a:solidFill>
                  <a:srgbClr val="C6CDD5"/>
                </a:solidFill>
                <a:latin typeface="Tahoma"/>
                <a:cs typeface="Tahoma"/>
              </a:rPr>
              <a:t>Use</a:t>
            </a:r>
            <a:r>
              <a:rPr sz="14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75" dirty="0">
                <a:solidFill>
                  <a:srgbClr val="C6CDD5"/>
                </a:solidFill>
                <a:latin typeface="Tahoma"/>
                <a:cs typeface="Tahoma"/>
              </a:rPr>
              <a:t>lessons</a:t>
            </a:r>
            <a:r>
              <a:rPr sz="145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learned</a:t>
            </a:r>
            <a:r>
              <a:rPr sz="14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from </a:t>
            </a:r>
            <a:r>
              <a:rPr sz="1450" spc="-4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past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grievances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improve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workplace </a:t>
            </a:r>
            <a:r>
              <a:rPr sz="1450" spc="-4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policies</a:t>
            </a:r>
            <a:r>
              <a:rPr sz="145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4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practices.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37147" y="4928615"/>
            <a:ext cx="3828415" cy="2559050"/>
          </a:xfrm>
          <a:custGeom>
            <a:avLst/>
            <a:gdLst/>
            <a:ahLst/>
            <a:cxnLst/>
            <a:rect l="l" t="t" r="r" b="b"/>
            <a:pathLst>
              <a:path w="3828415" h="2559050">
                <a:moveTo>
                  <a:pt x="3800348" y="0"/>
                </a:moveTo>
                <a:lnTo>
                  <a:pt x="27939" y="0"/>
                </a:lnTo>
                <a:lnTo>
                  <a:pt x="17037" y="2186"/>
                </a:lnTo>
                <a:lnTo>
                  <a:pt x="8159" y="8159"/>
                </a:lnTo>
                <a:lnTo>
                  <a:pt x="2186" y="17037"/>
                </a:lnTo>
                <a:lnTo>
                  <a:pt x="0" y="27939"/>
                </a:lnTo>
                <a:lnTo>
                  <a:pt x="0" y="2530906"/>
                </a:lnTo>
                <a:lnTo>
                  <a:pt x="2186" y="2541763"/>
                </a:lnTo>
                <a:lnTo>
                  <a:pt x="8159" y="2550628"/>
                </a:lnTo>
                <a:lnTo>
                  <a:pt x="17037" y="2556604"/>
                </a:lnTo>
                <a:lnTo>
                  <a:pt x="27939" y="2558796"/>
                </a:lnTo>
                <a:lnTo>
                  <a:pt x="3800348" y="2558796"/>
                </a:lnTo>
                <a:lnTo>
                  <a:pt x="3811250" y="2556604"/>
                </a:lnTo>
                <a:lnTo>
                  <a:pt x="3820128" y="2550628"/>
                </a:lnTo>
                <a:lnTo>
                  <a:pt x="3826101" y="2541763"/>
                </a:lnTo>
                <a:lnTo>
                  <a:pt x="3828287" y="2530906"/>
                </a:lnTo>
                <a:lnTo>
                  <a:pt x="3828287" y="27939"/>
                </a:lnTo>
                <a:lnTo>
                  <a:pt x="3826101" y="17037"/>
                </a:lnTo>
                <a:lnTo>
                  <a:pt x="3820128" y="8159"/>
                </a:lnTo>
                <a:lnTo>
                  <a:pt x="3811250" y="2186"/>
                </a:lnTo>
                <a:lnTo>
                  <a:pt x="3800348" y="0"/>
                </a:lnTo>
                <a:close/>
              </a:path>
            </a:pathLst>
          </a:custGeom>
          <a:solidFill>
            <a:srgbClr val="434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11010" y="5093334"/>
            <a:ext cx="3314065" cy="215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0" dirty="0">
                <a:solidFill>
                  <a:srgbClr val="C6CDD5"/>
                </a:solidFill>
                <a:latin typeface="Verdana"/>
                <a:cs typeface="Verdana"/>
              </a:rPr>
              <a:t>T</a:t>
            </a:r>
            <a:r>
              <a:rPr lang="en-GB" spc="65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1800" spc="-70" dirty="0" err="1">
                <a:solidFill>
                  <a:srgbClr val="C6CDD5"/>
                </a:solidFill>
                <a:latin typeface="Verdana"/>
                <a:cs typeface="Verdana"/>
              </a:rPr>
              <a:t>ain</a:t>
            </a:r>
            <a:r>
              <a:rPr sz="1800" spc="-50" dirty="0" err="1">
                <a:solidFill>
                  <a:srgbClr val="C6CDD5"/>
                </a:solidFill>
                <a:latin typeface="Verdana"/>
                <a:cs typeface="Verdana"/>
              </a:rPr>
              <a:t>i</a:t>
            </a:r>
            <a:r>
              <a:rPr sz="1800" spc="-35" dirty="0" err="1">
                <a:solidFill>
                  <a:srgbClr val="C6CDD5"/>
                </a:solidFill>
                <a:latin typeface="Verdana"/>
                <a:cs typeface="Verdana"/>
              </a:rPr>
              <a:t>ng</a:t>
            </a:r>
            <a:r>
              <a:rPr sz="1800" spc="-27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C6CDD5"/>
                </a:solidFill>
                <a:latin typeface="Verdana"/>
                <a:cs typeface="Verdana"/>
              </a:rPr>
              <a:t>and</a:t>
            </a:r>
            <a:r>
              <a:rPr sz="1800" spc="-29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C6CDD5"/>
                </a:solidFill>
                <a:latin typeface="Verdana"/>
                <a:cs typeface="Verdana"/>
              </a:rPr>
              <a:t>Deve</a:t>
            </a:r>
            <a:r>
              <a:rPr sz="1800" spc="-45" dirty="0">
                <a:solidFill>
                  <a:srgbClr val="C6CDD5"/>
                </a:solidFill>
                <a:latin typeface="Verdana"/>
                <a:cs typeface="Verdana"/>
              </a:rPr>
              <a:t>l</a:t>
            </a:r>
            <a:r>
              <a:rPr sz="1800" spc="-35" dirty="0">
                <a:solidFill>
                  <a:srgbClr val="C6CDD5"/>
                </a:solidFill>
                <a:latin typeface="Verdana"/>
                <a:cs typeface="Verdana"/>
              </a:rPr>
              <a:t>op</a:t>
            </a:r>
            <a:r>
              <a:rPr sz="1800" spc="-50" dirty="0">
                <a:solidFill>
                  <a:srgbClr val="C6CDD5"/>
                </a:solidFill>
                <a:latin typeface="Verdana"/>
                <a:cs typeface="Verdana"/>
              </a:rPr>
              <a:t>m</a:t>
            </a:r>
            <a:r>
              <a:rPr sz="1800" spc="-35" dirty="0">
                <a:solidFill>
                  <a:srgbClr val="C6CDD5"/>
                </a:solidFill>
                <a:latin typeface="Verdana"/>
                <a:cs typeface="Verdana"/>
              </a:rPr>
              <a:t>ent</a:t>
            </a:r>
            <a:endParaRPr sz="1800" dirty="0">
              <a:latin typeface="Verdana"/>
              <a:cs typeface="Verdana"/>
            </a:endParaRPr>
          </a:p>
          <a:p>
            <a:pPr marL="12700" marR="5080">
              <a:lnSpc>
                <a:spcPct val="132200"/>
              </a:lnSpc>
              <a:spcBef>
                <a:spcPts val="795"/>
              </a:spcBef>
            </a:pPr>
            <a:r>
              <a:rPr sz="1450" spc="30" dirty="0">
                <a:solidFill>
                  <a:srgbClr val="C6CDD5"/>
                </a:solidFill>
                <a:latin typeface="Tahoma"/>
                <a:cs typeface="Tahoma"/>
              </a:rPr>
              <a:t>Invest </a:t>
            </a:r>
            <a:r>
              <a:rPr sz="1450" spc="20" dirty="0">
                <a:solidFill>
                  <a:srgbClr val="C6CDD5"/>
                </a:solidFill>
                <a:latin typeface="Tahoma"/>
                <a:cs typeface="Tahoma"/>
              </a:rPr>
              <a:t>in </a:t>
            </a:r>
            <a:r>
              <a:rPr sz="1450" spc="35" dirty="0">
                <a:solidFill>
                  <a:srgbClr val="C6CDD5"/>
                </a:solidFill>
                <a:latin typeface="Tahoma"/>
                <a:cs typeface="Tahoma"/>
              </a:rPr>
              <a:t>training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programmes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for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 managers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and employees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on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conflict </a:t>
            </a:r>
            <a:r>
              <a:rPr sz="1450" spc="-4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35" dirty="0">
                <a:solidFill>
                  <a:srgbClr val="C6CDD5"/>
                </a:solidFill>
                <a:latin typeface="Tahoma"/>
                <a:cs typeface="Tahoma"/>
              </a:rPr>
              <a:t>resolution,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effective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communication,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4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diversity</a:t>
            </a:r>
            <a:r>
              <a:rPr sz="1450" spc="-2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4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40" dirty="0">
                <a:solidFill>
                  <a:srgbClr val="C6CDD5"/>
                </a:solidFill>
                <a:latin typeface="Tahoma"/>
                <a:cs typeface="Tahoma"/>
              </a:rPr>
              <a:t>inclusion.</a:t>
            </a:r>
            <a:r>
              <a:rPr sz="14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Equipping </a:t>
            </a:r>
            <a:r>
              <a:rPr sz="1450" spc="-434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staff </a:t>
            </a:r>
            <a:r>
              <a:rPr sz="1450" spc="45" dirty="0">
                <a:solidFill>
                  <a:srgbClr val="C6CDD5"/>
                </a:solidFill>
                <a:latin typeface="Tahoma"/>
                <a:cs typeface="Tahoma"/>
              </a:rPr>
              <a:t>with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these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skills </a:t>
            </a:r>
            <a:r>
              <a:rPr sz="1450" spc="80" dirty="0">
                <a:solidFill>
                  <a:srgbClr val="C6CDD5"/>
                </a:solidFill>
                <a:latin typeface="Tahoma"/>
                <a:cs typeface="Tahoma"/>
              </a:rPr>
              <a:t>can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prevent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many</a:t>
            </a:r>
            <a:r>
              <a:rPr sz="14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grievances</a:t>
            </a:r>
            <a:r>
              <a:rPr sz="145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from</a:t>
            </a:r>
            <a:r>
              <a:rPr sz="14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35" dirty="0">
                <a:solidFill>
                  <a:srgbClr val="C6CDD5"/>
                </a:solidFill>
                <a:latin typeface="Tahoma"/>
                <a:cs typeface="Tahoma"/>
              </a:rPr>
              <a:t>arising.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151364" y="4928615"/>
            <a:ext cx="3828415" cy="2559050"/>
          </a:xfrm>
          <a:custGeom>
            <a:avLst/>
            <a:gdLst/>
            <a:ahLst/>
            <a:cxnLst/>
            <a:rect l="l" t="t" r="r" b="b"/>
            <a:pathLst>
              <a:path w="3828415" h="2559050">
                <a:moveTo>
                  <a:pt x="3800347" y="0"/>
                </a:moveTo>
                <a:lnTo>
                  <a:pt x="27939" y="0"/>
                </a:lnTo>
                <a:lnTo>
                  <a:pt x="17037" y="2186"/>
                </a:lnTo>
                <a:lnTo>
                  <a:pt x="8159" y="8159"/>
                </a:lnTo>
                <a:lnTo>
                  <a:pt x="2186" y="17037"/>
                </a:lnTo>
                <a:lnTo>
                  <a:pt x="0" y="27939"/>
                </a:lnTo>
                <a:lnTo>
                  <a:pt x="0" y="2530906"/>
                </a:lnTo>
                <a:lnTo>
                  <a:pt x="2186" y="2541763"/>
                </a:lnTo>
                <a:lnTo>
                  <a:pt x="8159" y="2550628"/>
                </a:lnTo>
                <a:lnTo>
                  <a:pt x="17037" y="2556604"/>
                </a:lnTo>
                <a:lnTo>
                  <a:pt x="27939" y="2558796"/>
                </a:lnTo>
                <a:lnTo>
                  <a:pt x="3800347" y="2558796"/>
                </a:lnTo>
                <a:lnTo>
                  <a:pt x="3811250" y="2556604"/>
                </a:lnTo>
                <a:lnTo>
                  <a:pt x="3820128" y="2550628"/>
                </a:lnTo>
                <a:lnTo>
                  <a:pt x="3826101" y="2541763"/>
                </a:lnTo>
                <a:lnTo>
                  <a:pt x="3828287" y="2530906"/>
                </a:lnTo>
                <a:lnTo>
                  <a:pt x="3828287" y="27939"/>
                </a:lnTo>
                <a:lnTo>
                  <a:pt x="3826101" y="17037"/>
                </a:lnTo>
                <a:lnTo>
                  <a:pt x="3820128" y="8159"/>
                </a:lnTo>
                <a:lnTo>
                  <a:pt x="3811250" y="2186"/>
                </a:lnTo>
                <a:lnTo>
                  <a:pt x="3800347" y="0"/>
                </a:lnTo>
                <a:close/>
              </a:path>
            </a:pathLst>
          </a:custGeom>
          <a:solidFill>
            <a:srgbClr val="434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325481" y="5093334"/>
            <a:ext cx="3166110" cy="1861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C6CDD5"/>
                </a:solidFill>
                <a:latin typeface="Verdana"/>
                <a:cs typeface="Verdana"/>
              </a:rPr>
              <a:t>Posi</a:t>
            </a:r>
            <a:r>
              <a:rPr sz="1800" spc="-45" dirty="0">
                <a:solidFill>
                  <a:srgbClr val="C6CDD5"/>
                </a:solidFill>
                <a:latin typeface="Verdana"/>
                <a:cs typeface="Verdana"/>
              </a:rPr>
              <a:t>ti</a:t>
            </a:r>
            <a:r>
              <a:rPr sz="1800" spc="-85" dirty="0">
                <a:solidFill>
                  <a:srgbClr val="C6CDD5"/>
                </a:solidFill>
                <a:latin typeface="Verdana"/>
                <a:cs typeface="Verdana"/>
              </a:rPr>
              <a:t>v</a:t>
            </a:r>
            <a:r>
              <a:rPr sz="1800" spc="-55" dirty="0">
                <a:solidFill>
                  <a:srgbClr val="C6CDD5"/>
                </a:solidFill>
                <a:latin typeface="Verdana"/>
                <a:cs typeface="Verdana"/>
              </a:rPr>
              <a:t>e</a:t>
            </a:r>
            <a:r>
              <a:rPr sz="1800" spc="-28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00" dirty="0" err="1">
                <a:solidFill>
                  <a:srgbClr val="C6CDD5"/>
                </a:solidFill>
                <a:latin typeface="Verdana"/>
                <a:cs typeface="Verdana"/>
              </a:rPr>
              <a:t>Reinfo</a:t>
            </a:r>
            <a:r>
              <a:rPr lang="en-GB" sz="1800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C6CDD5"/>
                </a:solidFill>
                <a:latin typeface="Verdana"/>
                <a:cs typeface="Verdana"/>
              </a:rPr>
              <a:t>c</a:t>
            </a:r>
            <a:r>
              <a:rPr sz="1800" spc="-50" dirty="0">
                <a:solidFill>
                  <a:srgbClr val="C6CDD5"/>
                </a:solidFill>
                <a:latin typeface="Verdana"/>
                <a:cs typeface="Verdana"/>
              </a:rPr>
              <a:t>ement</a:t>
            </a:r>
            <a:endParaRPr sz="1800" dirty="0">
              <a:latin typeface="Verdana"/>
              <a:cs typeface="Verdana"/>
            </a:endParaRPr>
          </a:p>
          <a:p>
            <a:pPr marL="12700" marR="5080">
              <a:lnSpc>
                <a:spcPct val="132100"/>
              </a:lnSpc>
              <a:spcBef>
                <a:spcPts val="795"/>
              </a:spcBef>
            </a:pP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Recognise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reward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positive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behaviours </a:t>
            </a:r>
            <a:r>
              <a:rPr sz="1450" spc="45" dirty="0">
                <a:solidFill>
                  <a:srgbClr val="C6CDD5"/>
                </a:solidFill>
                <a:latin typeface="Tahoma"/>
                <a:cs typeface="Tahoma"/>
              </a:rPr>
              <a:t>that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contribute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a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harmonious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workplace.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Celebrate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100" dirty="0">
                <a:solidFill>
                  <a:srgbClr val="C6CDD5"/>
                </a:solidFill>
                <a:latin typeface="Tahoma"/>
                <a:cs typeface="Tahoma"/>
              </a:rPr>
              <a:t>successes</a:t>
            </a:r>
            <a:r>
              <a:rPr sz="1450" spc="-2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20" dirty="0">
                <a:solidFill>
                  <a:srgbClr val="C6CDD5"/>
                </a:solidFill>
                <a:latin typeface="Tahoma"/>
                <a:cs typeface="Tahoma"/>
              </a:rPr>
              <a:t>in</a:t>
            </a:r>
            <a:r>
              <a:rPr sz="14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resolving</a:t>
            </a:r>
            <a:r>
              <a:rPr sz="145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conflicts</a:t>
            </a:r>
            <a:r>
              <a:rPr sz="14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450" spc="-434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45" dirty="0">
                <a:solidFill>
                  <a:srgbClr val="C6CDD5"/>
                </a:solidFill>
                <a:latin typeface="Tahoma"/>
                <a:cs typeface="Tahoma"/>
              </a:rPr>
              <a:t>improving</a:t>
            </a:r>
            <a:r>
              <a:rPr sz="145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workplace</a:t>
            </a:r>
            <a:r>
              <a:rPr sz="14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40" dirty="0">
                <a:solidFill>
                  <a:srgbClr val="C6CDD5"/>
                </a:solidFill>
                <a:latin typeface="Tahoma"/>
                <a:cs typeface="Tahoma"/>
              </a:rPr>
              <a:t>relationships.</a:t>
            </a:r>
            <a:endParaRPr sz="14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399" cy="82295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9996" y="731519"/>
              <a:ext cx="13167360" cy="6766559"/>
            </a:xfrm>
            <a:custGeom>
              <a:avLst/>
              <a:gdLst/>
              <a:ahLst/>
              <a:cxnLst/>
              <a:rect l="l" t="t" r="r" b="b"/>
              <a:pathLst>
                <a:path w="13167360" h="6766559">
                  <a:moveTo>
                    <a:pt x="0" y="6766559"/>
                  </a:moveTo>
                  <a:lnTo>
                    <a:pt x="13167360" y="6766559"/>
                  </a:lnTo>
                  <a:lnTo>
                    <a:pt x="13167360" y="0"/>
                  </a:lnTo>
                  <a:lnTo>
                    <a:pt x="0" y="0"/>
                  </a:lnTo>
                  <a:lnTo>
                    <a:pt x="0" y="6766559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091"/>
              <a:ext cx="914399" cy="7284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25143" y="3784091"/>
              <a:ext cx="905255" cy="7284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74876" y="2906267"/>
              <a:ext cx="11289030" cy="0"/>
            </a:xfrm>
            <a:custGeom>
              <a:avLst/>
              <a:gdLst/>
              <a:ahLst/>
              <a:cxnLst/>
              <a:rect l="l" t="t" r="r" b="b"/>
              <a:pathLst>
                <a:path w="11289030">
                  <a:moveTo>
                    <a:pt x="0" y="0"/>
                  </a:moveTo>
                  <a:lnTo>
                    <a:pt x="11288776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80769" y="2870149"/>
            <a:ext cx="2414270" cy="2440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600"/>
              </a:lnSpc>
              <a:spcBef>
                <a:spcPts val="95"/>
              </a:spcBef>
            </a:pPr>
            <a:r>
              <a:rPr sz="5250" b="1" spc="-95" dirty="0">
                <a:solidFill>
                  <a:srgbClr val="252525"/>
                </a:solidFill>
                <a:latin typeface="Times New Roman"/>
                <a:cs typeface="Times New Roman"/>
              </a:rPr>
              <a:t>Minor </a:t>
            </a:r>
            <a:r>
              <a:rPr sz="5250" b="1" spc="-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5250" b="1" spc="180" dirty="0">
                <a:solidFill>
                  <a:srgbClr val="252525"/>
                </a:solidFill>
                <a:latin typeface="Times New Roman"/>
                <a:cs typeface="Times New Roman"/>
              </a:rPr>
              <a:t>House </a:t>
            </a:r>
            <a:r>
              <a:rPr sz="5250" b="1" spc="1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5250" b="1" spc="-425" dirty="0">
                <a:solidFill>
                  <a:srgbClr val="252525"/>
                </a:solidFill>
                <a:latin typeface="Times New Roman"/>
                <a:cs typeface="Times New Roman"/>
              </a:rPr>
              <a:t>K</a:t>
            </a:r>
            <a:r>
              <a:rPr sz="5250" b="1" spc="90" dirty="0">
                <a:solidFill>
                  <a:srgbClr val="252525"/>
                </a:solidFill>
                <a:latin typeface="Times New Roman"/>
                <a:cs typeface="Times New Roman"/>
              </a:rPr>
              <a:t>eeping</a:t>
            </a:r>
            <a:endParaRPr sz="5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39573" y="7708188"/>
            <a:ext cx="750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latin typeface="Times New Roman"/>
                <a:cs typeface="Times New Roman"/>
              </a:rPr>
              <a:t>11/28/2024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35938" y="7708188"/>
            <a:ext cx="97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63868" y="967739"/>
            <a:ext cx="7097395" cy="1325880"/>
            <a:chOff x="6563868" y="967739"/>
            <a:chExt cx="7097395" cy="1325880"/>
          </a:xfrm>
        </p:grpSpPr>
        <p:sp>
          <p:nvSpPr>
            <p:cNvPr id="12" name="object 12"/>
            <p:cNvSpPr/>
            <p:nvPr/>
          </p:nvSpPr>
          <p:spPr>
            <a:xfrm>
              <a:off x="6563868" y="967739"/>
              <a:ext cx="7097395" cy="1325880"/>
            </a:xfrm>
            <a:custGeom>
              <a:avLst/>
              <a:gdLst/>
              <a:ahLst/>
              <a:cxnLst/>
              <a:rect l="l" t="t" r="r" b="b"/>
              <a:pathLst>
                <a:path w="7097394" h="1325880">
                  <a:moveTo>
                    <a:pt x="6964680" y="0"/>
                  </a:moveTo>
                  <a:lnTo>
                    <a:pt x="132587" y="0"/>
                  </a:lnTo>
                  <a:lnTo>
                    <a:pt x="90659" y="6754"/>
                  </a:lnTo>
                  <a:lnTo>
                    <a:pt x="54260" y="25566"/>
                  </a:lnTo>
                  <a:lnTo>
                    <a:pt x="25566" y="54260"/>
                  </a:lnTo>
                  <a:lnTo>
                    <a:pt x="6754" y="90659"/>
                  </a:lnTo>
                  <a:lnTo>
                    <a:pt x="0" y="132587"/>
                  </a:lnTo>
                  <a:lnTo>
                    <a:pt x="0" y="1193291"/>
                  </a:lnTo>
                  <a:lnTo>
                    <a:pt x="6754" y="1235220"/>
                  </a:lnTo>
                  <a:lnTo>
                    <a:pt x="25566" y="1271619"/>
                  </a:lnTo>
                  <a:lnTo>
                    <a:pt x="54260" y="1300313"/>
                  </a:lnTo>
                  <a:lnTo>
                    <a:pt x="90659" y="1319125"/>
                  </a:lnTo>
                  <a:lnTo>
                    <a:pt x="132587" y="1325879"/>
                  </a:lnTo>
                  <a:lnTo>
                    <a:pt x="6964680" y="1325879"/>
                  </a:lnTo>
                  <a:lnTo>
                    <a:pt x="7006608" y="1319125"/>
                  </a:lnTo>
                  <a:lnTo>
                    <a:pt x="7043007" y="1300313"/>
                  </a:lnTo>
                  <a:lnTo>
                    <a:pt x="7071701" y="1271619"/>
                  </a:lnTo>
                  <a:lnTo>
                    <a:pt x="7090513" y="1235220"/>
                  </a:lnTo>
                  <a:lnTo>
                    <a:pt x="7097268" y="1193291"/>
                  </a:lnTo>
                  <a:lnTo>
                    <a:pt x="7097268" y="132587"/>
                  </a:lnTo>
                  <a:lnTo>
                    <a:pt x="7090513" y="90659"/>
                  </a:lnTo>
                  <a:lnTo>
                    <a:pt x="7071701" y="54260"/>
                  </a:lnTo>
                  <a:lnTo>
                    <a:pt x="7043007" y="25566"/>
                  </a:lnTo>
                  <a:lnTo>
                    <a:pt x="7006608" y="6754"/>
                  </a:lnTo>
                  <a:lnTo>
                    <a:pt x="6964680" y="0"/>
                  </a:lnTo>
                  <a:close/>
                </a:path>
              </a:pathLst>
            </a:custGeom>
            <a:solidFill>
              <a:srgbClr val="3B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86584" y="1423556"/>
              <a:ext cx="89130" cy="8917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008622" y="1346847"/>
              <a:ext cx="569595" cy="537210"/>
            </a:xfrm>
            <a:custGeom>
              <a:avLst/>
              <a:gdLst/>
              <a:ahLst/>
              <a:cxnLst/>
              <a:rect l="l" t="t" r="r" b="b"/>
              <a:pathLst>
                <a:path w="569595" h="537210">
                  <a:moveTo>
                    <a:pt x="326390" y="277749"/>
                  </a:moveTo>
                  <a:lnTo>
                    <a:pt x="283006" y="277749"/>
                  </a:lnTo>
                  <a:lnTo>
                    <a:pt x="264693" y="307771"/>
                  </a:lnTo>
                  <a:lnTo>
                    <a:pt x="296354" y="307771"/>
                  </a:lnTo>
                  <a:lnTo>
                    <a:pt x="326390" y="277749"/>
                  </a:lnTo>
                  <a:close/>
                </a:path>
                <a:path w="569595" h="537210">
                  <a:moveTo>
                    <a:pt x="389712" y="108559"/>
                  </a:moveTo>
                  <a:lnTo>
                    <a:pt x="385330" y="104114"/>
                  </a:lnTo>
                  <a:lnTo>
                    <a:pt x="380923" y="99771"/>
                  </a:lnTo>
                  <a:lnTo>
                    <a:pt x="373837" y="99771"/>
                  </a:lnTo>
                  <a:lnTo>
                    <a:pt x="369430" y="104114"/>
                  </a:lnTo>
                  <a:lnTo>
                    <a:pt x="272491" y="201104"/>
                  </a:lnTo>
                  <a:lnTo>
                    <a:pt x="264756" y="198907"/>
                  </a:lnTo>
                  <a:lnTo>
                    <a:pt x="235292" y="230936"/>
                  </a:lnTo>
                  <a:lnTo>
                    <a:pt x="221107" y="254025"/>
                  </a:lnTo>
                  <a:lnTo>
                    <a:pt x="212572" y="217690"/>
                  </a:lnTo>
                  <a:lnTo>
                    <a:pt x="183832" y="191338"/>
                  </a:lnTo>
                  <a:lnTo>
                    <a:pt x="140957" y="178384"/>
                  </a:lnTo>
                  <a:lnTo>
                    <a:pt x="122516" y="176999"/>
                  </a:lnTo>
                  <a:lnTo>
                    <a:pt x="113207" y="177457"/>
                  </a:lnTo>
                  <a:lnTo>
                    <a:pt x="73088" y="186664"/>
                  </a:lnTo>
                  <a:lnTo>
                    <a:pt x="39014" y="207035"/>
                  </a:lnTo>
                  <a:lnTo>
                    <a:pt x="32334" y="219341"/>
                  </a:lnTo>
                  <a:lnTo>
                    <a:pt x="13639" y="297929"/>
                  </a:lnTo>
                  <a:lnTo>
                    <a:pt x="4051" y="338505"/>
                  </a:lnTo>
                  <a:lnTo>
                    <a:pt x="508" y="354037"/>
                  </a:lnTo>
                  <a:lnTo>
                    <a:pt x="0" y="357466"/>
                  </a:lnTo>
                  <a:lnTo>
                    <a:pt x="1778" y="366229"/>
                  </a:lnTo>
                  <a:lnTo>
                    <a:pt x="6591" y="373392"/>
                  </a:lnTo>
                  <a:lnTo>
                    <a:pt x="13754" y="378218"/>
                  </a:lnTo>
                  <a:lnTo>
                    <a:pt x="22517" y="379984"/>
                  </a:lnTo>
                  <a:lnTo>
                    <a:pt x="29654" y="378625"/>
                  </a:lnTo>
                  <a:lnTo>
                    <a:pt x="35852" y="375170"/>
                  </a:lnTo>
                  <a:lnTo>
                    <a:pt x="40678" y="369951"/>
                  </a:lnTo>
                  <a:lnTo>
                    <a:pt x="43675" y="363321"/>
                  </a:lnTo>
                  <a:lnTo>
                    <a:pt x="67081" y="266407"/>
                  </a:lnTo>
                  <a:lnTo>
                    <a:pt x="67081" y="537044"/>
                  </a:lnTo>
                  <a:lnTo>
                    <a:pt x="111417" y="492709"/>
                  </a:lnTo>
                  <a:lnTo>
                    <a:pt x="111417" y="377507"/>
                  </a:lnTo>
                  <a:lnTo>
                    <a:pt x="133921" y="377507"/>
                  </a:lnTo>
                  <a:lnTo>
                    <a:pt x="133921" y="470204"/>
                  </a:lnTo>
                  <a:lnTo>
                    <a:pt x="178193" y="425945"/>
                  </a:lnTo>
                  <a:lnTo>
                    <a:pt x="178193" y="377507"/>
                  </a:lnTo>
                  <a:lnTo>
                    <a:pt x="178193" y="266407"/>
                  </a:lnTo>
                  <a:lnTo>
                    <a:pt x="178193" y="264985"/>
                  </a:lnTo>
                  <a:lnTo>
                    <a:pt x="187020" y="302704"/>
                  </a:lnTo>
                  <a:lnTo>
                    <a:pt x="188633" y="304761"/>
                  </a:lnTo>
                  <a:lnTo>
                    <a:pt x="190868" y="305892"/>
                  </a:lnTo>
                  <a:lnTo>
                    <a:pt x="197675" y="310311"/>
                  </a:lnTo>
                  <a:lnTo>
                    <a:pt x="205028" y="313575"/>
                  </a:lnTo>
                  <a:lnTo>
                    <a:pt x="212813" y="315645"/>
                  </a:lnTo>
                  <a:lnTo>
                    <a:pt x="220878" y="316484"/>
                  </a:lnTo>
                  <a:lnTo>
                    <a:pt x="227952" y="317474"/>
                  </a:lnTo>
                  <a:lnTo>
                    <a:pt x="234975" y="314286"/>
                  </a:lnTo>
                  <a:lnTo>
                    <a:pt x="238887" y="308292"/>
                  </a:lnTo>
                  <a:lnTo>
                    <a:pt x="265290" y="264985"/>
                  </a:lnTo>
                  <a:lnTo>
                    <a:pt x="271970" y="254025"/>
                  </a:lnTo>
                  <a:lnTo>
                    <a:pt x="284657" y="233235"/>
                  </a:lnTo>
                  <a:lnTo>
                    <a:pt x="287578" y="228612"/>
                  </a:lnTo>
                  <a:lnTo>
                    <a:pt x="288671" y="223075"/>
                  </a:lnTo>
                  <a:lnTo>
                    <a:pt x="287731" y="217690"/>
                  </a:lnTo>
                  <a:lnTo>
                    <a:pt x="304317" y="201104"/>
                  </a:lnTo>
                  <a:lnTo>
                    <a:pt x="389686" y="115697"/>
                  </a:lnTo>
                  <a:lnTo>
                    <a:pt x="389712" y="108559"/>
                  </a:lnTo>
                  <a:close/>
                </a:path>
                <a:path w="569595" h="537210">
                  <a:moveTo>
                    <a:pt x="569074" y="30022"/>
                  </a:moveTo>
                  <a:lnTo>
                    <a:pt x="566712" y="18338"/>
                  </a:lnTo>
                  <a:lnTo>
                    <a:pt x="560285" y="8788"/>
                  </a:lnTo>
                  <a:lnTo>
                    <a:pt x="550748" y="2362"/>
                  </a:lnTo>
                  <a:lnTo>
                    <a:pt x="539064" y="0"/>
                  </a:lnTo>
                  <a:lnTo>
                    <a:pt x="171437" y="0"/>
                  </a:lnTo>
                  <a:lnTo>
                    <a:pt x="159753" y="2362"/>
                  </a:lnTo>
                  <a:lnTo>
                    <a:pt x="150215" y="8788"/>
                  </a:lnTo>
                  <a:lnTo>
                    <a:pt x="143789" y="18338"/>
                  </a:lnTo>
                  <a:lnTo>
                    <a:pt x="141427" y="30022"/>
                  </a:lnTo>
                  <a:lnTo>
                    <a:pt x="141427" y="57048"/>
                  </a:lnTo>
                  <a:lnTo>
                    <a:pt x="149809" y="59956"/>
                  </a:lnTo>
                  <a:lnTo>
                    <a:pt x="157683" y="63982"/>
                  </a:lnTo>
                  <a:lnTo>
                    <a:pt x="164922" y="69037"/>
                  </a:lnTo>
                  <a:lnTo>
                    <a:pt x="171437" y="75069"/>
                  </a:lnTo>
                  <a:lnTo>
                    <a:pt x="171437" y="30022"/>
                  </a:lnTo>
                  <a:lnTo>
                    <a:pt x="539064" y="30022"/>
                  </a:lnTo>
                  <a:lnTo>
                    <a:pt x="539064" y="65074"/>
                  </a:lnTo>
                  <a:lnTo>
                    <a:pt x="569074" y="35064"/>
                  </a:lnTo>
                  <a:lnTo>
                    <a:pt x="569074" y="300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222742" y="1041653"/>
            <a:ext cx="5281930" cy="11023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84300"/>
              </a:lnSpc>
              <a:spcBef>
                <a:spcPts val="480"/>
              </a:spcBef>
            </a:pPr>
            <a:r>
              <a:rPr sz="2000" b="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purpose</a:t>
            </a:r>
            <a:r>
              <a:rPr sz="2000" b="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-35" dirty="0">
                <a:solidFill>
                  <a:srgbClr val="FFFFFF"/>
                </a:solidFill>
                <a:latin typeface="Times New Roman"/>
                <a:cs typeface="Times New Roman"/>
              </a:rPr>
              <a:t>online</a:t>
            </a:r>
            <a:r>
              <a:rPr sz="20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-35" dirty="0">
                <a:solidFill>
                  <a:srgbClr val="FFFFFF"/>
                </a:solidFill>
                <a:latin typeface="Times New Roman"/>
                <a:cs typeface="Times New Roman"/>
              </a:rPr>
              <a:t>lesson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-7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0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2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-35" dirty="0">
                <a:solidFill>
                  <a:srgbClr val="FFFFFF"/>
                </a:solidFill>
                <a:latin typeface="Times New Roman"/>
                <a:cs typeface="Times New Roman"/>
              </a:rPr>
              <a:t>encourage</a:t>
            </a:r>
            <a:r>
              <a:rPr sz="2000" b="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sz="2000" b="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2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participate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z="20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actively</a:t>
            </a:r>
            <a:r>
              <a:rPr sz="2000" dirty="0">
                <a:solidFill>
                  <a:srgbClr val="FFFFFF"/>
                </a:solidFill>
              </a:rPr>
              <a:t> </a:t>
            </a:r>
            <a:r>
              <a:rPr sz="2000" b="0" spc="-4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000" b="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achieving</a:t>
            </a:r>
            <a:r>
              <a:rPr sz="20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-5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20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-25" dirty="0">
                <a:solidFill>
                  <a:srgbClr val="FFFFFF"/>
                </a:solidFill>
                <a:latin typeface="Times New Roman"/>
                <a:cs typeface="Times New Roman"/>
              </a:rPr>
              <a:t>needs</a:t>
            </a:r>
            <a:r>
              <a:rPr sz="20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0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simplifying </a:t>
            </a:r>
            <a:r>
              <a:rPr sz="2000" b="0" spc="-50" dirty="0">
                <a:solidFill>
                  <a:srgbClr val="FFFFFF"/>
                </a:solidFill>
                <a:latin typeface="Times New Roman"/>
                <a:cs typeface="Times New Roman"/>
              </a:rPr>
              <a:t>your </a:t>
            </a:r>
            <a:r>
              <a:rPr sz="2000" b="0" spc="-80" dirty="0">
                <a:solidFill>
                  <a:srgbClr val="FFFFFF"/>
                </a:solidFill>
                <a:latin typeface="Times New Roman"/>
                <a:cs typeface="Times New Roman"/>
              </a:rPr>
              <a:t>legal </a:t>
            </a:r>
            <a:r>
              <a:rPr sz="2000" b="0" spc="-35" dirty="0">
                <a:solidFill>
                  <a:srgbClr val="FFFFFF"/>
                </a:solidFill>
                <a:latin typeface="Times New Roman"/>
                <a:cs typeface="Times New Roman"/>
              </a:rPr>
              <a:t>education. </a:t>
            </a:r>
            <a:r>
              <a:rPr sz="2000" b="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I </a:t>
            </a:r>
            <a:r>
              <a:rPr sz="2000" b="0" i="1" spc="-175" dirty="0">
                <a:solidFill>
                  <a:srgbClr val="FFFFFF"/>
                </a:solidFill>
                <a:latin typeface="Times New Roman"/>
                <a:cs typeface="Times New Roman"/>
              </a:rPr>
              <a:t>want</a:t>
            </a:r>
            <a:r>
              <a:rPr sz="2000" b="0" i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i="1" spc="-229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2000" b="0" i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i="1" spc="-17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b="0" i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i="1" spc="-25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000" b="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i="1" spc="-17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b="0" i="1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i="1" spc="-195" dirty="0">
                <a:solidFill>
                  <a:srgbClr val="FFFFFF"/>
                </a:solidFill>
                <a:latin typeface="Times New Roman"/>
                <a:cs typeface="Times New Roman"/>
              </a:rPr>
              <a:t>best!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563868" y="2624327"/>
            <a:ext cx="7097395" cy="1324610"/>
            <a:chOff x="6563868" y="2624327"/>
            <a:chExt cx="7097395" cy="1324610"/>
          </a:xfrm>
        </p:grpSpPr>
        <p:sp>
          <p:nvSpPr>
            <p:cNvPr id="17" name="object 17"/>
            <p:cNvSpPr/>
            <p:nvPr/>
          </p:nvSpPr>
          <p:spPr>
            <a:xfrm>
              <a:off x="6563868" y="2624327"/>
              <a:ext cx="7097395" cy="1324610"/>
            </a:xfrm>
            <a:custGeom>
              <a:avLst/>
              <a:gdLst/>
              <a:ahLst/>
              <a:cxnLst/>
              <a:rect l="l" t="t" r="r" b="b"/>
              <a:pathLst>
                <a:path w="7097394" h="1324610">
                  <a:moveTo>
                    <a:pt x="6964807" y="0"/>
                  </a:moveTo>
                  <a:lnTo>
                    <a:pt x="132460" y="0"/>
                  </a:lnTo>
                  <a:lnTo>
                    <a:pt x="90594" y="6753"/>
                  </a:lnTo>
                  <a:lnTo>
                    <a:pt x="54233" y="25558"/>
                  </a:lnTo>
                  <a:lnTo>
                    <a:pt x="25558" y="54233"/>
                  </a:lnTo>
                  <a:lnTo>
                    <a:pt x="6753" y="90594"/>
                  </a:lnTo>
                  <a:lnTo>
                    <a:pt x="0" y="132461"/>
                  </a:lnTo>
                  <a:lnTo>
                    <a:pt x="0" y="1191895"/>
                  </a:lnTo>
                  <a:lnTo>
                    <a:pt x="6753" y="1233761"/>
                  </a:lnTo>
                  <a:lnTo>
                    <a:pt x="25558" y="1270122"/>
                  </a:lnTo>
                  <a:lnTo>
                    <a:pt x="54233" y="1298797"/>
                  </a:lnTo>
                  <a:lnTo>
                    <a:pt x="90594" y="1317602"/>
                  </a:lnTo>
                  <a:lnTo>
                    <a:pt x="132460" y="1324356"/>
                  </a:lnTo>
                  <a:lnTo>
                    <a:pt x="6964807" y="1324356"/>
                  </a:lnTo>
                  <a:lnTo>
                    <a:pt x="7006673" y="1317602"/>
                  </a:lnTo>
                  <a:lnTo>
                    <a:pt x="7043034" y="1298797"/>
                  </a:lnTo>
                  <a:lnTo>
                    <a:pt x="7071709" y="1270122"/>
                  </a:lnTo>
                  <a:lnTo>
                    <a:pt x="7090514" y="1233761"/>
                  </a:lnTo>
                  <a:lnTo>
                    <a:pt x="7097268" y="1191895"/>
                  </a:lnTo>
                  <a:lnTo>
                    <a:pt x="7097268" y="132461"/>
                  </a:lnTo>
                  <a:lnTo>
                    <a:pt x="7090514" y="90594"/>
                  </a:lnTo>
                  <a:lnTo>
                    <a:pt x="7071709" y="54233"/>
                  </a:lnTo>
                  <a:lnTo>
                    <a:pt x="7043034" y="25558"/>
                  </a:lnTo>
                  <a:lnTo>
                    <a:pt x="7006673" y="6753"/>
                  </a:lnTo>
                  <a:lnTo>
                    <a:pt x="6964807" y="0"/>
                  </a:lnTo>
                  <a:close/>
                </a:path>
              </a:pathLst>
            </a:custGeom>
            <a:solidFill>
              <a:srgbClr val="446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63776" y="3195597"/>
              <a:ext cx="202569" cy="28825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281182" y="2988413"/>
              <a:ext cx="314960" cy="286385"/>
            </a:xfrm>
            <a:custGeom>
              <a:avLst/>
              <a:gdLst/>
              <a:ahLst/>
              <a:cxnLst/>
              <a:rect l="l" t="t" r="r" b="b"/>
              <a:pathLst>
                <a:path w="314959" h="286385">
                  <a:moveTo>
                    <a:pt x="299146" y="0"/>
                  </a:moveTo>
                  <a:lnTo>
                    <a:pt x="15774" y="0"/>
                  </a:lnTo>
                  <a:lnTo>
                    <a:pt x="7102" y="62"/>
                  </a:lnTo>
                  <a:lnTo>
                    <a:pt x="125" y="7131"/>
                  </a:lnTo>
                  <a:lnTo>
                    <a:pt x="168" y="209136"/>
                  </a:lnTo>
                  <a:lnTo>
                    <a:pt x="0" y="217844"/>
                  </a:lnTo>
                  <a:lnTo>
                    <a:pt x="6921" y="225031"/>
                  </a:lnTo>
                  <a:lnTo>
                    <a:pt x="15617" y="225200"/>
                  </a:lnTo>
                  <a:lnTo>
                    <a:pt x="60789" y="225200"/>
                  </a:lnTo>
                  <a:lnTo>
                    <a:pt x="60789" y="285805"/>
                  </a:lnTo>
                  <a:lnTo>
                    <a:pt x="149545" y="197050"/>
                  </a:lnTo>
                  <a:lnTo>
                    <a:pt x="146950" y="197050"/>
                  </a:lnTo>
                  <a:lnTo>
                    <a:pt x="139491" y="189587"/>
                  </a:lnTo>
                  <a:lnTo>
                    <a:pt x="139491" y="171177"/>
                  </a:lnTo>
                  <a:lnTo>
                    <a:pt x="146950" y="163721"/>
                  </a:lnTo>
                  <a:lnTo>
                    <a:pt x="182875" y="163721"/>
                  </a:lnTo>
                  <a:lnTo>
                    <a:pt x="194585" y="152010"/>
                  </a:lnTo>
                  <a:lnTo>
                    <a:pt x="145493" y="152010"/>
                  </a:lnTo>
                  <a:lnTo>
                    <a:pt x="145493" y="107796"/>
                  </a:lnTo>
                  <a:lnTo>
                    <a:pt x="156147" y="107796"/>
                  </a:lnTo>
                  <a:lnTo>
                    <a:pt x="168779" y="105833"/>
                  </a:lnTo>
                  <a:lnTo>
                    <a:pt x="178429" y="100261"/>
                  </a:lnTo>
                  <a:lnTo>
                    <a:pt x="184591" y="91550"/>
                  </a:lnTo>
                  <a:lnTo>
                    <a:pt x="186400" y="82048"/>
                  </a:lnTo>
                  <a:lnTo>
                    <a:pt x="104229" y="82048"/>
                  </a:lnTo>
                  <a:lnTo>
                    <a:pt x="104229" y="80171"/>
                  </a:lnTo>
                  <a:lnTo>
                    <a:pt x="131485" y="33152"/>
                  </a:lnTo>
                  <a:lnTo>
                    <a:pt x="152283" y="28025"/>
                  </a:lnTo>
                  <a:lnTo>
                    <a:pt x="314838" y="28025"/>
                  </a:lnTo>
                  <a:lnTo>
                    <a:pt x="314838" y="7131"/>
                  </a:lnTo>
                  <a:lnTo>
                    <a:pt x="307830" y="62"/>
                  </a:lnTo>
                  <a:lnTo>
                    <a:pt x="299146" y="0"/>
                  </a:lnTo>
                  <a:close/>
                </a:path>
                <a:path w="314959" h="286385">
                  <a:moveTo>
                    <a:pt x="182875" y="163721"/>
                  </a:moveTo>
                  <a:lnTo>
                    <a:pt x="165262" y="163721"/>
                  </a:lnTo>
                  <a:lnTo>
                    <a:pt x="172677" y="171046"/>
                  </a:lnTo>
                  <a:lnTo>
                    <a:pt x="172716" y="173879"/>
                  </a:lnTo>
                  <a:lnTo>
                    <a:pt x="182875" y="163721"/>
                  </a:lnTo>
                  <a:close/>
                </a:path>
                <a:path w="314959" h="286385">
                  <a:moveTo>
                    <a:pt x="314838" y="28025"/>
                  </a:moveTo>
                  <a:lnTo>
                    <a:pt x="154215" y="28025"/>
                  </a:lnTo>
                  <a:lnTo>
                    <a:pt x="156147" y="28150"/>
                  </a:lnTo>
                  <a:lnTo>
                    <a:pt x="176196" y="31964"/>
                  </a:lnTo>
                  <a:lnTo>
                    <a:pt x="192661" y="42789"/>
                  </a:lnTo>
                  <a:lnTo>
                    <a:pt x="203866" y="58999"/>
                  </a:lnTo>
                  <a:lnTo>
                    <a:pt x="208028" y="78445"/>
                  </a:lnTo>
                  <a:lnTo>
                    <a:pt x="208139" y="80171"/>
                  </a:lnTo>
                  <a:lnTo>
                    <a:pt x="205392" y="97534"/>
                  </a:lnTo>
                  <a:lnTo>
                    <a:pt x="196827" y="112255"/>
                  </a:lnTo>
                  <a:lnTo>
                    <a:pt x="183602" y="122983"/>
                  </a:lnTo>
                  <a:lnTo>
                    <a:pt x="166875" y="128364"/>
                  </a:lnTo>
                  <a:lnTo>
                    <a:pt x="166875" y="152010"/>
                  </a:lnTo>
                  <a:lnTo>
                    <a:pt x="194585" y="152010"/>
                  </a:lnTo>
                  <a:lnTo>
                    <a:pt x="314838" y="31759"/>
                  </a:lnTo>
                  <a:lnTo>
                    <a:pt x="314838" y="28025"/>
                  </a:lnTo>
                  <a:close/>
                </a:path>
                <a:path w="314959" h="286385">
                  <a:moveTo>
                    <a:pt x="157285" y="49619"/>
                  </a:moveTo>
                  <a:lnTo>
                    <a:pt x="125611" y="74979"/>
                  </a:lnTo>
                  <a:lnTo>
                    <a:pt x="125498" y="78964"/>
                  </a:lnTo>
                  <a:lnTo>
                    <a:pt x="125611" y="82048"/>
                  </a:lnTo>
                  <a:lnTo>
                    <a:pt x="186400" y="82048"/>
                  </a:lnTo>
                  <a:lnTo>
                    <a:pt x="186757" y="80171"/>
                  </a:lnTo>
                  <a:lnTo>
                    <a:pt x="184606" y="68442"/>
                  </a:lnTo>
                  <a:lnTo>
                    <a:pt x="178344" y="58786"/>
                  </a:lnTo>
                  <a:lnTo>
                    <a:pt x="168921" y="52185"/>
                  </a:lnTo>
                  <a:lnTo>
                    <a:pt x="157285" y="49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222742" y="2826207"/>
            <a:ext cx="5193030" cy="8451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84300"/>
              </a:lnSpc>
              <a:spcBef>
                <a:spcPts val="480"/>
              </a:spcBef>
            </a:pPr>
            <a:r>
              <a:rPr sz="2000" spc="-105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make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learning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interactive 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discussions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feel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free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ask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question 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speak.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563868" y="4280915"/>
            <a:ext cx="7097395" cy="1324610"/>
            <a:chOff x="6563868" y="4280915"/>
            <a:chExt cx="7097395" cy="1324610"/>
          </a:xfrm>
        </p:grpSpPr>
        <p:sp>
          <p:nvSpPr>
            <p:cNvPr id="22" name="object 22"/>
            <p:cNvSpPr/>
            <p:nvPr/>
          </p:nvSpPr>
          <p:spPr>
            <a:xfrm>
              <a:off x="6563868" y="4280915"/>
              <a:ext cx="7097395" cy="1324610"/>
            </a:xfrm>
            <a:custGeom>
              <a:avLst/>
              <a:gdLst/>
              <a:ahLst/>
              <a:cxnLst/>
              <a:rect l="l" t="t" r="r" b="b"/>
              <a:pathLst>
                <a:path w="7097394" h="1324610">
                  <a:moveTo>
                    <a:pt x="6964807" y="0"/>
                  </a:moveTo>
                  <a:lnTo>
                    <a:pt x="132460" y="0"/>
                  </a:lnTo>
                  <a:lnTo>
                    <a:pt x="90594" y="6753"/>
                  </a:lnTo>
                  <a:lnTo>
                    <a:pt x="54233" y="25558"/>
                  </a:lnTo>
                  <a:lnTo>
                    <a:pt x="25558" y="54233"/>
                  </a:lnTo>
                  <a:lnTo>
                    <a:pt x="6753" y="90594"/>
                  </a:lnTo>
                  <a:lnTo>
                    <a:pt x="0" y="132461"/>
                  </a:lnTo>
                  <a:lnTo>
                    <a:pt x="0" y="1191895"/>
                  </a:lnTo>
                  <a:lnTo>
                    <a:pt x="6753" y="1233761"/>
                  </a:lnTo>
                  <a:lnTo>
                    <a:pt x="25558" y="1270122"/>
                  </a:lnTo>
                  <a:lnTo>
                    <a:pt x="54233" y="1298797"/>
                  </a:lnTo>
                  <a:lnTo>
                    <a:pt x="90594" y="1317602"/>
                  </a:lnTo>
                  <a:lnTo>
                    <a:pt x="132460" y="1324356"/>
                  </a:lnTo>
                  <a:lnTo>
                    <a:pt x="6964807" y="1324356"/>
                  </a:lnTo>
                  <a:lnTo>
                    <a:pt x="7006673" y="1317602"/>
                  </a:lnTo>
                  <a:lnTo>
                    <a:pt x="7043034" y="1298797"/>
                  </a:lnTo>
                  <a:lnTo>
                    <a:pt x="7071709" y="1270122"/>
                  </a:lnTo>
                  <a:lnTo>
                    <a:pt x="7090514" y="1233761"/>
                  </a:lnTo>
                  <a:lnTo>
                    <a:pt x="7097268" y="1191895"/>
                  </a:lnTo>
                  <a:lnTo>
                    <a:pt x="7097268" y="132461"/>
                  </a:lnTo>
                  <a:lnTo>
                    <a:pt x="7090514" y="90594"/>
                  </a:lnTo>
                  <a:lnTo>
                    <a:pt x="7071709" y="54233"/>
                  </a:lnTo>
                  <a:lnTo>
                    <a:pt x="7043034" y="25558"/>
                  </a:lnTo>
                  <a:lnTo>
                    <a:pt x="7006673" y="6753"/>
                  </a:lnTo>
                  <a:lnTo>
                    <a:pt x="6964807" y="0"/>
                  </a:lnTo>
                  <a:close/>
                </a:path>
              </a:pathLst>
            </a:custGeom>
            <a:solidFill>
              <a:srgbClr val="A13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14794" y="4665996"/>
              <a:ext cx="298450" cy="490855"/>
            </a:xfrm>
            <a:custGeom>
              <a:avLst/>
              <a:gdLst/>
              <a:ahLst/>
              <a:cxnLst/>
              <a:rect l="l" t="t" r="r" b="b"/>
              <a:pathLst>
                <a:path w="298450" h="490854">
                  <a:moveTo>
                    <a:pt x="0" y="0"/>
                  </a:moveTo>
                  <a:lnTo>
                    <a:pt x="0" y="490459"/>
                  </a:lnTo>
                  <a:lnTo>
                    <a:pt x="298162" y="192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222742" y="4611751"/>
            <a:ext cx="5297805" cy="5873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484"/>
              </a:spcBef>
            </a:pP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right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choose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whether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turn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your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video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not.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563868" y="5935979"/>
            <a:ext cx="7097395" cy="1325880"/>
            <a:chOff x="6563868" y="5935979"/>
            <a:chExt cx="7097395" cy="1325880"/>
          </a:xfrm>
        </p:grpSpPr>
        <p:sp>
          <p:nvSpPr>
            <p:cNvPr id="26" name="object 26"/>
            <p:cNvSpPr/>
            <p:nvPr/>
          </p:nvSpPr>
          <p:spPr>
            <a:xfrm>
              <a:off x="6563868" y="5935979"/>
              <a:ext cx="7097395" cy="1325880"/>
            </a:xfrm>
            <a:custGeom>
              <a:avLst/>
              <a:gdLst/>
              <a:ahLst/>
              <a:cxnLst/>
              <a:rect l="l" t="t" r="r" b="b"/>
              <a:pathLst>
                <a:path w="7097394" h="1325879">
                  <a:moveTo>
                    <a:pt x="6964680" y="0"/>
                  </a:moveTo>
                  <a:lnTo>
                    <a:pt x="132587" y="0"/>
                  </a:lnTo>
                  <a:lnTo>
                    <a:pt x="90659" y="6754"/>
                  </a:lnTo>
                  <a:lnTo>
                    <a:pt x="54260" y="25566"/>
                  </a:lnTo>
                  <a:lnTo>
                    <a:pt x="25566" y="54260"/>
                  </a:lnTo>
                  <a:lnTo>
                    <a:pt x="6754" y="90659"/>
                  </a:lnTo>
                  <a:lnTo>
                    <a:pt x="0" y="132588"/>
                  </a:lnTo>
                  <a:lnTo>
                    <a:pt x="0" y="1193292"/>
                  </a:lnTo>
                  <a:lnTo>
                    <a:pt x="6754" y="1235200"/>
                  </a:lnTo>
                  <a:lnTo>
                    <a:pt x="25566" y="1271597"/>
                  </a:lnTo>
                  <a:lnTo>
                    <a:pt x="54260" y="1300298"/>
                  </a:lnTo>
                  <a:lnTo>
                    <a:pt x="90659" y="1319120"/>
                  </a:lnTo>
                  <a:lnTo>
                    <a:pt x="132587" y="1325880"/>
                  </a:lnTo>
                  <a:lnTo>
                    <a:pt x="6964680" y="1325880"/>
                  </a:lnTo>
                  <a:lnTo>
                    <a:pt x="7006608" y="1319120"/>
                  </a:lnTo>
                  <a:lnTo>
                    <a:pt x="7043007" y="1300298"/>
                  </a:lnTo>
                  <a:lnTo>
                    <a:pt x="7071701" y="1271597"/>
                  </a:lnTo>
                  <a:lnTo>
                    <a:pt x="7090513" y="1235200"/>
                  </a:lnTo>
                  <a:lnTo>
                    <a:pt x="7097268" y="1193292"/>
                  </a:lnTo>
                  <a:lnTo>
                    <a:pt x="7097268" y="132588"/>
                  </a:lnTo>
                  <a:lnTo>
                    <a:pt x="7090513" y="90659"/>
                  </a:lnTo>
                  <a:lnTo>
                    <a:pt x="7071701" y="54260"/>
                  </a:lnTo>
                  <a:lnTo>
                    <a:pt x="7043007" y="25566"/>
                  </a:lnTo>
                  <a:lnTo>
                    <a:pt x="7006608" y="6754"/>
                  </a:lnTo>
                  <a:lnTo>
                    <a:pt x="6964680" y="0"/>
                  </a:lnTo>
                  <a:close/>
                </a:path>
              </a:pathLst>
            </a:custGeom>
            <a:solidFill>
              <a:srgbClr val="D9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18761" y="6404783"/>
              <a:ext cx="625475" cy="391160"/>
            </a:xfrm>
            <a:custGeom>
              <a:avLst/>
              <a:gdLst/>
              <a:ahLst/>
              <a:cxnLst/>
              <a:rect l="l" t="t" r="r" b="b"/>
              <a:pathLst>
                <a:path w="625475" h="391159">
                  <a:moveTo>
                    <a:pt x="302203" y="7337"/>
                  </a:moveTo>
                  <a:lnTo>
                    <a:pt x="275419" y="22895"/>
                  </a:lnTo>
                  <a:lnTo>
                    <a:pt x="79602" y="23085"/>
                  </a:lnTo>
                  <a:lnTo>
                    <a:pt x="21898" y="63168"/>
                  </a:lnTo>
                  <a:lnTo>
                    <a:pt x="5832" y="102539"/>
                  </a:lnTo>
                  <a:lnTo>
                    <a:pt x="0" y="150509"/>
                  </a:lnTo>
                  <a:lnTo>
                    <a:pt x="6385" y="200629"/>
                  </a:lnTo>
                  <a:lnTo>
                    <a:pt x="23905" y="241143"/>
                  </a:lnTo>
                  <a:lnTo>
                    <a:pt x="50104" y="268243"/>
                  </a:lnTo>
                  <a:lnTo>
                    <a:pt x="82528" y="278122"/>
                  </a:lnTo>
                  <a:lnTo>
                    <a:pt x="258838" y="278122"/>
                  </a:lnTo>
                  <a:lnTo>
                    <a:pt x="258838" y="390723"/>
                  </a:lnTo>
                  <a:lnTo>
                    <a:pt x="333864" y="332546"/>
                  </a:lnTo>
                  <a:lnTo>
                    <a:pt x="408889" y="332546"/>
                  </a:lnTo>
                  <a:lnTo>
                    <a:pt x="408889" y="329468"/>
                  </a:lnTo>
                  <a:lnTo>
                    <a:pt x="288848" y="329468"/>
                  </a:lnTo>
                  <a:lnTo>
                    <a:pt x="288848" y="248096"/>
                  </a:lnTo>
                  <a:lnTo>
                    <a:pt x="82528" y="248096"/>
                  </a:lnTo>
                  <a:lnTo>
                    <a:pt x="63624" y="241060"/>
                  </a:lnTo>
                  <a:lnTo>
                    <a:pt x="46759" y="221203"/>
                  </a:lnTo>
                  <a:lnTo>
                    <a:pt x="34650" y="190395"/>
                  </a:lnTo>
                  <a:lnTo>
                    <a:pt x="30010" y="150509"/>
                  </a:lnTo>
                  <a:lnTo>
                    <a:pt x="34650" y="110622"/>
                  </a:lnTo>
                  <a:lnTo>
                    <a:pt x="46759" y="79814"/>
                  </a:lnTo>
                  <a:lnTo>
                    <a:pt x="63624" y="59957"/>
                  </a:lnTo>
                  <a:lnTo>
                    <a:pt x="82528" y="52922"/>
                  </a:lnTo>
                  <a:lnTo>
                    <a:pt x="589174" y="52922"/>
                  </a:lnTo>
                  <a:lnTo>
                    <a:pt x="573789" y="35750"/>
                  </a:lnTo>
                  <a:lnTo>
                    <a:pt x="532682" y="22895"/>
                  </a:lnTo>
                  <a:lnTo>
                    <a:pt x="397635" y="22895"/>
                  </a:lnTo>
                  <a:lnTo>
                    <a:pt x="394284" y="16151"/>
                  </a:lnTo>
                  <a:lnTo>
                    <a:pt x="388489" y="10947"/>
                  </a:lnTo>
                  <a:lnTo>
                    <a:pt x="385888" y="9983"/>
                  </a:lnTo>
                  <a:lnTo>
                    <a:pt x="314807" y="9983"/>
                  </a:lnTo>
                  <a:lnTo>
                    <a:pt x="308609" y="7999"/>
                  </a:lnTo>
                  <a:lnTo>
                    <a:pt x="302203" y="7337"/>
                  </a:lnTo>
                  <a:close/>
                </a:path>
                <a:path w="625475" h="391159">
                  <a:moveTo>
                    <a:pt x="408889" y="332546"/>
                  </a:moveTo>
                  <a:lnTo>
                    <a:pt x="333864" y="332546"/>
                  </a:lnTo>
                  <a:lnTo>
                    <a:pt x="408889" y="390723"/>
                  </a:lnTo>
                  <a:lnTo>
                    <a:pt x="408889" y="332546"/>
                  </a:lnTo>
                  <a:close/>
                </a:path>
                <a:path w="625475" h="391159">
                  <a:moveTo>
                    <a:pt x="333864" y="294562"/>
                  </a:moveTo>
                  <a:lnTo>
                    <a:pt x="288848" y="329468"/>
                  </a:lnTo>
                  <a:lnTo>
                    <a:pt x="378879" y="329468"/>
                  </a:lnTo>
                  <a:lnTo>
                    <a:pt x="333864" y="294562"/>
                  </a:lnTo>
                  <a:close/>
                </a:path>
                <a:path w="625475" h="391159">
                  <a:moveTo>
                    <a:pt x="408889" y="232782"/>
                  </a:moveTo>
                  <a:lnTo>
                    <a:pt x="378879" y="232782"/>
                  </a:lnTo>
                  <a:lnTo>
                    <a:pt x="378879" y="329468"/>
                  </a:lnTo>
                  <a:lnTo>
                    <a:pt x="408889" y="329468"/>
                  </a:lnTo>
                  <a:lnTo>
                    <a:pt x="408889" y="278122"/>
                  </a:lnTo>
                  <a:lnTo>
                    <a:pt x="593515" y="278122"/>
                  </a:lnTo>
                  <a:lnTo>
                    <a:pt x="600205" y="271404"/>
                  </a:lnTo>
                  <a:lnTo>
                    <a:pt x="600205" y="254820"/>
                  </a:lnTo>
                  <a:lnTo>
                    <a:pt x="593515" y="248096"/>
                  </a:lnTo>
                  <a:lnTo>
                    <a:pt x="408889" y="248096"/>
                  </a:lnTo>
                  <a:lnTo>
                    <a:pt x="408889" y="232782"/>
                  </a:lnTo>
                  <a:close/>
                </a:path>
                <a:path w="625475" h="391159">
                  <a:moveTo>
                    <a:pt x="415492" y="210562"/>
                  </a:moveTo>
                  <a:lnTo>
                    <a:pt x="258838" y="210562"/>
                  </a:lnTo>
                  <a:lnTo>
                    <a:pt x="258838" y="248096"/>
                  </a:lnTo>
                  <a:lnTo>
                    <a:pt x="288848" y="248096"/>
                  </a:lnTo>
                  <a:lnTo>
                    <a:pt x="288848" y="229254"/>
                  </a:lnTo>
                  <a:lnTo>
                    <a:pt x="408889" y="229254"/>
                  </a:lnTo>
                  <a:lnTo>
                    <a:pt x="408889" y="213190"/>
                  </a:lnTo>
                  <a:lnTo>
                    <a:pt x="411171" y="212539"/>
                  </a:lnTo>
                  <a:lnTo>
                    <a:pt x="413385" y="211657"/>
                  </a:lnTo>
                  <a:lnTo>
                    <a:pt x="415492" y="210562"/>
                  </a:lnTo>
                  <a:close/>
                </a:path>
                <a:path w="625475" h="391159">
                  <a:moveTo>
                    <a:pt x="543935" y="210562"/>
                  </a:moveTo>
                  <a:lnTo>
                    <a:pt x="513925" y="210562"/>
                  </a:lnTo>
                  <a:lnTo>
                    <a:pt x="514708" y="220571"/>
                  </a:lnTo>
                  <a:lnTo>
                    <a:pt x="517046" y="230342"/>
                  </a:lnTo>
                  <a:lnTo>
                    <a:pt x="520804" y="239512"/>
                  </a:lnTo>
                  <a:lnTo>
                    <a:pt x="526004" y="248096"/>
                  </a:lnTo>
                  <a:lnTo>
                    <a:pt x="585200" y="248096"/>
                  </a:lnTo>
                  <a:lnTo>
                    <a:pt x="569738" y="245700"/>
                  </a:lnTo>
                  <a:lnTo>
                    <a:pt x="556828" y="237847"/>
                  </a:lnTo>
                  <a:lnTo>
                    <a:pt x="547788" y="225735"/>
                  </a:lnTo>
                  <a:lnTo>
                    <a:pt x="543935" y="210562"/>
                  </a:lnTo>
                  <a:close/>
                </a:path>
                <a:path w="625475" h="391159">
                  <a:moveTo>
                    <a:pt x="359898" y="232031"/>
                  </a:moveTo>
                  <a:lnTo>
                    <a:pt x="316833" y="232031"/>
                  </a:lnTo>
                  <a:lnTo>
                    <a:pt x="322616" y="237405"/>
                  </a:lnTo>
                  <a:lnTo>
                    <a:pt x="330175" y="240451"/>
                  </a:lnTo>
                  <a:lnTo>
                    <a:pt x="338065" y="240589"/>
                  </a:lnTo>
                  <a:lnTo>
                    <a:pt x="346806" y="240627"/>
                  </a:lnTo>
                  <a:lnTo>
                    <a:pt x="355171" y="237042"/>
                  </a:lnTo>
                  <a:lnTo>
                    <a:pt x="359898" y="232031"/>
                  </a:lnTo>
                  <a:close/>
                </a:path>
                <a:path w="625475" h="391159">
                  <a:moveTo>
                    <a:pt x="408889" y="229254"/>
                  </a:moveTo>
                  <a:lnTo>
                    <a:pt x="288848" y="229254"/>
                  </a:lnTo>
                  <a:lnTo>
                    <a:pt x="290586" y="230342"/>
                  </a:lnTo>
                  <a:lnTo>
                    <a:pt x="292418" y="231274"/>
                  </a:lnTo>
                  <a:lnTo>
                    <a:pt x="301565" y="234846"/>
                  </a:lnTo>
                  <a:lnTo>
                    <a:pt x="309593" y="234846"/>
                  </a:lnTo>
                  <a:lnTo>
                    <a:pt x="316833" y="232031"/>
                  </a:lnTo>
                  <a:lnTo>
                    <a:pt x="359898" y="232031"/>
                  </a:lnTo>
                  <a:lnTo>
                    <a:pt x="361173" y="230680"/>
                  </a:lnTo>
                  <a:lnTo>
                    <a:pt x="408889" y="230680"/>
                  </a:lnTo>
                  <a:lnTo>
                    <a:pt x="408889" y="229254"/>
                  </a:lnTo>
                  <a:close/>
                </a:path>
                <a:path w="625475" h="391159">
                  <a:moveTo>
                    <a:pt x="408889" y="230680"/>
                  </a:moveTo>
                  <a:lnTo>
                    <a:pt x="361173" y="230680"/>
                  </a:lnTo>
                  <a:lnTo>
                    <a:pt x="366762" y="233032"/>
                  </a:lnTo>
                  <a:lnTo>
                    <a:pt x="372896" y="233758"/>
                  </a:lnTo>
                  <a:lnTo>
                    <a:pt x="378879" y="232782"/>
                  </a:lnTo>
                  <a:lnTo>
                    <a:pt x="408889" y="232782"/>
                  </a:lnTo>
                  <a:lnTo>
                    <a:pt x="408889" y="230680"/>
                  </a:lnTo>
                  <a:close/>
                </a:path>
                <a:path w="625475" h="391159">
                  <a:moveTo>
                    <a:pt x="68348" y="104493"/>
                  </a:moveTo>
                  <a:lnTo>
                    <a:pt x="60320" y="109597"/>
                  </a:lnTo>
                  <a:lnTo>
                    <a:pt x="56981" y="124779"/>
                  </a:lnTo>
                  <a:lnTo>
                    <a:pt x="56231" y="132005"/>
                  </a:lnTo>
                  <a:lnTo>
                    <a:pt x="56269" y="139249"/>
                  </a:lnTo>
                  <a:lnTo>
                    <a:pt x="60339" y="167271"/>
                  </a:lnTo>
                  <a:lnTo>
                    <a:pt x="71499" y="189909"/>
                  </a:lnTo>
                  <a:lnTo>
                    <a:pt x="88173" y="205046"/>
                  </a:lnTo>
                  <a:lnTo>
                    <a:pt x="108787" y="210562"/>
                  </a:lnTo>
                  <a:lnTo>
                    <a:pt x="588951" y="210562"/>
                  </a:lnTo>
                  <a:lnTo>
                    <a:pt x="602038" y="207543"/>
                  </a:lnTo>
                  <a:lnTo>
                    <a:pt x="613701" y="197669"/>
                  </a:lnTo>
                  <a:lnTo>
                    <a:pt x="619099" y="186090"/>
                  </a:lnTo>
                  <a:lnTo>
                    <a:pt x="336414" y="186090"/>
                  </a:lnTo>
                  <a:lnTo>
                    <a:pt x="310847" y="180941"/>
                  </a:lnTo>
                  <a:lnTo>
                    <a:pt x="310243" y="180535"/>
                  </a:lnTo>
                  <a:lnTo>
                    <a:pt x="108787" y="180535"/>
                  </a:lnTo>
                  <a:lnTo>
                    <a:pt x="100775" y="177410"/>
                  </a:lnTo>
                  <a:lnTo>
                    <a:pt x="93538" y="168759"/>
                  </a:lnTo>
                  <a:lnTo>
                    <a:pt x="88298" y="155675"/>
                  </a:lnTo>
                  <a:lnTo>
                    <a:pt x="86279" y="139249"/>
                  </a:lnTo>
                  <a:lnTo>
                    <a:pt x="86241" y="134200"/>
                  </a:lnTo>
                  <a:lnTo>
                    <a:pt x="86773" y="129165"/>
                  </a:lnTo>
                  <a:lnTo>
                    <a:pt x="89655" y="116128"/>
                  </a:lnTo>
                  <a:lnTo>
                    <a:pt x="84553" y="108096"/>
                  </a:lnTo>
                  <a:lnTo>
                    <a:pt x="68348" y="104493"/>
                  </a:lnTo>
                  <a:close/>
                </a:path>
                <a:path w="625475" h="391159">
                  <a:moveTo>
                    <a:pt x="431785" y="54273"/>
                  </a:moveTo>
                  <a:lnTo>
                    <a:pt x="336414" y="54273"/>
                  </a:lnTo>
                  <a:lnTo>
                    <a:pt x="362055" y="59452"/>
                  </a:lnTo>
                  <a:lnTo>
                    <a:pt x="382994" y="73577"/>
                  </a:lnTo>
                  <a:lnTo>
                    <a:pt x="397111" y="94527"/>
                  </a:lnTo>
                  <a:lnTo>
                    <a:pt x="402287" y="120182"/>
                  </a:lnTo>
                  <a:lnTo>
                    <a:pt x="397111" y="145837"/>
                  </a:lnTo>
                  <a:lnTo>
                    <a:pt x="382994" y="166786"/>
                  </a:lnTo>
                  <a:lnTo>
                    <a:pt x="362055" y="180911"/>
                  </a:lnTo>
                  <a:lnTo>
                    <a:pt x="336414" y="186090"/>
                  </a:lnTo>
                  <a:lnTo>
                    <a:pt x="619099" y="186090"/>
                  </a:lnTo>
                  <a:lnTo>
                    <a:pt x="621689" y="180535"/>
                  </a:lnTo>
                  <a:lnTo>
                    <a:pt x="434398" y="180535"/>
                  </a:lnTo>
                  <a:lnTo>
                    <a:pt x="441519" y="177239"/>
                  </a:lnTo>
                  <a:lnTo>
                    <a:pt x="447065" y="171283"/>
                  </a:lnTo>
                  <a:lnTo>
                    <a:pt x="450617" y="161966"/>
                  </a:lnTo>
                  <a:lnTo>
                    <a:pt x="452648" y="156702"/>
                  </a:lnTo>
                  <a:lnTo>
                    <a:pt x="452648" y="148676"/>
                  </a:lnTo>
                  <a:lnTo>
                    <a:pt x="449853" y="141426"/>
                  </a:lnTo>
                  <a:lnTo>
                    <a:pt x="455155" y="135708"/>
                  </a:lnTo>
                  <a:lnTo>
                    <a:pt x="458100" y="128201"/>
                  </a:lnTo>
                  <a:lnTo>
                    <a:pt x="458144" y="111662"/>
                  </a:lnTo>
                  <a:lnTo>
                    <a:pt x="454561" y="103292"/>
                  </a:lnTo>
                  <a:lnTo>
                    <a:pt x="448203" y="97286"/>
                  </a:lnTo>
                  <a:lnTo>
                    <a:pt x="450165" y="91083"/>
                  </a:lnTo>
                  <a:lnTo>
                    <a:pt x="432072" y="55999"/>
                  </a:lnTo>
                  <a:lnTo>
                    <a:pt x="431906" y="54823"/>
                  </a:lnTo>
                  <a:lnTo>
                    <a:pt x="431785" y="54273"/>
                  </a:lnTo>
                  <a:close/>
                </a:path>
                <a:path w="625475" h="391159">
                  <a:moveTo>
                    <a:pt x="136771" y="52922"/>
                  </a:moveTo>
                  <a:lnTo>
                    <a:pt x="82528" y="52922"/>
                  </a:lnTo>
                  <a:lnTo>
                    <a:pt x="102080" y="59607"/>
                  </a:lnTo>
                  <a:lnTo>
                    <a:pt x="117522" y="78267"/>
                  </a:lnTo>
                  <a:lnTo>
                    <a:pt x="127652" y="106759"/>
                  </a:lnTo>
                  <a:lnTo>
                    <a:pt x="131089" y="140960"/>
                  </a:lnTo>
                  <a:lnTo>
                    <a:pt x="131210" y="145837"/>
                  </a:lnTo>
                  <a:lnTo>
                    <a:pt x="130647" y="164701"/>
                  </a:lnTo>
                  <a:lnTo>
                    <a:pt x="128087" y="175844"/>
                  </a:lnTo>
                  <a:lnTo>
                    <a:pt x="121504" y="179949"/>
                  </a:lnTo>
                  <a:lnTo>
                    <a:pt x="108787" y="180535"/>
                  </a:lnTo>
                  <a:lnTo>
                    <a:pt x="153202" y="180535"/>
                  </a:lnTo>
                  <a:lnTo>
                    <a:pt x="156670" y="171505"/>
                  </a:lnTo>
                  <a:lnTo>
                    <a:pt x="159188" y="162189"/>
                  </a:lnTo>
                  <a:lnTo>
                    <a:pt x="160738" y="152662"/>
                  </a:lnTo>
                  <a:lnTo>
                    <a:pt x="161138" y="145837"/>
                  </a:lnTo>
                  <a:lnTo>
                    <a:pt x="161072" y="139249"/>
                  </a:lnTo>
                  <a:lnTo>
                    <a:pt x="159634" y="116090"/>
                  </a:lnTo>
                  <a:lnTo>
                    <a:pt x="154806" y="91881"/>
                  </a:lnTo>
                  <a:lnTo>
                    <a:pt x="147093" y="70713"/>
                  </a:lnTo>
                  <a:lnTo>
                    <a:pt x="136771" y="52922"/>
                  </a:lnTo>
                  <a:close/>
                </a:path>
                <a:path w="625475" h="391159">
                  <a:moveTo>
                    <a:pt x="431397" y="52922"/>
                  </a:moveTo>
                  <a:lnTo>
                    <a:pt x="244283" y="52922"/>
                  </a:lnTo>
                  <a:lnTo>
                    <a:pt x="244204" y="53929"/>
                  </a:lnTo>
                  <a:lnTo>
                    <a:pt x="244133" y="56731"/>
                  </a:lnTo>
                  <a:lnTo>
                    <a:pt x="244283" y="58627"/>
                  </a:lnTo>
                  <a:lnTo>
                    <a:pt x="233880" y="65353"/>
                  </a:lnTo>
                  <a:lnTo>
                    <a:pt x="227083" y="75200"/>
                  </a:lnTo>
                  <a:lnTo>
                    <a:pt x="224460" y="86876"/>
                  </a:lnTo>
                  <a:lnTo>
                    <a:pt x="226577" y="99088"/>
                  </a:lnTo>
                  <a:lnTo>
                    <a:pt x="221175" y="104912"/>
                  </a:lnTo>
                  <a:lnTo>
                    <a:pt x="218124" y="112537"/>
                  </a:lnTo>
                  <a:lnTo>
                    <a:pt x="218071" y="124779"/>
                  </a:lnTo>
                  <a:lnTo>
                    <a:pt x="218178" y="129165"/>
                  </a:lnTo>
                  <a:lnTo>
                    <a:pt x="221694" y="137166"/>
                  </a:lnTo>
                  <a:lnTo>
                    <a:pt x="227927" y="143002"/>
                  </a:lnTo>
                  <a:lnTo>
                    <a:pt x="225947" y="149185"/>
                  </a:lnTo>
                  <a:lnTo>
                    <a:pt x="225287" y="155576"/>
                  </a:lnTo>
                  <a:lnTo>
                    <a:pt x="225947" y="161966"/>
                  </a:lnTo>
                  <a:lnTo>
                    <a:pt x="227927" y="168149"/>
                  </a:lnTo>
                  <a:lnTo>
                    <a:pt x="229991" y="173004"/>
                  </a:lnTo>
                  <a:lnTo>
                    <a:pt x="233242" y="177264"/>
                  </a:lnTo>
                  <a:lnTo>
                    <a:pt x="237381" y="180535"/>
                  </a:lnTo>
                  <a:lnTo>
                    <a:pt x="310243" y="180535"/>
                  </a:lnTo>
                  <a:lnTo>
                    <a:pt x="289941" y="166892"/>
                  </a:lnTo>
                  <a:lnTo>
                    <a:pt x="275804" y="146040"/>
                  </a:lnTo>
                  <a:lnTo>
                    <a:pt x="270542" y="120482"/>
                  </a:lnTo>
                  <a:lnTo>
                    <a:pt x="275600" y="94804"/>
                  </a:lnTo>
                  <a:lnTo>
                    <a:pt x="289622" y="73790"/>
                  </a:lnTo>
                  <a:lnTo>
                    <a:pt x="310497" y="59570"/>
                  </a:lnTo>
                  <a:lnTo>
                    <a:pt x="336114" y="54273"/>
                  </a:lnTo>
                  <a:lnTo>
                    <a:pt x="431785" y="54273"/>
                  </a:lnTo>
                  <a:lnTo>
                    <a:pt x="431710" y="53929"/>
                  </a:lnTo>
                  <a:lnTo>
                    <a:pt x="431397" y="52922"/>
                  </a:lnTo>
                  <a:close/>
                </a:path>
                <a:path w="625475" h="391159">
                  <a:moveTo>
                    <a:pt x="589174" y="52922"/>
                  </a:moveTo>
                  <a:lnTo>
                    <a:pt x="532682" y="52922"/>
                  </a:lnTo>
                  <a:lnTo>
                    <a:pt x="553187" y="58501"/>
                  </a:lnTo>
                  <a:lnTo>
                    <a:pt x="569647" y="73068"/>
                  </a:lnTo>
                  <a:lnTo>
                    <a:pt x="582005" y="93363"/>
                  </a:lnTo>
                  <a:lnTo>
                    <a:pt x="590201" y="116128"/>
                  </a:lnTo>
                  <a:lnTo>
                    <a:pt x="594674" y="140960"/>
                  </a:lnTo>
                  <a:lnTo>
                    <a:pt x="594851" y="160802"/>
                  </a:lnTo>
                  <a:lnTo>
                    <a:pt x="592390" y="174409"/>
                  </a:lnTo>
                  <a:lnTo>
                    <a:pt x="588951" y="180535"/>
                  </a:lnTo>
                  <a:lnTo>
                    <a:pt x="621689" y="180535"/>
                  </a:lnTo>
                  <a:lnTo>
                    <a:pt x="622071" y="179717"/>
                  </a:lnTo>
                  <a:lnTo>
                    <a:pt x="625276" y="152460"/>
                  </a:lnTo>
                  <a:lnTo>
                    <a:pt x="619688" y="110048"/>
                  </a:lnTo>
                  <a:lnTo>
                    <a:pt x="602659" y="67973"/>
                  </a:lnTo>
                  <a:lnTo>
                    <a:pt x="589174" y="52922"/>
                  </a:lnTo>
                  <a:close/>
                </a:path>
                <a:path w="625475" h="391159">
                  <a:moveTo>
                    <a:pt x="329168" y="0"/>
                  </a:moveTo>
                  <a:lnTo>
                    <a:pt x="320784" y="3590"/>
                  </a:lnTo>
                  <a:lnTo>
                    <a:pt x="314807" y="9983"/>
                  </a:lnTo>
                  <a:lnTo>
                    <a:pt x="385888" y="9983"/>
                  </a:lnTo>
                  <a:lnTo>
                    <a:pt x="381430" y="8332"/>
                  </a:lnTo>
                  <a:lnTo>
                    <a:pt x="358922" y="8332"/>
                  </a:lnTo>
                  <a:lnTo>
                    <a:pt x="353164" y="3102"/>
                  </a:lnTo>
                  <a:lnTo>
                    <a:pt x="345693" y="168"/>
                  </a:lnTo>
                  <a:lnTo>
                    <a:pt x="329168" y="0"/>
                  </a:lnTo>
                  <a:close/>
                </a:path>
                <a:path w="625475" h="391159">
                  <a:moveTo>
                    <a:pt x="374209" y="5411"/>
                  </a:moveTo>
                  <a:lnTo>
                    <a:pt x="366143" y="5411"/>
                  </a:lnTo>
                  <a:lnTo>
                    <a:pt x="358922" y="8332"/>
                  </a:lnTo>
                  <a:lnTo>
                    <a:pt x="381430" y="8332"/>
                  </a:lnTo>
                  <a:lnTo>
                    <a:pt x="374209" y="5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222742" y="6267958"/>
            <a:ext cx="4613910" cy="5873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484"/>
              </a:spcBef>
            </a:pP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Participation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prepares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exam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learning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needs 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ease.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96076" y="510285"/>
            <a:ext cx="7215124" cy="3567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7000"/>
              </a:lnSpc>
              <a:spcBef>
                <a:spcPts val="100"/>
              </a:spcBef>
            </a:pPr>
            <a:r>
              <a:rPr sz="5600" b="0" spc="-140" dirty="0">
                <a:solidFill>
                  <a:srgbClr val="EED4F9"/>
                </a:solidFill>
                <a:latin typeface="Verdana"/>
                <a:cs typeface="Verdana"/>
              </a:rPr>
              <a:t>Handling</a:t>
            </a:r>
            <a:r>
              <a:rPr sz="5600" b="0" spc="-894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5600" b="0" spc="-135" dirty="0">
                <a:solidFill>
                  <a:srgbClr val="EED4F9"/>
                </a:solidFill>
                <a:latin typeface="Verdana"/>
                <a:cs typeface="Verdana"/>
              </a:rPr>
              <a:t>Employee  </a:t>
            </a:r>
            <a:r>
              <a:rPr sz="5600" b="0" spc="-170" dirty="0">
                <a:solidFill>
                  <a:srgbClr val="EED4F9"/>
                </a:solidFill>
                <a:latin typeface="Verdana"/>
                <a:cs typeface="Verdana"/>
              </a:rPr>
              <a:t>G</a:t>
            </a:r>
            <a:r>
              <a:rPr lang="en-GB" sz="5600" b="0" spc="-17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5600" b="0" spc="-170" dirty="0" err="1">
                <a:solidFill>
                  <a:srgbClr val="EED4F9"/>
                </a:solidFill>
                <a:latin typeface="Verdana"/>
                <a:cs typeface="Verdana"/>
              </a:rPr>
              <a:t>ievances</a:t>
            </a:r>
            <a:r>
              <a:rPr sz="5600" b="0" spc="-170" dirty="0">
                <a:solidFill>
                  <a:srgbClr val="EED4F9"/>
                </a:solidFill>
                <a:latin typeface="Verdana"/>
                <a:cs typeface="Verdana"/>
              </a:rPr>
              <a:t>:</a:t>
            </a:r>
            <a:r>
              <a:rPr sz="5600" b="0" spc="-92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5600" b="0" spc="-95" dirty="0">
                <a:solidFill>
                  <a:srgbClr val="EED4F9"/>
                </a:solidFill>
                <a:latin typeface="Verdana"/>
                <a:cs typeface="Verdana"/>
              </a:rPr>
              <a:t>Legal</a:t>
            </a:r>
            <a:endParaRPr sz="5600" dirty="0">
              <a:latin typeface="Verdana"/>
              <a:cs typeface="Verdana"/>
            </a:endParaRPr>
          </a:p>
          <a:p>
            <a:pPr marL="12700">
              <a:lnSpc>
                <a:spcPts val="6715"/>
              </a:lnSpc>
            </a:pPr>
            <a:r>
              <a:rPr sz="5600" b="0" spc="80" dirty="0">
                <a:solidFill>
                  <a:srgbClr val="EED4F9"/>
                </a:solidFill>
                <a:latin typeface="Verdana"/>
                <a:cs typeface="Verdana"/>
              </a:rPr>
              <a:t>P</a:t>
            </a:r>
            <a:r>
              <a:rPr lang="en-GB" sz="5600" b="0" spc="8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5600" b="0" spc="80" dirty="0" err="1">
                <a:solidFill>
                  <a:srgbClr val="EED4F9"/>
                </a:solidFill>
                <a:latin typeface="Verdana"/>
                <a:cs typeface="Verdana"/>
              </a:rPr>
              <a:t>ocedu</a:t>
            </a:r>
            <a:r>
              <a:rPr lang="en-GB" sz="5600" b="0" spc="8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5600" b="0" spc="80" dirty="0">
                <a:solidFill>
                  <a:srgbClr val="EED4F9"/>
                </a:solidFill>
                <a:latin typeface="Verdana"/>
                <a:cs typeface="Verdana"/>
              </a:rPr>
              <a:t>es</a:t>
            </a:r>
            <a:r>
              <a:rPr sz="5600" b="0" spc="-89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5600" b="0" spc="-170" dirty="0">
                <a:solidFill>
                  <a:srgbClr val="EED4F9"/>
                </a:solidFill>
                <a:latin typeface="Verdana"/>
                <a:cs typeface="Verdana"/>
              </a:rPr>
              <a:t>and</a:t>
            </a:r>
            <a:endParaRPr sz="5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5600" b="0" spc="100" dirty="0">
                <a:solidFill>
                  <a:srgbClr val="EED4F9"/>
                </a:solidFill>
                <a:latin typeface="Verdana"/>
                <a:cs typeface="Verdana"/>
              </a:rPr>
              <a:t>P</a:t>
            </a:r>
            <a:r>
              <a:rPr lang="en-GB" sz="5600" b="0" spc="10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5600" b="0" spc="100" dirty="0" err="1">
                <a:solidFill>
                  <a:srgbClr val="EED4F9"/>
                </a:solidFill>
                <a:latin typeface="Verdana"/>
                <a:cs typeface="Verdana"/>
              </a:rPr>
              <a:t>acti</a:t>
            </a:r>
            <a:r>
              <a:rPr sz="5600" b="0" spc="130" dirty="0" err="1">
                <a:solidFill>
                  <a:srgbClr val="EED4F9"/>
                </a:solidFill>
                <a:latin typeface="Verdana"/>
                <a:cs typeface="Verdana"/>
              </a:rPr>
              <a:t>c</a:t>
            </a:r>
            <a:r>
              <a:rPr sz="5600" b="0" spc="-220" dirty="0" err="1">
                <a:solidFill>
                  <a:srgbClr val="EED4F9"/>
                </a:solidFill>
                <a:latin typeface="Verdana"/>
                <a:cs typeface="Verdana"/>
              </a:rPr>
              <a:t>al</a:t>
            </a:r>
            <a:r>
              <a:rPr sz="5600" b="0" spc="-89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5600" b="0" spc="-45" dirty="0">
                <a:solidFill>
                  <a:srgbClr val="EED4F9"/>
                </a:solidFill>
                <a:latin typeface="Verdana"/>
                <a:cs typeface="Verdana"/>
              </a:rPr>
              <a:t>Tips</a:t>
            </a:r>
            <a:endParaRPr sz="56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6076" y="4381069"/>
            <a:ext cx="7698105" cy="2665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90"/>
              </a:spcBef>
            </a:pPr>
            <a:r>
              <a:rPr sz="1600" spc="70" dirty="0">
                <a:solidFill>
                  <a:srgbClr val="C6CDD5"/>
                </a:solidFill>
                <a:latin typeface="Tahoma"/>
                <a:cs typeface="Tahoma"/>
              </a:rPr>
              <a:t>Welcome</a:t>
            </a:r>
            <a:r>
              <a:rPr sz="16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C6CDD5"/>
                </a:solidFill>
                <a:latin typeface="Tahoma"/>
                <a:cs typeface="Tahoma"/>
              </a:rPr>
              <a:t>to</a:t>
            </a:r>
            <a:r>
              <a:rPr sz="160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C6CDD5"/>
                </a:solidFill>
                <a:latin typeface="Tahoma"/>
                <a:cs typeface="Tahoma"/>
              </a:rPr>
              <a:t>this</a:t>
            </a:r>
            <a:r>
              <a:rPr sz="16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C6CDD5"/>
                </a:solidFill>
                <a:latin typeface="Tahoma"/>
                <a:cs typeface="Tahoma"/>
              </a:rPr>
              <a:t>comprehensive</a:t>
            </a:r>
            <a:r>
              <a:rPr sz="1600" spc="-2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C6CDD5"/>
                </a:solidFill>
                <a:latin typeface="Tahoma"/>
                <a:cs typeface="Tahoma"/>
              </a:rPr>
              <a:t>presentation</a:t>
            </a:r>
            <a:r>
              <a:rPr sz="1600" spc="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C6CDD5"/>
                </a:solidFill>
                <a:latin typeface="Tahoma"/>
                <a:cs typeface="Tahoma"/>
              </a:rPr>
              <a:t>on</a:t>
            </a:r>
            <a:r>
              <a:rPr sz="160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C6CDD5"/>
                </a:solidFill>
                <a:latin typeface="Tahoma"/>
                <a:cs typeface="Tahoma"/>
              </a:rPr>
              <a:t>handling</a:t>
            </a:r>
            <a:r>
              <a:rPr sz="160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C6CDD5"/>
                </a:solidFill>
                <a:latin typeface="Tahoma"/>
                <a:cs typeface="Tahoma"/>
              </a:rPr>
              <a:t>employee</a:t>
            </a:r>
            <a:r>
              <a:rPr sz="1600" spc="-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C6CDD5"/>
                </a:solidFill>
                <a:latin typeface="Tahoma"/>
                <a:cs typeface="Tahoma"/>
              </a:rPr>
              <a:t>grievances. </a:t>
            </a:r>
            <a:r>
              <a:rPr sz="1600" spc="-484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600" spc="114" dirty="0">
                <a:solidFill>
                  <a:srgbClr val="C6CDD5"/>
                </a:solidFill>
                <a:latin typeface="Tahoma"/>
                <a:cs typeface="Tahoma"/>
              </a:rPr>
              <a:t>As </a:t>
            </a:r>
            <a:r>
              <a:rPr sz="1600" spc="100" dirty="0">
                <a:solidFill>
                  <a:srgbClr val="C6CDD5"/>
                </a:solidFill>
                <a:latin typeface="Tahoma"/>
                <a:cs typeface="Tahoma"/>
              </a:rPr>
              <a:t>we </a:t>
            </a:r>
            <a:r>
              <a:rPr sz="1600" spc="55" dirty="0">
                <a:solidFill>
                  <a:srgbClr val="C6CDD5"/>
                </a:solidFill>
                <a:latin typeface="Tahoma"/>
                <a:cs typeface="Tahoma"/>
              </a:rPr>
              <a:t>navigate the </a:t>
            </a:r>
            <a:r>
              <a:rPr sz="1600" spc="70" dirty="0">
                <a:solidFill>
                  <a:srgbClr val="C6CDD5"/>
                </a:solidFill>
                <a:latin typeface="Tahoma"/>
                <a:cs typeface="Tahoma"/>
              </a:rPr>
              <a:t>complex </a:t>
            </a:r>
            <a:r>
              <a:rPr sz="1600" spc="80" dirty="0">
                <a:solidFill>
                  <a:srgbClr val="C6CDD5"/>
                </a:solidFill>
                <a:latin typeface="Tahoma"/>
                <a:cs typeface="Tahoma"/>
              </a:rPr>
              <a:t>landscape </a:t>
            </a:r>
            <a:r>
              <a:rPr sz="1600" spc="70" dirty="0">
                <a:solidFill>
                  <a:srgbClr val="C6CDD5"/>
                </a:solidFill>
                <a:latin typeface="Tahoma"/>
                <a:cs typeface="Tahoma"/>
              </a:rPr>
              <a:t>of workplace </a:t>
            </a:r>
            <a:r>
              <a:rPr sz="1600" spc="60" dirty="0">
                <a:solidFill>
                  <a:srgbClr val="C6CDD5"/>
                </a:solidFill>
                <a:latin typeface="Tahoma"/>
                <a:cs typeface="Tahoma"/>
              </a:rPr>
              <a:t>disputes, </a:t>
            </a:r>
            <a:r>
              <a:rPr sz="1600" spc="40" dirty="0">
                <a:solidFill>
                  <a:srgbClr val="C6CDD5"/>
                </a:solidFill>
                <a:latin typeface="Tahoma"/>
                <a:cs typeface="Tahoma"/>
              </a:rPr>
              <a:t>we'll </a:t>
            </a:r>
            <a:r>
              <a:rPr sz="1600" spc="60" dirty="0">
                <a:solidFill>
                  <a:srgbClr val="C6CDD5"/>
                </a:solidFill>
                <a:latin typeface="Tahoma"/>
                <a:cs typeface="Tahoma"/>
              </a:rPr>
              <a:t>explore </a:t>
            </a:r>
            <a:r>
              <a:rPr sz="1600" spc="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C6CDD5"/>
                </a:solidFill>
                <a:latin typeface="Tahoma"/>
                <a:cs typeface="Tahoma"/>
              </a:rPr>
              <a:t>legal </a:t>
            </a:r>
            <a:r>
              <a:rPr sz="1600" spc="65" dirty="0">
                <a:solidFill>
                  <a:srgbClr val="C6CDD5"/>
                </a:solidFill>
                <a:latin typeface="Tahoma"/>
                <a:cs typeface="Tahoma"/>
              </a:rPr>
              <a:t>procedures, </a:t>
            </a:r>
            <a:r>
              <a:rPr sz="1600" spc="60" dirty="0">
                <a:solidFill>
                  <a:srgbClr val="C6CDD5"/>
                </a:solidFill>
                <a:latin typeface="Tahoma"/>
                <a:cs typeface="Tahoma"/>
              </a:rPr>
              <a:t>practical </a:t>
            </a:r>
            <a:r>
              <a:rPr sz="1600" spc="40" dirty="0">
                <a:solidFill>
                  <a:srgbClr val="C6CDD5"/>
                </a:solidFill>
                <a:latin typeface="Tahoma"/>
                <a:cs typeface="Tahoma"/>
              </a:rPr>
              <a:t>tips, </a:t>
            </a:r>
            <a:r>
              <a:rPr sz="1600" spc="65" dirty="0">
                <a:solidFill>
                  <a:srgbClr val="C6CDD5"/>
                </a:solidFill>
                <a:latin typeface="Tahoma"/>
                <a:cs typeface="Tahoma"/>
              </a:rPr>
              <a:t>and real-world </a:t>
            </a:r>
            <a:r>
              <a:rPr sz="1600" spc="100" dirty="0">
                <a:solidFill>
                  <a:srgbClr val="C6CDD5"/>
                </a:solidFill>
                <a:latin typeface="Tahoma"/>
                <a:cs typeface="Tahoma"/>
              </a:rPr>
              <a:t>cases </a:t>
            </a:r>
            <a:r>
              <a:rPr sz="1600" spc="45" dirty="0">
                <a:solidFill>
                  <a:srgbClr val="C6CDD5"/>
                </a:solidFill>
                <a:latin typeface="Tahoma"/>
                <a:cs typeface="Tahoma"/>
              </a:rPr>
              <a:t>that </a:t>
            </a:r>
            <a:r>
              <a:rPr sz="1600" spc="35" dirty="0">
                <a:solidFill>
                  <a:srgbClr val="C6CDD5"/>
                </a:solidFill>
                <a:latin typeface="Tahoma"/>
                <a:cs typeface="Tahoma"/>
              </a:rPr>
              <a:t>will </a:t>
            </a:r>
            <a:r>
              <a:rPr sz="1600" spc="55" dirty="0">
                <a:solidFill>
                  <a:srgbClr val="C6CDD5"/>
                </a:solidFill>
                <a:latin typeface="Tahoma"/>
                <a:cs typeface="Tahoma"/>
              </a:rPr>
              <a:t>equip </a:t>
            </a:r>
            <a:r>
              <a:rPr sz="1600" spc="60" dirty="0">
                <a:solidFill>
                  <a:srgbClr val="C6CDD5"/>
                </a:solidFill>
                <a:latin typeface="Tahoma"/>
                <a:cs typeface="Tahoma"/>
              </a:rPr>
              <a:t>HR </a:t>
            </a:r>
            <a:r>
              <a:rPr sz="1600" spc="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C6CDD5"/>
                </a:solidFill>
                <a:latin typeface="Tahoma"/>
                <a:cs typeface="Tahoma"/>
              </a:rPr>
              <a:t>professionals, </a:t>
            </a:r>
            <a:r>
              <a:rPr sz="1600" spc="50" dirty="0">
                <a:solidFill>
                  <a:srgbClr val="C6CDD5"/>
                </a:solidFill>
                <a:latin typeface="Tahoma"/>
                <a:cs typeface="Tahoma"/>
              </a:rPr>
              <a:t>managers, </a:t>
            </a:r>
            <a:r>
              <a:rPr sz="1600" spc="65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600" spc="45" dirty="0">
                <a:solidFill>
                  <a:srgbClr val="C6CDD5"/>
                </a:solidFill>
                <a:latin typeface="Tahoma"/>
                <a:cs typeface="Tahoma"/>
              </a:rPr>
              <a:t>legal </a:t>
            </a:r>
            <a:r>
              <a:rPr sz="1600" spc="70" dirty="0">
                <a:solidFill>
                  <a:srgbClr val="C6CDD5"/>
                </a:solidFill>
                <a:latin typeface="Tahoma"/>
                <a:cs typeface="Tahoma"/>
              </a:rPr>
              <a:t>experts </a:t>
            </a:r>
            <a:r>
              <a:rPr sz="1600" spc="50" dirty="0">
                <a:solidFill>
                  <a:srgbClr val="C6CDD5"/>
                </a:solidFill>
                <a:latin typeface="Tahoma"/>
                <a:cs typeface="Tahoma"/>
              </a:rPr>
              <a:t>with </a:t>
            </a:r>
            <a:r>
              <a:rPr sz="1600" spc="55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600" spc="70" dirty="0">
                <a:solidFill>
                  <a:srgbClr val="C6CDD5"/>
                </a:solidFill>
                <a:latin typeface="Tahoma"/>
                <a:cs typeface="Tahoma"/>
              </a:rPr>
              <a:t>knowledge </a:t>
            </a:r>
            <a:r>
              <a:rPr sz="1600" spc="6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600" spc="65" dirty="0">
                <a:solidFill>
                  <a:srgbClr val="C6CDD5"/>
                </a:solidFill>
                <a:latin typeface="Tahoma"/>
                <a:cs typeface="Tahoma"/>
              </a:rPr>
              <a:t>effectively </a:t>
            </a:r>
            <a:r>
              <a:rPr sz="1600" spc="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C6CDD5"/>
                </a:solidFill>
                <a:latin typeface="Tahoma"/>
                <a:cs typeface="Tahoma"/>
              </a:rPr>
              <a:t>manage </a:t>
            </a:r>
            <a:r>
              <a:rPr sz="1600" spc="65" dirty="0">
                <a:solidFill>
                  <a:srgbClr val="C6CDD5"/>
                </a:solidFill>
                <a:latin typeface="Tahoma"/>
                <a:cs typeface="Tahoma"/>
              </a:rPr>
              <a:t>and resolve employee </a:t>
            </a:r>
            <a:r>
              <a:rPr sz="1600" spc="60" dirty="0">
                <a:solidFill>
                  <a:srgbClr val="C6CDD5"/>
                </a:solidFill>
                <a:latin typeface="Tahoma"/>
                <a:cs typeface="Tahoma"/>
              </a:rPr>
              <a:t>grievances. From understanding </a:t>
            </a:r>
            <a:r>
              <a:rPr sz="1600" spc="55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600" spc="100" dirty="0">
                <a:solidFill>
                  <a:srgbClr val="C6CDD5"/>
                </a:solidFill>
                <a:latin typeface="Tahoma"/>
                <a:cs typeface="Tahoma"/>
              </a:rPr>
              <a:t>scope </a:t>
            </a:r>
            <a:r>
              <a:rPr sz="1600" spc="70" dirty="0">
                <a:solidFill>
                  <a:srgbClr val="C6CDD5"/>
                </a:solidFill>
                <a:latin typeface="Tahoma"/>
                <a:cs typeface="Tahoma"/>
              </a:rPr>
              <a:t>of </a:t>
            </a:r>
            <a:r>
              <a:rPr sz="160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C6CDD5"/>
                </a:solidFill>
                <a:latin typeface="Tahoma"/>
                <a:cs typeface="Tahoma"/>
              </a:rPr>
              <a:t>grievances </a:t>
            </a:r>
            <a:r>
              <a:rPr sz="1600" spc="6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600" spc="55" dirty="0">
                <a:solidFill>
                  <a:srgbClr val="C6CDD5"/>
                </a:solidFill>
                <a:latin typeface="Tahoma"/>
                <a:cs typeface="Tahoma"/>
              </a:rPr>
              <a:t>fostering </a:t>
            </a:r>
            <a:r>
              <a:rPr sz="1600" spc="70" dirty="0">
                <a:solidFill>
                  <a:srgbClr val="C6CDD5"/>
                </a:solidFill>
                <a:latin typeface="Tahoma"/>
                <a:cs typeface="Tahoma"/>
              </a:rPr>
              <a:t>workplace </a:t>
            </a:r>
            <a:r>
              <a:rPr sz="1600" spc="40" dirty="0">
                <a:solidFill>
                  <a:srgbClr val="C6CDD5"/>
                </a:solidFill>
                <a:latin typeface="Tahoma"/>
                <a:cs typeface="Tahoma"/>
              </a:rPr>
              <a:t>harmony, </a:t>
            </a:r>
            <a:r>
              <a:rPr sz="1600" spc="55" dirty="0">
                <a:solidFill>
                  <a:srgbClr val="C6CDD5"/>
                </a:solidFill>
                <a:latin typeface="Tahoma"/>
                <a:cs typeface="Tahoma"/>
              </a:rPr>
              <a:t>this presentation </a:t>
            </a:r>
            <a:r>
              <a:rPr sz="1600" spc="35" dirty="0">
                <a:solidFill>
                  <a:srgbClr val="C6CDD5"/>
                </a:solidFill>
                <a:latin typeface="Tahoma"/>
                <a:cs typeface="Tahoma"/>
              </a:rPr>
              <a:t>will </a:t>
            </a:r>
            <a:r>
              <a:rPr sz="1600" spc="65" dirty="0">
                <a:solidFill>
                  <a:srgbClr val="C6CDD5"/>
                </a:solidFill>
                <a:latin typeface="Tahoma"/>
                <a:cs typeface="Tahoma"/>
              </a:rPr>
              <a:t>provide </a:t>
            </a:r>
            <a:r>
              <a:rPr sz="1600" spc="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C6CDD5"/>
                </a:solidFill>
                <a:latin typeface="Tahoma"/>
                <a:cs typeface="Tahoma"/>
              </a:rPr>
              <a:t>valuable </a:t>
            </a:r>
            <a:r>
              <a:rPr sz="1600" spc="60" dirty="0">
                <a:solidFill>
                  <a:srgbClr val="C6CDD5"/>
                </a:solidFill>
                <a:latin typeface="Tahoma"/>
                <a:cs typeface="Tahoma"/>
              </a:rPr>
              <a:t>insights </a:t>
            </a:r>
            <a:r>
              <a:rPr sz="1600" spc="70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600" spc="65" dirty="0">
                <a:solidFill>
                  <a:srgbClr val="C6CDD5"/>
                </a:solidFill>
                <a:latin typeface="Tahoma"/>
                <a:cs typeface="Tahoma"/>
              </a:rPr>
              <a:t>strategies </a:t>
            </a:r>
            <a:r>
              <a:rPr sz="1600" spc="6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600" spc="70" dirty="0">
                <a:solidFill>
                  <a:srgbClr val="C6CDD5"/>
                </a:solidFill>
                <a:latin typeface="Tahoma"/>
                <a:cs typeface="Tahoma"/>
              </a:rPr>
              <a:t>create </a:t>
            </a:r>
            <a:r>
              <a:rPr sz="1600" spc="60" dirty="0">
                <a:solidFill>
                  <a:srgbClr val="C6CDD5"/>
                </a:solidFill>
                <a:latin typeface="Tahoma"/>
                <a:cs typeface="Tahoma"/>
              </a:rPr>
              <a:t>a </a:t>
            </a:r>
            <a:r>
              <a:rPr sz="1600" spc="40" dirty="0">
                <a:solidFill>
                  <a:srgbClr val="C6CDD5"/>
                </a:solidFill>
                <a:latin typeface="Tahoma"/>
                <a:cs typeface="Tahoma"/>
              </a:rPr>
              <a:t>fair </a:t>
            </a:r>
            <a:r>
              <a:rPr sz="1600" spc="70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600" spc="65" dirty="0">
                <a:solidFill>
                  <a:srgbClr val="C6CDD5"/>
                </a:solidFill>
                <a:latin typeface="Tahoma"/>
                <a:cs typeface="Tahoma"/>
              </a:rPr>
              <a:t>productive work </a:t>
            </a:r>
            <a:r>
              <a:rPr sz="1600" spc="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C6CDD5"/>
                </a:solidFill>
                <a:latin typeface="Tahoma"/>
                <a:cs typeface="Tahoma"/>
              </a:rPr>
              <a:t>environment.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616660"/>
            <a:ext cx="12325096" cy="6982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b="0" spc="-65" dirty="0">
                <a:solidFill>
                  <a:srgbClr val="EED4F9"/>
                </a:solidFill>
                <a:latin typeface="Verdana"/>
                <a:cs typeface="Verdana"/>
              </a:rPr>
              <a:t>De</a:t>
            </a:r>
            <a:r>
              <a:rPr sz="4450" b="0" spc="-55" dirty="0">
                <a:solidFill>
                  <a:srgbClr val="EED4F9"/>
                </a:solidFill>
                <a:latin typeface="Verdana"/>
                <a:cs typeface="Verdana"/>
              </a:rPr>
              <a:t>f</a:t>
            </a:r>
            <a:r>
              <a:rPr sz="4450" b="0" spc="-95" dirty="0">
                <a:solidFill>
                  <a:srgbClr val="EED4F9"/>
                </a:solidFill>
                <a:latin typeface="Verdana"/>
                <a:cs typeface="Verdana"/>
              </a:rPr>
              <a:t>inition</a:t>
            </a:r>
            <a:r>
              <a:rPr sz="4450" b="0" spc="-69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135" dirty="0">
                <a:solidFill>
                  <a:srgbClr val="EED4F9"/>
                </a:solidFill>
                <a:latin typeface="Verdana"/>
                <a:cs typeface="Verdana"/>
              </a:rPr>
              <a:t>and</a:t>
            </a:r>
            <a:r>
              <a:rPr sz="4450" b="0" spc="-69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95" dirty="0">
                <a:solidFill>
                  <a:srgbClr val="EED4F9"/>
                </a:solidFill>
                <a:latin typeface="Verdana"/>
                <a:cs typeface="Verdana"/>
              </a:rPr>
              <a:t>Sc</a:t>
            </a:r>
            <a:r>
              <a:rPr sz="4450" b="0" spc="-80" dirty="0">
                <a:solidFill>
                  <a:srgbClr val="EED4F9"/>
                </a:solidFill>
                <a:latin typeface="Verdana"/>
                <a:cs typeface="Verdana"/>
              </a:rPr>
              <a:t>ope</a:t>
            </a:r>
            <a:r>
              <a:rPr sz="4450" b="0" spc="-70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15" dirty="0">
                <a:solidFill>
                  <a:srgbClr val="EED4F9"/>
                </a:solidFill>
                <a:latin typeface="Verdana"/>
                <a:cs typeface="Verdana"/>
              </a:rPr>
              <a:t>of</a:t>
            </a:r>
            <a:r>
              <a:rPr sz="4450" b="0" spc="-69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10" dirty="0">
                <a:solidFill>
                  <a:srgbClr val="EED4F9"/>
                </a:solidFill>
                <a:latin typeface="Verdana"/>
                <a:cs typeface="Verdana"/>
              </a:rPr>
              <a:t>E</a:t>
            </a:r>
            <a:r>
              <a:rPr sz="4450" b="0" spc="-140" dirty="0">
                <a:solidFill>
                  <a:srgbClr val="EED4F9"/>
                </a:solidFill>
                <a:latin typeface="Verdana"/>
                <a:cs typeface="Verdana"/>
              </a:rPr>
              <a:t>m</a:t>
            </a:r>
            <a:r>
              <a:rPr sz="4450" b="0" spc="-105" dirty="0">
                <a:solidFill>
                  <a:srgbClr val="EED4F9"/>
                </a:solidFill>
                <a:latin typeface="Verdana"/>
                <a:cs typeface="Verdana"/>
              </a:rPr>
              <a:t>p</a:t>
            </a:r>
            <a:r>
              <a:rPr sz="4450" b="0" spc="-140" dirty="0">
                <a:solidFill>
                  <a:srgbClr val="EED4F9"/>
                </a:solidFill>
                <a:latin typeface="Verdana"/>
                <a:cs typeface="Verdana"/>
              </a:rPr>
              <a:t>loyee</a:t>
            </a:r>
            <a:r>
              <a:rPr sz="4450" b="0" spc="-69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50" dirty="0">
                <a:solidFill>
                  <a:srgbClr val="EED4F9"/>
                </a:solidFill>
                <a:latin typeface="Verdana"/>
                <a:cs typeface="Verdana"/>
              </a:rPr>
              <a:t>G</a:t>
            </a:r>
            <a:r>
              <a:rPr lang="en-GB" sz="4450" b="0" spc="-5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4450" b="0" spc="-50" dirty="0" err="1">
                <a:solidFill>
                  <a:srgbClr val="EED4F9"/>
                </a:solidFill>
                <a:latin typeface="Verdana"/>
                <a:cs typeface="Verdana"/>
              </a:rPr>
              <a:t>ievanc</a:t>
            </a:r>
            <a:r>
              <a:rPr sz="4450" b="0" spc="-80" dirty="0" err="1">
                <a:solidFill>
                  <a:srgbClr val="EED4F9"/>
                </a:solidFill>
                <a:latin typeface="Verdana"/>
                <a:cs typeface="Verdana"/>
              </a:rPr>
              <a:t>e</a:t>
            </a:r>
            <a:r>
              <a:rPr sz="4450" b="0" spc="-170" dirty="0" err="1">
                <a:solidFill>
                  <a:srgbClr val="EED4F9"/>
                </a:solidFill>
                <a:latin typeface="Verdana"/>
                <a:cs typeface="Verdana"/>
              </a:rPr>
              <a:t>s</a:t>
            </a:r>
            <a:endParaRPr sz="44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4004" y="1824227"/>
            <a:ext cx="6408420" cy="2758440"/>
          </a:xfrm>
          <a:custGeom>
            <a:avLst/>
            <a:gdLst/>
            <a:ahLst/>
            <a:cxnLst/>
            <a:rect l="l" t="t" r="r" b="b"/>
            <a:pathLst>
              <a:path w="6408420" h="2758440">
                <a:moveTo>
                  <a:pt x="6374384" y="0"/>
                </a:moveTo>
                <a:lnTo>
                  <a:pt x="34010" y="0"/>
                </a:lnTo>
                <a:lnTo>
                  <a:pt x="20772" y="2674"/>
                </a:lnTo>
                <a:lnTo>
                  <a:pt x="9961" y="9969"/>
                </a:lnTo>
                <a:lnTo>
                  <a:pt x="2672" y="20788"/>
                </a:lnTo>
                <a:lnTo>
                  <a:pt x="0" y="34036"/>
                </a:lnTo>
                <a:lnTo>
                  <a:pt x="0" y="2724404"/>
                </a:lnTo>
                <a:lnTo>
                  <a:pt x="2672" y="2737651"/>
                </a:lnTo>
                <a:lnTo>
                  <a:pt x="9961" y="2748470"/>
                </a:lnTo>
                <a:lnTo>
                  <a:pt x="20772" y="2755765"/>
                </a:lnTo>
                <a:lnTo>
                  <a:pt x="34010" y="2758440"/>
                </a:lnTo>
                <a:lnTo>
                  <a:pt x="6374384" y="2758440"/>
                </a:lnTo>
                <a:lnTo>
                  <a:pt x="6387631" y="2755765"/>
                </a:lnTo>
                <a:lnTo>
                  <a:pt x="6398450" y="2748470"/>
                </a:lnTo>
                <a:lnTo>
                  <a:pt x="6405745" y="2737651"/>
                </a:lnTo>
                <a:lnTo>
                  <a:pt x="6408420" y="2724404"/>
                </a:lnTo>
                <a:lnTo>
                  <a:pt x="6408420" y="34036"/>
                </a:lnTo>
                <a:lnTo>
                  <a:pt x="6405745" y="20788"/>
                </a:lnTo>
                <a:lnTo>
                  <a:pt x="6398450" y="9969"/>
                </a:lnTo>
                <a:lnTo>
                  <a:pt x="6387631" y="2674"/>
                </a:lnTo>
                <a:lnTo>
                  <a:pt x="6374384" y="0"/>
                </a:lnTo>
                <a:close/>
              </a:path>
            </a:pathLst>
          </a:custGeom>
          <a:solidFill>
            <a:srgbClr val="434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8075" y="2026411"/>
            <a:ext cx="5950585" cy="2322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5" dirty="0">
                <a:solidFill>
                  <a:srgbClr val="C6CDD5"/>
                </a:solidFill>
                <a:latin typeface="Verdana"/>
                <a:cs typeface="Verdana"/>
              </a:rPr>
              <a:t>F</a:t>
            </a:r>
            <a:r>
              <a:rPr sz="2200" spc="-5" dirty="0">
                <a:solidFill>
                  <a:srgbClr val="C6CDD5"/>
                </a:solidFill>
                <a:latin typeface="Verdana"/>
                <a:cs typeface="Verdana"/>
              </a:rPr>
              <a:t>o</a:t>
            </a:r>
            <a:r>
              <a:rPr lang="en-GB" sz="2200" spc="-10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2200" spc="-10" dirty="0">
                <a:solidFill>
                  <a:srgbClr val="C6CDD5"/>
                </a:solidFill>
                <a:latin typeface="Verdana"/>
                <a:cs typeface="Verdana"/>
              </a:rPr>
              <a:t>mal</a:t>
            </a:r>
            <a:r>
              <a:rPr sz="2200" spc="-32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C6CDD5"/>
                </a:solidFill>
                <a:latin typeface="Verdana"/>
                <a:cs typeface="Verdana"/>
              </a:rPr>
              <a:t>Co</a:t>
            </a:r>
            <a:r>
              <a:rPr sz="2200" spc="-25" dirty="0">
                <a:solidFill>
                  <a:srgbClr val="C6CDD5"/>
                </a:solidFill>
                <a:latin typeface="Verdana"/>
                <a:cs typeface="Verdana"/>
              </a:rPr>
              <a:t>m</a:t>
            </a:r>
            <a:r>
              <a:rPr sz="2200" spc="-60" dirty="0">
                <a:solidFill>
                  <a:srgbClr val="C6CDD5"/>
                </a:solidFill>
                <a:latin typeface="Verdana"/>
                <a:cs typeface="Verdana"/>
              </a:rPr>
              <a:t>plain</a:t>
            </a:r>
            <a:r>
              <a:rPr sz="2200" spc="-45" dirty="0">
                <a:solidFill>
                  <a:srgbClr val="C6CDD5"/>
                </a:solidFill>
                <a:latin typeface="Verdana"/>
                <a:cs typeface="Verdana"/>
              </a:rPr>
              <a:t>t</a:t>
            </a:r>
            <a:r>
              <a:rPr sz="2200" spc="-90" dirty="0">
                <a:solidFill>
                  <a:srgbClr val="C6CDD5"/>
                </a:solidFill>
                <a:latin typeface="Verdana"/>
                <a:cs typeface="Verdana"/>
              </a:rPr>
              <a:t>s</a:t>
            </a:r>
            <a:endParaRPr sz="2200" dirty="0">
              <a:latin typeface="Verdana"/>
              <a:cs typeface="Verdana"/>
            </a:endParaRPr>
          </a:p>
          <a:p>
            <a:pPr marL="12700" marR="5080">
              <a:lnSpc>
                <a:spcPct val="138200"/>
              </a:lnSpc>
              <a:spcBef>
                <a:spcPts val="940"/>
              </a:spcBef>
            </a:pP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Employee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grievances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are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formal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complaints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raised </a:t>
            </a:r>
            <a:r>
              <a:rPr sz="1750" spc="110" dirty="0">
                <a:solidFill>
                  <a:srgbClr val="C6CDD5"/>
                </a:solidFill>
                <a:latin typeface="Tahoma"/>
                <a:cs typeface="Tahoma"/>
              </a:rPr>
              <a:t>by </a:t>
            </a:r>
            <a:r>
              <a:rPr sz="1750" spc="114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workers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regarding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their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employment conditions,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workplace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relationships,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or</a:t>
            </a:r>
            <a:r>
              <a:rPr sz="17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violation</a:t>
            </a:r>
            <a:r>
              <a:rPr sz="17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of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rights.</a:t>
            </a:r>
            <a:r>
              <a:rPr sz="17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These</a:t>
            </a:r>
            <a:r>
              <a:rPr sz="17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can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range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from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issues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with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pay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 benefits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allegations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of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discrimination</a:t>
            </a:r>
            <a:r>
              <a:rPr sz="1750" spc="-8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or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harassment.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27976" y="1824227"/>
            <a:ext cx="6408420" cy="2758440"/>
          </a:xfrm>
          <a:custGeom>
            <a:avLst/>
            <a:gdLst/>
            <a:ahLst/>
            <a:cxnLst/>
            <a:rect l="l" t="t" r="r" b="b"/>
            <a:pathLst>
              <a:path w="6408419" h="2758440">
                <a:moveTo>
                  <a:pt x="6374383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2724404"/>
                </a:lnTo>
                <a:lnTo>
                  <a:pt x="2674" y="2737651"/>
                </a:lnTo>
                <a:lnTo>
                  <a:pt x="9969" y="2748470"/>
                </a:lnTo>
                <a:lnTo>
                  <a:pt x="20788" y="2755765"/>
                </a:lnTo>
                <a:lnTo>
                  <a:pt x="34035" y="2758440"/>
                </a:lnTo>
                <a:lnTo>
                  <a:pt x="6374383" y="2758440"/>
                </a:lnTo>
                <a:lnTo>
                  <a:pt x="6387631" y="2755765"/>
                </a:lnTo>
                <a:lnTo>
                  <a:pt x="6398450" y="2748470"/>
                </a:lnTo>
                <a:lnTo>
                  <a:pt x="6405745" y="2737651"/>
                </a:lnTo>
                <a:lnTo>
                  <a:pt x="6408420" y="2724404"/>
                </a:lnTo>
                <a:lnTo>
                  <a:pt x="6408420" y="34036"/>
                </a:lnTo>
                <a:lnTo>
                  <a:pt x="6405745" y="20788"/>
                </a:lnTo>
                <a:lnTo>
                  <a:pt x="6398450" y="9969"/>
                </a:lnTo>
                <a:lnTo>
                  <a:pt x="6387631" y="2674"/>
                </a:lnTo>
                <a:lnTo>
                  <a:pt x="6374383" y="0"/>
                </a:lnTo>
                <a:close/>
              </a:path>
            </a:pathLst>
          </a:custGeom>
          <a:solidFill>
            <a:srgbClr val="434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3621" y="2026411"/>
            <a:ext cx="5948680" cy="2322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5" dirty="0">
                <a:solidFill>
                  <a:srgbClr val="C6CDD5"/>
                </a:solidFill>
                <a:latin typeface="Verdana"/>
                <a:cs typeface="Verdana"/>
              </a:rPr>
              <a:t>In</a:t>
            </a:r>
            <a:r>
              <a:rPr sz="2200" spc="-114" dirty="0">
                <a:solidFill>
                  <a:srgbClr val="C6CDD5"/>
                </a:solidFill>
                <a:latin typeface="Verdana"/>
                <a:cs typeface="Verdana"/>
              </a:rPr>
              <a:t>f</a:t>
            </a:r>
            <a:r>
              <a:rPr sz="2200" spc="20" dirty="0">
                <a:solidFill>
                  <a:srgbClr val="C6CDD5"/>
                </a:solidFill>
                <a:latin typeface="Verdana"/>
                <a:cs typeface="Verdana"/>
              </a:rPr>
              <a:t>o</a:t>
            </a:r>
            <a:r>
              <a:rPr lang="en-GB" sz="2200" spc="20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2200" spc="40" dirty="0">
                <a:solidFill>
                  <a:srgbClr val="C6CDD5"/>
                </a:solidFill>
                <a:latin typeface="Verdana"/>
                <a:cs typeface="Verdana"/>
              </a:rPr>
              <a:t>m</a:t>
            </a:r>
            <a:r>
              <a:rPr sz="2200" spc="-90" dirty="0">
                <a:solidFill>
                  <a:srgbClr val="C6CDD5"/>
                </a:solidFill>
                <a:latin typeface="Verdana"/>
                <a:cs typeface="Verdana"/>
              </a:rPr>
              <a:t>al</a:t>
            </a:r>
            <a:r>
              <a:rPr sz="2200" spc="-30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2200" spc="10" dirty="0" err="1">
                <a:solidFill>
                  <a:srgbClr val="C6CDD5"/>
                </a:solidFill>
                <a:latin typeface="Verdana"/>
                <a:cs typeface="Verdana"/>
              </a:rPr>
              <a:t>Con</a:t>
            </a:r>
            <a:r>
              <a:rPr sz="2200" spc="-5" dirty="0" err="1">
                <a:solidFill>
                  <a:srgbClr val="C6CDD5"/>
                </a:solidFill>
                <a:latin typeface="Verdana"/>
                <a:cs typeface="Verdana"/>
              </a:rPr>
              <a:t>c</a:t>
            </a:r>
            <a:r>
              <a:rPr sz="2200" spc="5" dirty="0" err="1">
                <a:solidFill>
                  <a:srgbClr val="C6CDD5"/>
                </a:solidFill>
                <a:latin typeface="Verdana"/>
                <a:cs typeface="Verdana"/>
              </a:rPr>
              <a:t>e</a:t>
            </a:r>
            <a:r>
              <a:rPr lang="en-GB" sz="2200" spc="5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2200" spc="5" dirty="0">
                <a:solidFill>
                  <a:srgbClr val="C6CDD5"/>
                </a:solidFill>
                <a:latin typeface="Verdana"/>
                <a:cs typeface="Verdana"/>
              </a:rPr>
              <a:t>ns</a:t>
            </a:r>
            <a:endParaRPr sz="2200" dirty="0">
              <a:latin typeface="Verdana"/>
              <a:cs typeface="Verdana"/>
            </a:endParaRPr>
          </a:p>
          <a:p>
            <a:pPr marL="12700" marR="5080">
              <a:lnSpc>
                <a:spcPct val="138200"/>
              </a:lnSpc>
              <a:spcBef>
                <a:spcPts val="940"/>
              </a:spcBef>
            </a:pP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Grievances</a:t>
            </a:r>
            <a:r>
              <a:rPr sz="17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may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also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encompass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0" dirty="0">
                <a:solidFill>
                  <a:srgbClr val="C6CDD5"/>
                </a:solidFill>
                <a:latin typeface="Tahoma"/>
                <a:cs typeface="Tahoma"/>
              </a:rPr>
              <a:t>informal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concerns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that,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0" dirty="0">
                <a:solidFill>
                  <a:srgbClr val="C6CDD5"/>
                </a:solidFill>
                <a:latin typeface="Tahoma"/>
                <a:cs typeface="Tahoma"/>
              </a:rPr>
              <a:t>if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left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unaddressed,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could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escalate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into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more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serious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issues.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These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might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include communication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breakdowns, workload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disputes,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or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perceived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unfair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treatment.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4004" y="4809744"/>
            <a:ext cx="6408420" cy="2758440"/>
          </a:xfrm>
          <a:custGeom>
            <a:avLst/>
            <a:gdLst/>
            <a:ahLst/>
            <a:cxnLst/>
            <a:rect l="l" t="t" r="r" b="b"/>
            <a:pathLst>
              <a:path w="6408420" h="2758440">
                <a:moveTo>
                  <a:pt x="6374384" y="0"/>
                </a:moveTo>
                <a:lnTo>
                  <a:pt x="34010" y="0"/>
                </a:lnTo>
                <a:lnTo>
                  <a:pt x="20772" y="2674"/>
                </a:lnTo>
                <a:lnTo>
                  <a:pt x="9961" y="9969"/>
                </a:lnTo>
                <a:lnTo>
                  <a:pt x="2672" y="20788"/>
                </a:lnTo>
                <a:lnTo>
                  <a:pt x="0" y="34035"/>
                </a:lnTo>
                <a:lnTo>
                  <a:pt x="0" y="2724429"/>
                </a:lnTo>
                <a:lnTo>
                  <a:pt x="2672" y="2737667"/>
                </a:lnTo>
                <a:lnTo>
                  <a:pt x="9961" y="2748478"/>
                </a:lnTo>
                <a:lnTo>
                  <a:pt x="20772" y="2755767"/>
                </a:lnTo>
                <a:lnTo>
                  <a:pt x="34010" y="2758440"/>
                </a:lnTo>
                <a:lnTo>
                  <a:pt x="6374384" y="2758440"/>
                </a:lnTo>
                <a:lnTo>
                  <a:pt x="6387631" y="2755767"/>
                </a:lnTo>
                <a:lnTo>
                  <a:pt x="6398450" y="2748478"/>
                </a:lnTo>
                <a:lnTo>
                  <a:pt x="6405745" y="2737667"/>
                </a:lnTo>
                <a:lnTo>
                  <a:pt x="6408420" y="2724429"/>
                </a:lnTo>
                <a:lnTo>
                  <a:pt x="6408420" y="34035"/>
                </a:lnTo>
                <a:lnTo>
                  <a:pt x="6405745" y="20788"/>
                </a:lnTo>
                <a:lnTo>
                  <a:pt x="6398450" y="9969"/>
                </a:lnTo>
                <a:lnTo>
                  <a:pt x="6387631" y="2674"/>
                </a:lnTo>
                <a:lnTo>
                  <a:pt x="6374384" y="0"/>
                </a:lnTo>
                <a:close/>
              </a:path>
            </a:pathLst>
          </a:custGeom>
          <a:solidFill>
            <a:srgbClr val="434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08075" y="5011877"/>
            <a:ext cx="5685790" cy="2323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40" dirty="0">
                <a:solidFill>
                  <a:srgbClr val="C6CDD5"/>
                </a:solidFill>
                <a:latin typeface="Verdana"/>
                <a:cs typeface="Verdana"/>
              </a:rPr>
              <a:t>Legal</a:t>
            </a:r>
            <a:r>
              <a:rPr sz="2200" spc="-33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2200" spc="-140" dirty="0">
                <a:solidFill>
                  <a:srgbClr val="C6CDD5"/>
                </a:solidFill>
                <a:latin typeface="Verdana"/>
                <a:cs typeface="Verdana"/>
              </a:rPr>
              <a:t>I</a:t>
            </a:r>
            <a:r>
              <a:rPr sz="2200" spc="-340" dirty="0">
                <a:solidFill>
                  <a:srgbClr val="C6CDD5"/>
                </a:solidFill>
                <a:latin typeface="Verdana"/>
                <a:cs typeface="Verdana"/>
              </a:rPr>
              <a:t>m</a:t>
            </a:r>
            <a:r>
              <a:rPr sz="2200" spc="-45" dirty="0">
                <a:solidFill>
                  <a:srgbClr val="C6CDD5"/>
                </a:solidFill>
                <a:latin typeface="Verdana"/>
                <a:cs typeface="Verdana"/>
              </a:rPr>
              <a:t>plications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200"/>
              </a:lnSpc>
              <a:spcBef>
                <a:spcPts val="944"/>
              </a:spcBef>
            </a:pP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Understanding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120" dirty="0">
                <a:solidFill>
                  <a:srgbClr val="C6CDD5"/>
                </a:solidFill>
                <a:latin typeface="Tahoma"/>
                <a:cs typeface="Tahoma"/>
              </a:rPr>
              <a:t>scope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of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grievances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is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crucial, </a:t>
            </a:r>
            <a:r>
              <a:rPr sz="1750" spc="100" dirty="0">
                <a:solidFill>
                  <a:srgbClr val="C6CDD5"/>
                </a:solidFill>
                <a:latin typeface="Tahoma"/>
                <a:cs typeface="Tahoma"/>
              </a:rPr>
              <a:t>as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they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often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have</a:t>
            </a:r>
            <a:r>
              <a:rPr sz="17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legal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implications.</a:t>
            </a:r>
            <a:r>
              <a:rPr sz="1750" spc="-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Employers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must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05" dirty="0">
                <a:solidFill>
                  <a:srgbClr val="C6CDD5"/>
                </a:solidFill>
                <a:latin typeface="Tahoma"/>
                <a:cs typeface="Tahoma"/>
              </a:rPr>
              <a:t>be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aware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of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their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obligations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under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employment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law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take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appropriate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action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address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resolve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 grievances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promptly.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27976" y="4809744"/>
            <a:ext cx="6408420" cy="2758440"/>
          </a:xfrm>
          <a:custGeom>
            <a:avLst/>
            <a:gdLst/>
            <a:ahLst/>
            <a:cxnLst/>
            <a:rect l="l" t="t" r="r" b="b"/>
            <a:pathLst>
              <a:path w="6408419" h="2758440">
                <a:moveTo>
                  <a:pt x="6374383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5"/>
                </a:lnTo>
                <a:lnTo>
                  <a:pt x="0" y="2724429"/>
                </a:lnTo>
                <a:lnTo>
                  <a:pt x="2674" y="2737667"/>
                </a:lnTo>
                <a:lnTo>
                  <a:pt x="9969" y="2748478"/>
                </a:lnTo>
                <a:lnTo>
                  <a:pt x="20788" y="2755767"/>
                </a:lnTo>
                <a:lnTo>
                  <a:pt x="34035" y="2758440"/>
                </a:lnTo>
                <a:lnTo>
                  <a:pt x="6374383" y="2758440"/>
                </a:lnTo>
                <a:lnTo>
                  <a:pt x="6387631" y="2755767"/>
                </a:lnTo>
                <a:lnTo>
                  <a:pt x="6398450" y="2748478"/>
                </a:lnTo>
                <a:lnTo>
                  <a:pt x="6405745" y="2737667"/>
                </a:lnTo>
                <a:lnTo>
                  <a:pt x="6408420" y="2724429"/>
                </a:lnTo>
                <a:lnTo>
                  <a:pt x="6408420" y="34035"/>
                </a:lnTo>
                <a:lnTo>
                  <a:pt x="6405745" y="20788"/>
                </a:lnTo>
                <a:lnTo>
                  <a:pt x="6398450" y="9969"/>
                </a:lnTo>
                <a:lnTo>
                  <a:pt x="6387631" y="2674"/>
                </a:lnTo>
                <a:lnTo>
                  <a:pt x="6374383" y="0"/>
                </a:lnTo>
                <a:close/>
              </a:path>
            </a:pathLst>
          </a:custGeom>
          <a:solidFill>
            <a:srgbClr val="434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43621" y="5011877"/>
            <a:ext cx="5956300" cy="195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40" dirty="0">
                <a:solidFill>
                  <a:srgbClr val="C6CDD5"/>
                </a:solidFill>
                <a:latin typeface="Verdana"/>
                <a:cs typeface="Verdana"/>
              </a:rPr>
              <a:t>I</a:t>
            </a:r>
            <a:r>
              <a:rPr sz="2200" spc="-340" dirty="0">
                <a:solidFill>
                  <a:srgbClr val="C6CDD5"/>
                </a:solidFill>
                <a:latin typeface="Verdana"/>
                <a:cs typeface="Verdana"/>
              </a:rPr>
              <a:t>m</a:t>
            </a:r>
            <a:r>
              <a:rPr sz="2200" spc="-35" dirty="0">
                <a:solidFill>
                  <a:srgbClr val="C6CDD5"/>
                </a:solidFill>
                <a:latin typeface="Verdana"/>
                <a:cs typeface="Verdana"/>
              </a:rPr>
              <a:t>pa</a:t>
            </a:r>
            <a:r>
              <a:rPr sz="2200" spc="-40" dirty="0">
                <a:solidFill>
                  <a:srgbClr val="C6CDD5"/>
                </a:solidFill>
                <a:latin typeface="Verdana"/>
                <a:cs typeface="Verdana"/>
              </a:rPr>
              <a:t>c</a:t>
            </a:r>
            <a:r>
              <a:rPr sz="2200" spc="-10" dirty="0">
                <a:solidFill>
                  <a:srgbClr val="C6CDD5"/>
                </a:solidFill>
                <a:latin typeface="Verdana"/>
                <a:cs typeface="Verdana"/>
              </a:rPr>
              <a:t>t</a:t>
            </a:r>
            <a:r>
              <a:rPr sz="2200" spc="-29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2200" spc="-50" dirty="0">
                <a:solidFill>
                  <a:srgbClr val="C6CDD5"/>
                </a:solidFill>
                <a:latin typeface="Verdana"/>
                <a:cs typeface="Verdana"/>
              </a:rPr>
              <a:t>on</a:t>
            </a:r>
            <a:r>
              <a:rPr sz="2200" spc="-34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2200" spc="110" dirty="0">
                <a:solidFill>
                  <a:srgbClr val="C6CDD5"/>
                </a:solidFill>
                <a:latin typeface="Verdana"/>
                <a:cs typeface="Verdana"/>
              </a:rPr>
              <a:t>W</a:t>
            </a:r>
            <a:r>
              <a:rPr sz="2200" spc="55" dirty="0">
                <a:solidFill>
                  <a:srgbClr val="C6CDD5"/>
                </a:solidFill>
                <a:latin typeface="Verdana"/>
                <a:cs typeface="Verdana"/>
              </a:rPr>
              <a:t>o</a:t>
            </a:r>
            <a:r>
              <a:rPr lang="en-GB" sz="2200" spc="-5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2200" spc="-5" dirty="0" err="1">
                <a:solidFill>
                  <a:srgbClr val="C6CDD5"/>
                </a:solidFill>
                <a:latin typeface="Verdana"/>
                <a:cs typeface="Verdana"/>
              </a:rPr>
              <a:t>kpla</a:t>
            </a:r>
            <a:r>
              <a:rPr sz="2200" spc="-15" dirty="0" err="1">
                <a:solidFill>
                  <a:srgbClr val="C6CDD5"/>
                </a:solidFill>
                <a:latin typeface="Verdana"/>
                <a:cs typeface="Verdana"/>
              </a:rPr>
              <a:t>c</a:t>
            </a:r>
            <a:r>
              <a:rPr sz="2200" spc="-65" dirty="0" err="1">
                <a:solidFill>
                  <a:srgbClr val="C6CDD5"/>
                </a:solidFill>
                <a:latin typeface="Verdana"/>
                <a:cs typeface="Verdana"/>
              </a:rPr>
              <a:t>e</a:t>
            </a:r>
            <a:endParaRPr sz="2200" dirty="0">
              <a:latin typeface="Verdana"/>
              <a:cs typeface="Verdana"/>
            </a:endParaRPr>
          </a:p>
          <a:p>
            <a:pPr marL="12700" marR="5080">
              <a:lnSpc>
                <a:spcPct val="138100"/>
              </a:lnSpc>
              <a:spcBef>
                <a:spcPts val="950"/>
              </a:spcBef>
            </a:pP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Grievances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can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significantly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impact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workplace </a:t>
            </a:r>
            <a:r>
              <a:rPr sz="1750" spc="35" dirty="0">
                <a:solidFill>
                  <a:srgbClr val="C6CDD5"/>
                </a:solidFill>
                <a:latin typeface="Tahoma"/>
                <a:cs typeface="Tahoma"/>
              </a:rPr>
              <a:t>morale, </a:t>
            </a:r>
            <a:r>
              <a:rPr sz="1750" spc="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productivity,</a:t>
            </a:r>
            <a:r>
              <a:rPr sz="1750" spc="-9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employee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retention.</a:t>
            </a:r>
            <a:r>
              <a:rPr sz="175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Effective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handling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of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grievances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is</a:t>
            </a:r>
            <a:r>
              <a:rPr sz="17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essential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for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0" dirty="0">
                <a:solidFill>
                  <a:srgbClr val="C6CDD5"/>
                </a:solidFill>
                <a:latin typeface="Tahoma"/>
                <a:cs typeface="Tahoma"/>
              </a:rPr>
              <a:t>maintaining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a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positive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work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environment</a:t>
            </a:r>
            <a:r>
              <a:rPr sz="17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preventing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costly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legal</a:t>
            </a:r>
            <a:r>
              <a:rPr sz="1750" spc="-8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disputes.</a:t>
            </a:r>
            <a:endParaRPr sz="17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5200" y="550926"/>
            <a:ext cx="8807400" cy="512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b="0" spc="5" dirty="0">
                <a:solidFill>
                  <a:srgbClr val="EED4F9"/>
                </a:solidFill>
                <a:latin typeface="Verdana"/>
                <a:cs typeface="Verdana"/>
              </a:rPr>
              <a:t>EO</a:t>
            </a:r>
            <a:r>
              <a:rPr sz="3250" b="0" spc="-50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250" b="0" spc="45" dirty="0">
                <a:solidFill>
                  <a:srgbClr val="EED4F9"/>
                </a:solidFill>
                <a:latin typeface="Verdana"/>
                <a:cs typeface="Verdana"/>
              </a:rPr>
              <a:t>P</a:t>
            </a:r>
            <a:r>
              <a:rPr lang="en-GB" sz="3250" b="0" spc="45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3250" b="0" spc="45" dirty="0" err="1">
                <a:solidFill>
                  <a:srgbClr val="EED4F9"/>
                </a:solidFill>
                <a:latin typeface="Verdana"/>
                <a:cs typeface="Verdana"/>
              </a:rPr>
              <a:t>ocedu</a:t>
            </a:r>
            <a:r>
              <a:rPr lang="en-GB" sz="3250" b="0" spc="45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3250" b="0" spc="45" dirty="0">
                <a:solidFill>
                  <a:srgbClr val="EED4F9"/>
                </a:solidFill>
                <a:latin typeface="Verdana"/>
                <a:cs typeface="Verdana"/>
              </a:rPr>
              <a:t>es</a:t>
            </a:r>
            <a:r>
              <a:rPr sz="3250" b="0" spc="-52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250" b="0" spc="110" dirty="0" err="1">
                <a:solidFill>
                  <a:srgbClr val="EED4F9"/>
                </a:solidFill>
                <a:latin typeface="Verdana"/>
                <a:cs typeface="Verdana"/>
              </a:rPr>
              <a:t>fo</a:t>
            </a:r>
            <a:r>
              <a:rPr lang="en-GB" sz="3250" b="0" spc="11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3250" b="0" spc="-50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250" b="0" spc="90" dirty="0">
                <a:solidFill>
                  <a:srgbClr val="EED4F9"/>
                </a:solidFill>
                <a:latin typeface="Verdana"/>
                <a:cs typeface="Verdana"/>
              </a:rPr>
              <a:t>G</a:t>
            </a:r>
            <a:r>
              <a:rPr lang="en-GB" sz="3250" b="0" spc="9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3250" b="0" spc="50" dirty="0" err="1">
                <a:solidFill>
                  <a:srgbClr val="EED4F9"/>
                </a:solidFill>
                <a:latin typeface="Verdana"/>
                <a:cs typeface="Verdana"/>
              </a:rPr>
              <a:t>i</a:t>
            </a:r>
            <a:r>
              <a:rPr sz="3250" b="0" spc="-100" dirty="0" err="1">
                <a:solidFill>
                  <a:srgbClr val="EED4F9"/>
                </a:solidFill>
                <a:latin typeface="Verdana"/>
                <a:cs typeface="Verdana"/>
              </a:rPr>
              <a:t>evance</a:t>
            </a:r>
            <a:r>
              <a:rPr sz="3250" b="0" spc="-52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250" b="0" spc="-95" dirty="0">
                <a:solidFill>
                  <a:srgbClr val="EED4F9"/>
                </a:solidFill>
                <a:latin typeface="Verdana"/>
                <a:cs typeface="Verdana"/>
              </a:rPr>
              <a:t>Resol</a:t>
            </a:r>
            <a:r>
              <a:rPr sz="3250" b="0" spc="-105" dirty="0">
                <a:solidFill>
                  <a:srgbClr val="EED4F9"/>
                </a:solidFill>
                <a:latin typeface="Verdana"/>
                <a:cs typeface="Verdana"/>
              </a:rPr>
              <a:t>u</a:t>
            </a:r>
            <a:r>
              <a:rPr sz="3250" b="0" spc="-60" dirty="0">
                <a:solidFill>
                  <a:srgbClr val="EED4F9"/>
                </a:solidFill>
                <a:latin typeface="Verdana"/>
                <a:cs typeface="Verdana"/>
              </a:rPr>
              <a:t>tion</a:t>
            </a:r>
            <a:endParaRPr sz="325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0080" y="1432560"/>
            <a:ext cx="927100" cy="6210300"/>
            <a:chOff x="640080" y="1432560"/>
            <a:chExt cx="927100" cy="6210300"/>
          </a:xfrm>
        </p:grpSpPr>
        <p:sp>
          <p:nvSpPr>
            <p:cNvPr id="4" name="object 4"/>
            <p:cNvSpPr/>
            <p:nvPr/>
          </p:nvSpPr>
          <p:spPr>
            <a:xfrm>
              <a:off x="813816" y="1432559"/>
              <a:ext cx="753110" cy="6210300"/>
            </a:xfrm>
            <a:custGeom>
              <a:avLst/>
              <a:gdLst/>
              <a:ahLst/>
              <a:cxnLst/>
              <a:rect l="l" t="t" r="r" b="b"/>
              <a:pathLst>
                <a:path w="753110" h="6210300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6205182"/>
                  </a:lnTo>
                  <a:lnTo>
                    <a:pt x="5118" y="6210300"/>
                  </a:lnTo>
                  <a:lnTo>
                    <a:pt x="17741" y="6210300"/>
                  </a:lnTo>
                  <a:lnTo>
                    <a:pt x="22860" y="6205182"/>
                  </a:lnTo>
                  <a:lnTo>
                    <a:pt x="22860" y="5080"/>
                  </a:lnTo>
                  <a:close/>
                </a:path>
                <a:path w="753110" h="6210300">
                  <a:moveTo>
                    <a:pt x="752856" y="364744"/>
                  </a:moveTo>
                  <a:lnTo>
                    <a:pt x="747776" y="359664"/>
                  </a:lnTo>
                  <a:lnTo>
                    <a:pt x="180378" y="359664"/>
                  </a:lnTo>
                  <a:lnTo>
                    <a:pt x="175260" y="364744"/>
                  </a:lnTo>
                  <a:lnTo>
                    <a:pt x="175260" y="371094"/>
                  </a:lnTo>
                  <a:lnTo>
                    <a:pt x="175260" y="377444"/>
                  </a:lnTo>
                  <a:lnTo>
                    <a:pt x="180378" y="382524"/>
                  </a:lnTo>
                  <a:lnTo>
                    <a:pt x="747776" y="382524"/>
                  </a:lnTo>
                  <a:lnTo>
                    <a:pt x="752856" y="377444"/>
                  </a:lnTo>
                  <a:lnTo>
                    <a:pt x="752856" y="364744"/>
                  </a:lnTo>
                  <a:close/>
                </a:path>
              </a:pathLst>
            </a:custGeom>
            <a:solidFill>
              <a:srgbClr val="5C5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0080" y="1618488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09" h="372110">
                  <a:moveTo>
                    <a:pt x="347065" y="0"/>
                  </a:moveTo>
                  <a:lnTo>
                    <a:pt x="24790" y="0"/>
                  </a:lnTo>
                  <a:lnTo>
                    <a:pt x="15141" y="1940"/>
                  </a:lnTo>
                  <a:lnTo>
                    <a:pt x="7261" y="7238"/>
                  </a:lnTo>
                  <a:lnTo>
                    <a:pt x="1948" y="15109"/>
                  </a:lnTo>
                  <a:lnTo>
                    <a:pt x="0" y="24764"/>
                  </a:lnTo>
                  <a:lnTo>
                    <a:pt x="0" y="347090"/>
                  </a:lnTo>
                  <a:lnTo>
                    <a:pt x="1948" y="356746"/>
                  </a:lnTo>
                  <a:lnTo>
                    <a:pt x="7261" y="364616"/>
                  </a:lnTo>
                  <a:lnTo>
                    <a:pt x="15141" y="369915"/>
                  </a:lnTo>
                  <a:lnTo>
                    <a:pt x="24790" y="371855"/>
                  </a:lnTo>
                  <a:lnTo>
                    <a:pt x="347065" y="371855"/>
                  </a:lnTo>
                  <a:lnTo>
                    <a:pt x="356714" y="369915"/>
                  </a:lnTo>
                  <a:lnTo>
                    <a:pt x="364594" y="364616"/>
                  </a:lnTo>
                  <a:lnTo>
                    <a:pt x="369907" y="356746"/>
                  </a:lnTo>
                  <a:lnTo>
                    <a:pt x="371856" y="347090"/>
                  </a:lnTo>
                  <a:lnTo>
                    <a:pt x="371856" y="24764"/>
                  </a:lnTo>
                  <a:lnTo>
                    <a:pt x="369907" y="15109"/>
                  </a:lnTo>
                  <a:lnTo>
                    <a:pt x="364594" y="7238"/>
                  </a:lnTo>
                  <a:lnTo>
                    <a:pt x="356714" y="1940"/>
                  </a:lnTo>
                  <a:lnTo>
                    <a:pt x="347065" y="0"/>
                  </a:lnTo>
                  <a:close/>
                </a:path>
              </a:pathLst>
            </a:custGeom>
            <a:solidFill>
              <a:srgbClr val="434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5149" y="1610105"/>
            <a:ext cx="12255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480" dirty="0">
                <a:solidFill>
                  <a:srgbClr val="C6CDD5"/>
                </a:solidFill>
                <a:latin typeface="Verdana"/>
                <a:cs typeface="Verdana"/>
              </a:rPr>
              <a:t>1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21357" y="1573148"/>
            <a:ext cx="12317095" cy="855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C6CDD5"/>
                </a:solidFill>
                <a:latin typeface="Verdana"/>
                <a:cs typeface="Verdana"/>
              </a:rPr>
              <a:t>St</a:t>
            </a:r>
            <a:r>
              <a:rPr sz="1600" spc="-60" dirty="0">
                <a:solidFill>
                  <a:srgbClr val="C6CDD5"/>
                </a:solidFill>
                <a:latin typeface="Verdana"/>
                <a:cs typeface="Verdana"/>
              </a:rPr>
              <a:t>e</a:t>
            </a:r>
            <a:r>
              <a:rPr sz="1600" spc="-20" dirty="0">
                <a:solidFill>
                  <a:srgbClr val="C6CDD5"/>
                </a:solidFill>
                <a:latin typeface="Verdana"/>
                <a:cs typeface="Verdana"/>
              </a:rPr>
              <a:t>p</a:t>
            </a:r>
            <a:r>
              <a:rPr sz="1600" spc="-24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600" spc="-350" dirty="0">
                <a:solidFill>
                  <a:srgbClr val="C6CDD5"/>
                </a:solidFill>
                <a:latin typeface="Verdana"/>
                <a:cs typeface="Verdana"/>
              </a:rPr>
              <a:t>1:</a:t>
            </a:r>
            <a:r>
              <a:rPr sz="1600" spc="-25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600" spc="-160" dirty="0">
                <a:solidFill>
                  <a:srgbClr val="C6CDD5"/>
                </a:solidFill>
                <a:latin typeface="Verdana"/>
                <a:cs typeface="Verdana"/>
              </a:rPr>
              <a:t>In</a:t>
            </a:r>
            <a:r>
              <a:rPr sz="1600" spc="20" dirty="0">
                <a:solidFill>
                  <a:srgbClr val="C6CDD5"/>
                </a:solidFill>
                <a:latin typeface="Verdana"/>
                <a:cs typeface="Verdana"/>
              </a:rPr>
              <a:t>fo</a:t>
            </a:r>
            <a:r>
              <a:rPr lang="en-GB" sz="1600" spc="20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1600" spc="20" dirty="0">
                <a:solidFill>
                  <a:srgbClr val="C6CDD5"/>
                </a:solidFill>
                <a:latin typeface="Verdana"/>
                <a:cs typeface="Verdana"/>
              </a:rPr>
              <a:t>m</a:t>
            </a:r>
            <a:r>
              <a:rPr sz="1600" spc="-65" dirty="0">
                <a:solidFill>
                  <a:srgbClr val="C6CDD5"/>
                </a:solidFill>
                <a:latin typeface="Verdana"/>
                <a:cs typeface="Verdana"/>
              </a:rPr>
              <a:t>al</a:t>
            </a:r>
            <a:r>
              <a:rPr sz="1600" spc="-24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C6CDD5"/>
                </a:solidFill>
                <a:latin typeface="Verdana"/>
                <a:cs typeface="Verdana"/>
              </a:rPr>
              <a:t>Re</a:t>
            </a:r>
            <a:r>
              <a:rPr sz="1600" spc="-55" dirty="0">
                <a:solidFill>
                  <a:srgbClr val="C6CDD5"/>
                </a:solidFill>
                <a:latin typeface="Verdana"/>
                <a:cs typeface="Verdana"/>
              </a:rPr>
              <a:t>s</a:t>
            </a:r>
            <a:r>
              <a:rPr sz="1600" spc="-40" dirty="0">
                <a:solidFill>
                  <a:srgbClr val="C6CDD5"/>
                </a:solidFill>
                <a:latin typeface="Verdana"/>
                <a:cs typeface="Verdana"/>
              </a:rPr>
              <a:t>olut</a:t>
            </a:r>
            <a:r>
              <a:rPr sz="1600" spc="-35" dirty="0">
                <a:solidFill>
                  <a:srgbClr val="C6CDD5"/>
                </a:solidFill>
                <a:latin typeface="Verdana"/>
                <a:cs typeface="Verdana"/>
              </a:rPr>
              <a:t>i</a:t>
            </a:r>
            <a:r>
              <a:rPr sz="1600" spc="-40" dirty="0">
                <a:solidFill>
                  <a:srgbClr val="C6CDD5"/>
                </a:solidFill>
                <a:latin typeface="Verdana"/>
                <a:cs typeface="Verdana"/>
              </a:rPr>
              <a:t>on</a:t>
            </a:r>
            <a:endParaRPr sz="1600" dirty="0">
              <a:latin typeface="Verdana"/>
              <a:cs typeface="Verdana"/>
            </a:endParaRPr>
          </a:p>
          <a:p>
            <a:pPr marL="12700" marR="5080">
              <a:lnSpc>
                <a:spcPct val="134600"/>
              </a:lnSpc>
              <a:spcBef>
                <a:spcPts val="725"/>
              </a:spcBef>
            </a:pPr>
            <a:r>
              <a:rPr sz="1300" spc="50" dirty="0">
                <a:solidFill>
                  <a:srgbClr val="C6CDD5"/>
                </a:solidFill>
                <a:latin typeface="Tahoma"/>
                <a:cs typeface="Tahoma"/>
              </a:rPr>
              <a:t>Encourage</a:t>
            </a:r>
            <a:r>
              <a:rPr sz="1300" spc="-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C6CDD5"/>
                </a:solidFill>
                <a:latin typeface="Tahoma"/>
                <a:cs typeface="Tahoma"/>
              </a:rPr>
              <a:t>employees</a:t>
            </a:r>
            <a:r>
              <a:rPr sz="1300" spc="-1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C6CDD5"/>
                </a:solidFill>
                <a:latin typeface="Tahoma"/>
                <a:cs typeface="Tahoma"/>
              </a:rPr>
              <a:t>to</a:t>
            </a:r>
            <a:r>
              <a:rPr sz="13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C6CDD5"/>
                </a:solidFill>
                <a:latin typeface="Tahoma"/>
                <a:cs typeface="Tahoma"/>
              </a:rPr>
              <a:t>discuss</a:t>
            </a:r>
            <a:r>
              <a:rPr sz="1300" spc="-2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C6CDD5"/>
                </a:solidFill>
                <a:latin typeface="Tahoma"/>
                <a:cs typeface="Tahoma"/>
              </a:rPr>
              <a:t>concerns</a:t>
            </a:r>
            <a:r>
              <a:rPr sz="1300" spc="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with</a:t>
            </a:r>
            <a:r>
              <a:rPr sz="13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C6CDD5"/>
                </a:solidFill>
                <a:latin typeface="Tahoma"/>
                <a:cs typeface="Tahoma"/>
              </a:rPr>
              <a:t>their</a:t>
            </a:r>
            <a:r>
              <a:rPr sz="13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C6CDD5"/>
                </a:solidFill>
                <a:latin typeface="Tahoma"/>
                <a:cs typeface="Tahoma"/>
              </a:rPr>
              <a:t>immediate</a:t>
            </a:r>
            <a:r>
              <a:rPr sz="1300" spc="-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C6CDD5"/>
                </a:solidFill>
                <a:latin typeface="Tahoma"/>
                <a:cs typeface="Tahoma"/>
              </a:rPr>
              <a:t>supervisor</a:t>
            </a:r>
            <a:r>
              <a:rPr sz="1300" spc="-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35" dirty="0">
                <a:solidFill>
                  <a:srgbClr val="C6CDD5"/>
                </a:solidFill>
                <a:latin typeface="Tahoma"/>
                <a:cs typeface="Tahoma"/>
              </a:rPr>
              <a:t>or</a:t>
            </a:r>
            <a:r>
              <a:rPr sz="1300" spc="-2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HR</a:t>
            </a:r>
            <a:r>
              <a:rPr sz="13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C6CDD5"/>
                </a:solidFill>
                <a:latin typeface="Tahoma"/>
                <a:cs typeface="Tahoma"/>
              </a:rPr>
              <a:t>representative.</a:t>
            </a:r>
            <a:r>
              <a:rPr sz="1300" spc="2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C6CDD5"/>
                </a:solidFill>
                <a:latin typeface="Tahoma"/>
                <a:cs typeface="Tahoma"/>
              </a:rPr>
              <a:t>Many</a:t>
            </a:r>
            <a:r>
              <a:rPr sz="1300" spc="-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C6CDD5"/>
                </a:solidFill>
                <a:latin typeface="Tahoma"/>
                <a:cs typeface="Tahoma"/>
              </a:rPr>
              <a:t>issues</a:t>
            </a:r>
            <a:r>
              <a:rPr sz="13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C6CDD5"/>
                </a:solidFill>
                <a:latin typeface="Tahoma"/>
                <a:cs typeface="Tahoma"/>
              </a:rPr>
              <a:t>can</a:t>
            </a:r>
            <a:r>
              <a:rPr sz="1300" spc="-2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75" dirty="0">
                <a:solidFill>
                  <a:srgbClr val="C6CDD5"/>
                </a:solidFill>
                <a:latin typeface="Tahoma"/>
                <a:cs typeface="Tahoma"/>
              </a:rPr>
              <a:t>be</a:t>
            </a:r>
            <a:r>
              <a:rPr sz="13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C6CDD5"/>
                </a:solidFill>
                <a:latin typeface="Tahoma"/>
                <a:cs typeface="Tahoma"/>
              </a:rPr>
              <a:t>resolved</a:t>
            </a:r>
            <a:r>
              <a:rPr sz="1300" spc="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through</a:t>
            </a:r>
            <a:r>
              <a:rPr sz="13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C6CDD5"/>
                </a:solidFill>
                <a:latin typeface="Tahoma"/>
                <a:cs typeface="Tahoma"/>
              </a:rPr>
              <a:t>open</a:t>
            </a:r>
            <a:r>
              <a:rPr sz="1300" spc="-2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dialogue</a:t>
            </a:r>
            <a:r>
              <a:rPr sz="13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C6CDD5"/>
                </a:solidFill>
                <a:latin typeface="Tahoma"/>
                <a:cs typeface="Tahoma"/>
              </a:rPr>
              <a:t>without </a:t>
            </a:r>
            <a:r>
              <a:rPr sz="1300" spc="-39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C6CDD5"/>
                </a:solidFill>
                <a:latin typeface="Tahoma"/>
                <a:cs typeface="Tahoma"/>
              </a:rPr>
              <a:t>formal</a:t>
            </a:r>
            <a:r>
              <a:rPr sz="13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procedures.</a:t>
            </a:r>
            <a:endParaRPr sz="130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40080" y="2999232"/>
            <a:ext cx="927100" cy="372110"/>
            <a:chOff x="640080" y="2999232"/>
            <a:chExt cx="927100" cy="372110"/>
          </a:xfrm>
        </p:grpSpPr>
        <p:sp>
          <p:nvSpPr>
            <p:cNvPr id="9" name="object 9"/>
            <p:cNvSpPr/>
            <p:nvPr/>
          </p:nvSpPr>
          <p:spPr>
            <a:xfrm>
              <a:off x="989076" y="3172968"/>
              <a:ext cx="577850" cy="22860"/>
            </a:xfrm>
            <a:custGeom>
              <a:avLst/>
              <a:gdLst/>
              <a:ahLst/>
              <a:cxnLst/>
              <a:rect l="l" t="t" r="r" b="b"/>
              <a:pathLst>
                <a:path w="577850" h="22860">
                  <a:moveTo>
                    <a:pt x="572516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60"/>
                  </a:lnTo>
                  <a:lnTo>
                    <a:pt x="572516" y="22860"/>
                  </a:lnTo>
                  <a:lnTo>
                    <a:pt x="577596" y="17780"/>
                  </a:lnTo>
                  <a:lnTo>
                    <a:pt x="577596" y="5080"/>
                  </a:lnTo>
                  <a:lnTo>
                    <a:pt x="572516" y="0"/>
                  </a:lnTo>
                  <a:close/>
                </a:path>
              </a:pathLst>
            </a:custGeom>
            <a:solidFill>
              <a:srgbClr val="5C5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0080" y="2999232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09" h="372110">
                  <a:moveTo>
                    <a:pt x="347065" y="0"/>
                  </a:moveTo>
                  <a:lnTo>
                    <a:pt x="24790" y="0"/>
                  </a:lnTo>
                  <a:lnTo>
                    <a:pt x="15141" y="1940"/>
                  </a:lnTo>
                  <a:lnTo>
                    <a:pt x="7261" y="7238"/>
                  </a:lnTo>
                  <a:lnTo>
                    <a:pt x="1948" y="15109"/>
                  </a:lnTo>
                  <a:lnTo>
                    <a:pt x="0" y="24764"/>
                  </a:lnTo>
                  <a:lnTo>
                    <a:pt x="0" y="347090"/>
                  </a:lnTo>
                  <a:lnTo>
                    <a:pt x="1948" y="356746"/>
                  </a:lnTo>
                  <a:lnTo>
                    <a:pt x="7261" y="364616"/>
                  </a:lnTo>
                  <a:lnTo>
                    <a:pt x="15141" y="369915"/>
                  </a:lnTo>
                  <a:lnTo>
                    <a:pt x="24790" y="371855"/>
                  </a:lnTo>
                  <a:lnTo>
                    <a:pt x="347065" y="371855"/>
                  </a:lnTo>
                  <a:lnTo>
                    <a:pt x="356714" y="369915"/>
                  </a:lnTo>
                  <a:lnTo>
                    <a:pt x="364594" y="364616"/>
                  </a:lnTo>
                  <a:lnTo>
                    <a:pt x="369907" y="356746"/>
                  </a:lnTo>
                  <a:lnTo>
                    <a:pt x="371856" y="347090"/>
                  </a:lnTo>
                  <a:lnTo>
                    <a:pt x="371856" y="24764"/>
                  </a:lnTo>
                  <a:lnTo>
                    <a:pt x="369907" y="15109"/>
                  </a:lnTo>
                  <a:lnTo>
                    <a:pt x="364594" y="7238"/>
                  </a:lnTo>
                  <a:lnTo>
                    <a:pt x="356714" y="1940"/>
                  </a:lnTo>
                  <a:lnTo>
                    <a:pt x="347065" y="0"/>
                  </a:lnTo>
                  <a:close/>
                </a:path>
              </a:pathLst>
            </a:custGeom>
            <a:solidFill>
              <a:srgbClr val="434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4727" y="2991103"/>
            <a:ext cx="16256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165" dirty="0">
                <a:solidFill>
                  <a:srgbClr val="C6CDD5"/>
                </a:solidFill>
                <a:latin typeface="Verdana"/>
                <a:cs typeface="Verdana"/>
              </a:rPr>
              <a:t>2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21357" y="2954273"/>
            <a:ext cx="1133983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C6CDD5"/>
                </a:solidFill>
                <a:latin typeface="Verdana"/>
                <a:cs typeface="Verdana"/>
              </a:rPr>
              <a:t>St</a:t>
            </a:r>
            <a:r>
              <a:rPr sz="1600" spc="-60" dirty="0">
                <a:solidFill>
                  <a:srgbClr val="C6CDD5"/>
                </a:solidFill>
                <a:latin typeface="Verdana"/>
                <a:cs typeface="Verdana"/>
              </a:rPr>
              <a:t>e</a:t>
            </a:r>
            <a:r>
              <a:rPr sz="1600" spc="-20" dirty="0">
                <a:solidFill>
                  <a:srgbClr val="C6CDD5"/>
                </a:solidFill>
                <a:latin typeface="Verdana"/>
                <a:cs typeface="Verdana"/>
              </a:rPr>
              <a:t>p</a:t>
            </a:r>
            <a:r>
              <a:rPr sz="1600" spc="-24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600" spc="-225" dirty="0">
                <a:solidFill>
                  <a:srgbClr val="C6CDD5"/>
                </a:solidFill>
                <a:latin typeface="Verdana"/>
                <a:cs typeface="Verdana"/>
              </a:rPr>
              <a:t>2:</a:t>
            </a:r>
            <a:r>
              <a:rPr sz="1600" spc="-25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600" spc="30" dirty="0">
                <a:solidFill>
                  <a:srgbClr val="C6CDD5"/>
                </a:solidFill>
                <a:latin typeface="Verdana"/>
                <a:cs typeface="Verdana"/>
              </a:rPr>
              <a:t>F</a:t>
            </a:r>
            <a:r>
              <a:rPr sz="1600" spc="70" dirty="0">
                <a:solidFill>
                  <a:srgbClr val="C6CDD5"/>
                </a:solidFill>
                <a:latin typeface="Verdana"/>
                <a:cs typeface="Verdana"/>
              </a:rPr>
              <a:t>o</a:t>
            </a:r>
            <a:r>
              <a:rPr lang="en-GB" sz="1600" spc="70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1600" spc="-80" dirty="0">
                <a:solidFill>
                  <a:srgbClr val="C6CDD5"/>
                </a:solidFill>
                <a:latin typeface="Verdana"/>
                <a:cs typeface="Verdana"/>
              </a:rPr>
              <a:t>ma</a:t>
            </a:r>
            <a:r>
              <a:rPr sz="1600" spc="-45" dirty="0">
                <a:solidFill>
                  <a:srgbClr val="C6CDD5"/>
                </a:solidFill>
                <a:latin typeface="Verdana"/>
                <a:cs typeface="Verdana"/>
              </a:rPr>
              <a:t>l</a:t>
            </a:r>
            <a:r>
              <a:rPr sz="1600" spc="-24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C6CDD5"/>
                </a:solidFill>
                <a:latin typeface="Verdana"/>
                <a:cs typeface="Verdana"/>
              </a:rPr>
              <a:t>Co</a:t>
            </a:r>
            <a:r>
              <a:rPr sz="1600" spc="-55" dirty="0">
                <a:solidFill>
                  <a:srgbClr val="C6CDD5"/>
                </a:solidFill>
                <a:latin typeface="Verdana"/>
                <a:cs typeface="Verdana"/>
              </a:rPr>
              <a:t>m</a:t>
            </a:r>
            <a:r>
              <a:rPr sz="1600" spc="-30" dirty="0">
                <a:solidFill>
                  <a:srgbClr val="C6CDD5"/>
                </a:solidFill>
                <a:latin typeface="Verdana"/>
                <a:cs typeface="Verdana"/>
              </a:rPr>
              <a:t>p</a:t>
            </a:r>
            <a:r>
              <a:rPr sz="1600" spc="-45" dirty="0">
                <a:solidFill>
                  <a:srgbClr val="C6CDD5"/>
                </a:solidFill>
                <a:latin typeface="Verdana"/>
                <a:cs typeface="Verdana"/>
              </a:rPr>
              <a:t>laint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300" spc="-45" dirty="0">
                <a:solidFill>
                  <a:srgbClr val="C6CDD5"/>
                </a:solidFill>
                <a:latin typeface="Tahoma"/>
                <a:cs typeface="Tahoma"/>
              </a:rPr>
              <a:t>If </a:t>
            </a:r>
            <a:r>
              <a:rPr sz="1300" spc="25" dirty="0">
                <a:solidFill>
                  <a:srgbClr val="C6CDD5"/>
                </a:solidFill>
                <a:latin typeface="Tahoma"/>
                <a:cs typeface="Tahoma"/>
              </a:rPr>
              <a:t>informal</a:t>
            </a:r>
            <a:r>
              <a:rPr sz="130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C6CDD5"/>
                </a:solidFill>
                <a:latin typeface="Tahoma"/>
                <a:cs typeface="Tahoma"/>
              </a:rPr>
              <a:t>resolution</a:t>
            </a:r>
            <a:r>
              <a:rPr sz="130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C6CDD5"/>
                </a:solidFill>
                <a:latin typeface="Tahoma"/>
                <a:cs typeface="Tahoma"/>
              </a:rPr>
              <a:t>is</a:t>
            </a:r>
            <a:r>
              <a:rPr sz="13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C6CDD5"/>
                </a:solidFill>
                <a:latin typeface="Tahoma"/>
                <a:cs typeface="Tahoma"/>
              </a:rPr>
              <a:t>unsuccessful,</a:t>
            </a:r>
            <a:r>
              <a:rPr sz="1300" spc="-2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3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C6CDD5"/>
                </a:solidFill>
                <a:latin typeface="Tahoma"/>
                <a:cs typeface="Tahoma"/>
              </a:rPr>
              <a:t>employee</a:t>
            </a:r>
            <a:r>
              <a:rPr sz="1300" spc="-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C6CDD5"/>
                </a:solidFill>
                <a:latin typeface="Tahoma"/>
                <a:cs typeface="Tahoma"/>
              </a:rPr>
              <a:t>should</a:t>
            </a:r>
            <a:r>
              <a:rPr sz="13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submit</a:t>
            </a:r>
            <a:r>
              <a:rPr sz="13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a</a:t>
            </a:r>
            <a:r>
              <a:rPr sz="13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35" dirty="0">
                <a:solidFill>
                  <a:srgbClr val="C6CDD5"/>
                </a:solidFill>
                <a:latin typeface="Tahoma"/>
                <a:cs typeface="Tahoma"/>
              </a:rPr>
              <a:t>written</a:t>
            </a:r>
            <a:r>
              <a:rPr sz="1300" spc="-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C6CDD5"/>
                </a:solidFill>
                <a:latin typeface="Tahoma"/>
                <a:cs typeface="Tahoma"/>
              </a:rPr>
              <a:t>grievance</a:t>
            </a:r>
            <a:r>
              <a:rPr sz="1300" spc="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C6CDD5"/>
                </a:solidFill>
                <a:latin typeface="Tahoma"/>
                <a:cs typeface="Tahoma"/>
              </a:rPr>
              <a:t>detailing</a:t>
            </a:r>
            <a:r>
              <a:rPr sz="1300" spc="-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3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35" dirty="0">
                <a:solidFill>
                  <a:srgbClr val="C6CDD5"/>
                </a:solidFill>
                <a:latin typeface="Tahoma"/>
                <a:cs typeface="Tahoma"/>
              </a:rPr>
              <a:t>nature</a:t>
            </a:r>
            <a:r>
              <a:rPr sz="130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C6CDD5"/>
                </a:solidFill>
                <a:latin typeface="Tahoma"/>
                <a:cs typeface="Tahoma"/>
              </a:rPr>
              <a:t>of</a:t>
            </a:r>
            <a:r>
              <a:rPr sz="13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3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complaint</a:t>
            </a:r>
            <a:r>
              <a:rPr sz="1300" spc="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300" spc="-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C6CDD5"/>
                </a:solidFill>
                <a:latin typeface="Tahoma"/>
                <a:cs typeface="Tahoma"/>
              </a:rPr>
              <a:t>desired</a:t>
            </a:r>
            <a:r>
              <a:rPr sz="1300" spc="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outcome.</a:t>
            </a:r>
            <a:endParaRPr sz="1300" dirty="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40080" y="4116323"/>
            <a:ext cx="927100" cy="372110"/>
            <a:chOff x="640080" y="4116323"/>
            <a:chExt cx="927100" cy="372110"/>
          </a:xfrm>
        </p:grpSpPr>
        <p:sp>
          <p:nvSpPr>
            <p:cNvPr id="14" name="object 14"/>
            <p:cNvSpPr/>
            <p:nvPr/>
          </p:nvSpPr>
          <p:spPr>
            <a:xfrm>
              <a:off x="989076" y="4290059"/>
              <a:ext cx="577850" cy="22860"/>
            </a:xfrm>
            <a:custGeom>
              <a:avLst/>
              <a:gdLst/>
              <a:ahLst/>
              <a:cxnLst/>
              <a:rect l="l" t="t" r="r" b="b"/>
              <a:pathLst>
                <a:path w="577850" h="22860">
                  <a:moveTo>
                    <a:pt x="572516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60"/>
                  </a:lnTo>
                  <a:lnTo>
                    <a:pt x="572516" y="22860"/>
                  </a:lnTo>
                  <a:lnTo>
                    <a:pt x="577596" y="17779"/>
                  </a:lnTo>
                  <a:lnTo>
                    <a:pt x="577596" y="5079"/>
                  </a:lnTo>
                  <a:lnTo>
                    <a:pt x="572516" y="0"/>
                  </a:lnTo>
                  <a:close/>
                </a:path>
              </a:pathLst>
            </a:custGeom>
            <a:solidFill>
              <a:srgbClr val="5C5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0080" y="4116323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09" h="372110">
                  <a:moveTo>
                    <a:pt x="347065" y="0"/>
                  </a:moveTo>
                  <a:lnTo>
                    <a:pt x="24790" y="0"/>
                  </a:lnTo>
                  <a:lnTo>
                    <a:pt x="15141" y="1940"/>
                  </a:lnTo>
                  <a:lnTo>
                    <a:pt x="7261" y="7238"/>
                  </a:lnTo>
                  <a:lnTo>
                    <a:pt x="1948" y="15109"/>
                  </a:lnTo>
                  <a:lnTo>
                    <a:pt x="0" y="24764"/>
                  </a:lnTo>
                  <a:lnTo>
                    <a:pt x="0" y="347090"/>
                  </a:lnTo>
                  <a:lnTo>
                    <a:pt x="1948" y="356746"/>
                  </a:lnTo>
                  <a:lnTo>
                    <a:pt x="7261" y="364616"/>
                  </a:lnTo>
                  <a:lnTo>
                    <a:pt x="15141" y="369915"/>
                  </a:lnTo>
                  <a:lnTo>
                    <a:pt x="24790" y="371855"/>
                  </a:lnTo>
                  <a:lnTo>
                    <a:pt x="347065" y="371855"/>
                  </a:lnTo>
                  <a:lnTo>
                    <a:pt x="356714" y="369915"/>
                  </a:lnTo>
                  <a:lnTo>
                    <a:pt x="364594" y="364616"/>
                  </a:lnTo>
                  <a:lnTo>
                    <a:pt x="369907" y="356746"/>
                  </a:lnTo>
                  <a:lnTo>
                    <a:pt x="371856" y="347090"/>
                  </a:lnTo>
                  <a:lnTo>
                    <a:pt x="371856" y="24764"/>
                  </a:lnTo>
                  <a:lnTo>
                    <a:pt x="369907" y="15109"/>
                  </a:lnTo>
                  <a:lnTo>
                    <a:pt x="364594" y="7238"/>
                  </a:lnTo>
                  <a:lnTo>
                    <a:pt x="356714" y="1940"/>
                  </a:lnTo>
                  <a:lnTo>
                    <a:pt x="347065" y="0"/>
                  </a:lnTo>
                  <a:close/>
                </a:path>
              </a:pathLst>
            </a:custGeom>
            <a:solidFill>
              <a:srgbClr val="434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41375" y="4107941"/>
            <a:ext cx="16891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114" dirty="0">
                <a:solidFill>
                  <a:srgbClr val="C6CDD5"/>
                </a:solidFill>
                <a:latin typeface="Verdana"/>
                <a:cs typeface="Verdana"/>
              </a:rPr>
              <a:t>3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1357" y="4071366"/>
            <a:ext cx="11317605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C6CDD5"/>
                </a:solidFill>
                <a:latin typeface="Verdana"/>
                <a:cs typeface="Verdana"/>
              </a:rPr>
              <a:t>St</a:t>
            </a:r>
            <a:r>
              <a:rPr sz="1600" spc="-60" dirty="0">
                <a:solidFill>
                  <a:srgbClr val="C6CDD5"/>
                </a:solidFill>
                <a:latin typeface="Verdana"/>
                <a:cs typeface="Verdana"/>
              </a:rPr>
              <a:t>e</a:t>
            </a:r>
            <a:r>
              <a:rPr sz="1600" spc="-20" dirty="0">
                <a:solidFill>
                  <a:srgbClr val="C6CDD5"/>
                </a:solidFill>
                <a:latin typeface="Verdana"/>
                <a:cs typeface="Verdana"/>
              </a:rPr>
              <a:t>p</a:t>
            </a:r>
            <a:r>
              <a:rPr sz="1600" spc="-24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600" spc="-200" dirty="0">
                <a:solidFill>
                  <a:srgbClr val="C6CDD5"/>
                </a:solidFill>
                <a:latin typeface="Verdana"/>
                <a:cs typeface="Verdana"/>
              </a:rPr>
              <a:t>3:</a:t>
            </a:r>
            <a:r>
              <a:rPr sz="1600" spc="-25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600" spc="-160" dirty="0">
                <a:solidFill>
                  <a:srgbClr val="C6CDD5"/>
                </a:solidFill>
                <a:latin typeface="Verdana"/>
                <a:cs typeface="Verdana"/>
              </a:rPr>
              <a:t>In</a:t>
            </a:r>
            <a:r>
              <a:rPr sz="1600" spc="-114" dirty="0">
                <a:solidFill>
                  <a:srgbClr val="C6CDD5"/>
                </a:solidFill>
                <a:latin typeface="Verdana"/>
                <a:cs typeface="Verdana"/>
              </a:rPr>
              <a:t>v</a:t>
            </a:r>
            <a:r>
              <a:rPr sz="1600" spc="-55" dirty="0">
                <a:solidFill>
                  <a:srgbClr val="C6CDD5"/>
                </a:solidFill>
                <a:latin typeface="Verdana"/>
                <a:cs typeface="Verdana"/>
              </a:rPr>
              <a:t>e</a:t>
            </a:r>
            <a:r>
              <a:rPr sz="1600" spc="-45" dirty="0">
                <a:solidFill>
                  <a:srgbClr val="C6CDD5"/>
                </a:solidFill>
                <a:latin typeface="Verdana"/>
                <a:cs typeface="Verdana"/>
              </a:rPr>
              <a:t>st</a:t>
            </a:r>
            <a:r>
              <a:rPr sz="1600" spc="-35" dirty="0">
                <a:solidFill>
                  <a:srgbClr val="C6CDD5"/>
                </a:solidFill>
                <a:latin typeface="Verdana"/>
                <a:cs typeface="Verdana"/>
              </a:rPr>
              <a:t>i</a:t>
            </a:r>
            <a:r>
              <a:rPr sz="1600" spc="-20" dirty="0">
                <a:solidFill>
                  <a:srgbClr val="C6CDD5"/>
                </a:solidFill>
                <a:latin typeface="Verdana"/>
                <a:cs typeface="Verdana"/>
              </a:rPr>
              <a:t>g</a:t>
            </a:r>
            <a:r>
              <a:rPr sz="1600" spc="-45" dirty="0">
                <a:solidFill>
                  <a:srgbClr val="C6CDD5"/>
                </a:solidFill>
                <a:latin typeface="Verdana"/>
                <a:cs typeface="Verdana"/>
              </a:rPr>
              <a:t>ation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300" spc="5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3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employer</a:t>
            </a:r>
            <a:r>
              <a:rPr sz="1300" spc="-2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must</a:t>
            </a:r>
            <a:r>
              <a:rPr sz="13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C6CDD5"/>
                </a:solidFill>
                <a:latin typeface="Tahoma"/>
                <a:cs typeface="Tahoma"/>
              </a:rPr>
              <a:t>conduct</a:t>
            </a:r>
            <a:r>
              <a:rPr sz="1300" spc="-1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C6CDD5"/>
                </a:solidFill>
                <a:latin typeface="Tahoma"/>
                <a:cs typeface="Tahoma"/>
              </a:rPr>
              <a:t>thorough</a:t>
            </a:r>
            <a:r>
              <a:rPr sz="13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300" spc="-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C6CDD5"/>
                </a:solidFill>
                <a:latin typeface="Tahoma"/>
                <a:cs typeface="Tahoma"/>
              </a:rPr>
              <a:t>impartial</a:t>
            </a:r>
            <a:r>
              <a:rPr sz="1300" spc="-1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35" dirty="0">
                <a:solidFill>
                  <a:srgbClr val="C6CDD5"/>
                </a:solidFill>
                <a:latin typeface="Tahoma"/>
                <a:cs typeface="Tahoma"/>
              </a:rPr>
              <a:t>investigation,</a:t>
            </a:r>
            <a:r>
              <a:rPr sz="1300" spc="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C6CDD5"/>
                </a:solidFill>
                <a:latin typeface="Tahoma"/>
                <a:cs typeface="Tahoma"/>
              </a:rPr>
              <a:t>gathering</a:t>
            </a:r>
            <a:r>
              <a:rPr sz="13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C6CDD5"/>
                </a:solidFill>
                <a:latin typeface="Tahoma"/>
                <a:cs typeface="Tahoma"/>
              </a:rPr>
              <a:t>evidence</a:t>
            </a:r>
            <a:r>
              <a:rPr sz="1300" spc="1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300" spc="-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C6CDD5"/>
                </a:solidFill>
                <a:latin typeface="Tahoma"/>
                <a:cs typeface="Tahoma"/>
              </a:rPr>
              <a:t>interviewing</a:t>
            </a:r>
            <a:r>
              <a:rPr sz="1300" spc="2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C6CDD5"/>
                </a:solidFill>
                <a:latin typeface="Tahoma"/>
                <a:cs typeface="Tahoma"/>
              </a:rPr>
              <a:t>relevant</a:t>
            </a:r>
            <a:r>
              <a:rPr sz="1300" spc="-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35" dirty="0">
                <a:solidFill>
                  <a:srgbClr val="C6CDD5"/>
                </a:solidFill>
                <a:latin typeface="Tahoma"/>
                <a:cs typeface="Tahoma"/>
              </a:rPr>
              <a:t>parties.</a:t>
            </a:r>
            <a:r>
              <a:rPr sz="130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C6CDD5"/>
                </a:solidFill>
                <a:latin typeface="Tahoma"/>
                <a:cs typeface="Tahoma"/>
              </a:rPr>
              <a:t>This</a:t>
            </a:r>
            <a:r>
              <a:rPr sz="1300" spc="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C6CDD5"/>
                </a:solidFill>
                <a:latin typeface="Tahoma"/>
                <a:cs typeface="Tahoma"/>
              </a:rPr>
              <a:t>process</a:t>
            </a:r>
            <a:r>
              <a:rPr sz="1300" spc="-2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C6CDD5"/>
                </a:solidFill>
                <a:latin typeface="Tahoma"/>
                <a:cs typeface="Tahoma"/>
              </a:rPr>
              <a:t>should</a:t>
            </a:r>
            <a:r>
              <a:rPr sz="13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75" dirty="0">
                <a:solidFill>
                  <a:srgbClr val="C6CDD5"/>
                </a:solidFill>
                <a:latin typeface="Tahoma"/>
                <a:cs typeface="Tahoma"/>
              </a:rPr>
              <a:t>be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300" spc="60" dirty="0">
                <a:solidFill>
                  <a:srgbClr val="C6CDD5"/>
                </a:solidFill>
                <a:latin typeface="Tahoma"/>
                <a:cs typeface="Tahoma"/>
              </a:rPr>
              <a:t>documented</a:t>
            </a:r>
            <a:r>
              <a:rPr sz="130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C6CDD5"/>
                </a:solidFill>
                <a:latin typeface="Tahoma"/>
                <a:cs typeface="Tahoma"/>
              </a:rPr>
              <a:t>carefully.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40080" y="5497067"/>
            <a:ext cx="927100" cy="372110"/>
            <a:chOff x="640080" y="5497067"/>
            <a:chExt cx="927100" cy="372110"/>
          </a:xfrm>
        </p:grpSpPr>
        <p:sp>
          <p:nvSpPr>
            <p:cNvPr id="19" name="object 19"/>
            <p:cNvSpPr/>
            <p:nvPr/>
          </p:nvSpPr>
          <p:spPr>
            <a:xfrm>
              <a:off x="989076" y="5670803"/>
              <a:ext cx="577850" cy="22860"/>
            </a:xfrm>
            <a:custGeom>
              <a:avLst/>
              <a:gdLst/>
              <a:ahLst/>
              <a:cxnLst/>
              <a:rect l="l" t="t" r="r" b="b"/>
              <a:pathLst>
                <a:path w="577850" h="22860">
                  <a:moveTo>
                    <a:pt x="572516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60"/>
                  </a:lnTo>
                  <a:lnTo>
                    <a:pt x="572516" y="22860"/>
                  </a:lnTo>
                  <a:lnTo>
                    <a:pt x="577596" y="17780"/>
                  </a:lnTo>
                  <a:lnTo>
                    <a:pt x="577596" y="5080"/>
                  </a:lnTo>
                  <a:lnTo>
                    <a:pt x="572516" y="0"/>
                  </a:lnTo>
                  <a:close/>
                </a:path>
              </a:pathLst>
            </a:custGeom>
            <a:solidFill>
              <a:srgbClr val="5C5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0080" y="5497067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09" h="372110">
                  <a:moveTo>
                    <a:pt x="347065" y="0"/>
                  </a:moveTo>
                  <a:lnTo>
                    <a:pt x="24790" y="0"/>
                  </a:lnTo>
                  <a:lnTo>
                    <a:pt x="15141" y="1940"/>
                  </a:lnTo>
                  <a:lnTo>
                    <a:pt x="7261" y="7238"/>
                  </a:lnTo>
                  <a:lnTo>
                    <a:pt x="1948" y="15109"/>
                  </a:lnTo>
                  <a:lnTo>
                    <a:pt x="0" y="24764"/>
                  </a:lnTo>
                  <a:lnTo>
                    <a:pt x="0" y="347090"/>
                  </a:lnTo>
                  <a:lnTo>
                    <a:pt x="1948" y="356746"/>
                  </a:lnTo>
                  <a:lnTo>
                    <a:pt x="7261" y="364616"/>
                  </a:lnTo>
                  <a:lnTo>
                    <a:pt x="15141" y="369915"/>
                  </a:lnTo>
                  <a:lnTo>
                    <a:pt x="24790" y="371855"/>
                  </a:lnTo>
                  <a:lnTo>
                    <a:pt x="347065" y="371855"/>
                  </a:lnTo>
                  <a:lnTo>
                    <a:pt x="356714" y="369915"/>
                  </a:lnTo>
                  <a:lnTo>
                    <a:pt x="364594" y="364616"/>
                  </a:lnTo>
                  <a:lnTo>
                    <a:pt x="369907" y="356746"/>
                  </a:lnTo>
                  <a:lnTo>
                    <a:pt x="371856" y="347090"/>
                  </a:lnTo>
                  <a:lnTo>
                    <a:pt x="371856" y="24764"/>
                  </a:lnTo>
                  <a:lnTo>
                    <a:pt x="369907" y="15109"/>
                  </a:lnTo>
                  <a:lnTo>
                    <a:pt x="364594" y="7238"/>
                  </a:lnTo>
                  <a:lnTo>
                    <a:pt x="356714" y="1940"/>
                  </a:lnTo>
                  <a:lnTo>
                    <a:pt x="347065" y="0"/>
                  </a:lnTo>
                  <a:close/>
                </a:path>
              </a:pathLst>
            </a:custGeom>
            <a:solidFill>
              <a:srgbClr val="434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38327" y="5489194"/>
            <a:ext cx="17653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55" dirty="0">
                <a:solidFill>
                  <a:srgbClr val="C6CDD5"/>
                </a:solidFill>
                <a:latin typeface="Verdana"/>
                <a:cs typeface="Verdana"/>
              </a:rPr>
              <a:t>4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21357" y="5452364"/>
            <a:ext cx="10823575" cy="628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C6CDD5"/>
                </a:solidFill>
                <a:latin typeface="Verdana"/>
                <a:cs typeface="Verdana"/>
              </a:rPr>
              <a:t>St</a:t>
            </a:r>
            <a:r>
              <a:rPr sz="1600" spc="-60" dirty="0">
                <a:solidFill>
                  <a:srgbClr val="C6CDD5"/>
                </a:solidFill>
                <a:latin typeface="Verdana"/>
                <a:cs typeface="Verdana"/>
              </a:rPr>
              <a:t>e</a:t>
            </a:r>
            <a:r>
              <a:rPr sz="1600" spc="-20" dirty="0">
                <a:solidFill>
                  <a:srgbClr val="C6CDD5"/>
                </a:solidFill>
                <a:latin typeface="Verdana"/>
                <a:cs typeface="Verdana"/>
              </a:rPr>
              <a:t>p</a:t>
            </a:r>
            <a:r>
              <a:rPr sz="1600" spc="-24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600" spc="-180" dirty="0">
                <a:solidFill>
                  <a:srgbClr val="C6CDD5"/>
                </a:solidFill>
                <a:latin typeface="Verdana"/>
                <a:cs typeface="Verdana"/>
              </a:rPr>
              <a:t>4:</a:t>
            </a:r>
            <a:r>
              <a:rPr sz="1600" spc="-25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C6CDD5"/>
                </a:solidFill>
                <a:latin typeface="Verdana"/>
                <a:cs typeface="Verdana"/>
              </a:rPr>
              <a:t>G</a:t>
            </a:r>
            <a:r>
              <a:rPr lang="en-GB" sz="1600" spc="-10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1600" spc="-10" dirty="0" err="1">
                <a:solidFill>
                  <a:srgbClr val="C6CDD5"/>
                </a:solidFill>
                <a:latin typeface="Verdana"/>
                <a:cs typeface="Verdana"/>
              </a:rPr>
              <a:t>ie</a:t>
            </a:r>
            <a:r>
              <a:rPr sz="1600" spc="-25" dirty="0" err="1">
                <a:solidFill>
                  <a:srgbClr val="C6CDD5"/>
                </a:solidFill>
                <a:latin typeface="Verdana"/>
                <a:cs typeface="Verdana"/>
              </a:rPr>
              <a:t>v</a:t>
            </a:r>
            <a:r>
              <a:rPr sz="1600" spc="-70" dirty="0" err="1">
                <a:solidFill>
                  <a:srgbClr val="C6CDD5"/>
                </a:solidFill>
                <a:latin typeface="Verdana"/>
                <a:cs typeface="Verdana"/>
              </a:rPr>
              <a:t>a</a:t>
            </a:r>
            <a:r>
              <a:rPr sz="1600" spc="-65" dirty="0" err="1">
                <a:solidFill>
                  <a:srgbClr val="C6CDD5"/>
                </a:solidFill>
                <a:latin typeface="Verdana"/>
                <a:cs typeface="Verdana"/>
              </a:rPr>
              <a:t>n</a:t>
            </a:r>
            <a:r>
              <a:rPr sz="1600" spc="-10" dirty="0" err="1">
                <a:solidFill>
                  <a:srgbClr val="C6CDD5"/>
                </a:solidFill>
                <a:latin typeface="Verdana"/>
                <a:cs typeface="Verdana"/>
              </a:rPr>
              <a:t>ce</a:t>
            </a:r>
            <a:r>
              <a:rPr sz="1600" spc="-204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C6CDD5"/>
                </a:solidFill>
                <a:latin typeface="Verdana"/>
                <a:cs typeface="Verdana"/>
              </a:rPr>
              <a:t>Me</a:t>
            </a:r>
            <a:r>
              <a:rPr sz="1600" spc="-15" dirty="0">
                <a:solidFill>
                  <a:srgbClr val="C6CDD5"/>
                </a:solidFill>
                <a:latin typeface="Verdana"/>
                <a:cs typeface="Verdana"/>
              </a:rPr>
              <a:t>e</a:t>
            </a:r>
            <a:r>
              <a:rPr sz="1600" spc="-30" dirty="0">
                <a:solidFill>
                  <a:srgbClr val="C6CDD5"/>
                </a:solidFill>
                <a:latin typeface="Verdana"/>
                <a:cs typeface="Verdana"/>
              </a:rPr>
              <a:t>ting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Arrange</a:t>
            </a:r>
            <a:r>
              <a:rPr sz="130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a</a:t>
            </a:r>
            <a:r>
              <a:rPr sz="13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C6CDD5"/>
                </a:solidFill>
                <a:latin typeface="Tahoma"/>
                <a:cs typeface="Tahoma"/>
              </a:rPr>
              <a:t>formal</a:t>
            </a:r>
            <a:r>
              <a:rPr sz="1300" spc="-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meeting</a:t>
            </a:r>
            <a:r>
              <a:rPr sz="1300" spc="-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C6CDD5"/>
                </a:solidFill>
                <a:latin typeface="Tahoma"/>
                <a:cs typeface="Tahoma"/>
              </a:rPr>
              <a:t>to</a:t>
            </a:r>
            <a:r>
              <a:rPr sz="13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C6CDD5"/>
                </a:solidFill>
                <a:latin typeface="Tahoma"/>
                <a:cs typeface="Tahoma"/>
              </a:rPr>
              <a:t>discuss</a:t>
            </a:r>
            <a:r>
              <a:rPr sz="13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3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C6CDD5"/>
                </a:solidFill>
                <a:latin typeface="Tahoma"/>
                <a:cs typeface="Tahoma"/>
              </a:rPr>
              <a:t>grievance.</a:t>
            </a:r>
            <a:r>
              <a:rPr sz="1300" spc="1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3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C6CDD5"/>
                </a:solidFill>
                <a:latin typeface="Tahoma"/>
                <a:cs typeface="Tahoma"/>
              </a:rPr>
              <a:t>employee</a:t>
            </a:r>
            <a:r>
              <a:rPr sz="1300" spc="-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C6CDD5"/>
                </a:solidFill>
                <a:latin typeface="Tahoma"/>
                <a:cs typeface="Tahoma"/>
              </a:rPr>
              <a:t>has</a:t>
            </a:r>
            <a:r>
              <a:rPr sz="13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3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C6CDD5"/>
                </a:solidFill>
                <a:latin typeface="Tahoma"/>
                <a:cs typeface="Tahoma"/>
              </a:rPr>
              <a:t>right</a:t>
            </a:r>
            <a:r>
              <a:rPr sz="13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C6CDD5"/>
                </a:solidFill>
                <a:latin typeface="Tahoma"/>
                <a:cs typeface="Tahoma"/>
              </a:rPr>
              <a:t>to</a:t>
            </a:r>
            <a:r>
              <a:rPr sz="13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75" dirty="0">
                <a:solidFill>
                  <a:srgbClr val="C6CDD5"/>
                </a:solidFill>
                <a:latin typeface="Tahoma"/>
                <a:cs typeface="Tahoma"/>
              </a:rPr>
              <a:t>be</a:t>
            </a:r>
            <a:r>
              <a:rPr sz="1300" spc="-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C6CDD5"/>
                </a:solidFill>
                <a:latin typeface="Tahoma"/>
                <a:cs typeface="Tahoma"/>
              </a:rPr>
              <a:t>accompanied</a:t>
            </a:r>
            <a:r>
              <a:rPr sz="1300" spc="1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80" dirty="0">
                <a:solidFill>
                  <a:srgbClr val="C6CDD5"/>
                </a:solidFill>
                <a:latin typeface="Tahoma"/>
                <a:cs typeface="Tahoma"/>
              </a:rPr>
              <a:t>by</a:t>
            </a:r>
            <a:r>
              <a:rPr sz="13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a</a:t>
            </a:r>
            <a:r>
              <a:rPr sz="13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C6CDD5"/>
                </a:solidFill>
                <a:latin typeface="Tahoma"/>
                <a:cs typeface="Tahoma"/>
              </a:rPr>
              <a:t>colleague</a:t>
            </a:r>
            <a:r>
              <a:rPr sz="1300" spc="-1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35" dirty="0">
                <a:solidFill>
                  <a:srgbClr val="C6CDD5"/>
                </a:solidFill>
                <a:latin typeface="Tahoma"/>
                <a:cs typeface="Tahoma"/>
              </a:rPr>
              <a:t>or</a:t>
            </a:r>
            <a:r>
              <a:rPr sz="13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C6CDD5"/>
                </a:solidFill>
                <a:latin typeface="Tahoma"/>
                <a:cs typeface="Tahoma"/>
              </a:rPr>
              <a:t>union</a:t>
            </a:r>
            <a:r>
              <a:rPr sz="13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representative.</a:t>
            </a:r>
            <a:endParaRPr sz="1300" dirty="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40080" y="6614159"/>
            <a:ext cx="927100" cy="370840"/>
            <a:chOff x="640080" y="6614159"/>
            <a:chExt cx="927100" cy="370840"/>
          </a:xfrm>
        </p:grpSpPr>
        <p:sp>
          <p:nvSpPr>
            <p:cNvPr id="24" name="object 24"/>
            <p:cNvSpPr/>
            <p:nvPr/>
          </p:nvSpPr>
          <p:spPr>
            <a:xfrm>
              <a:off x="989076" y="6787895"/>
              <a:ext cx="577850" cy="22860"/>
            </a:xfrm>
            <a:custGeom>
              <a:avLst/>
              <a:gdLst/>
              <a:ahLst/>
              <a:cxnLst/>
              <a:rect l="l" t="t" r="r" b="b"/>
              <a:pathLst>
                <a:path w="577850" h="22859">
                  <a:moveTo>
                    <a:pt x="572516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572516" y="22859"/>
                  </a:lnTo>
                  <a:lnTo>
                    <a:pt x="577596" y="17779"/>
                  </a:lnTo>
                  <a:lnTo>
                    <a:pt x="577596" y="5079"/>
                  </a:lnTo>
                  <a:lnTo>
                    <a:pt x="572516" y="0"/>
                  </a:lnTo>
                  <a:close/>
                </a:path>
              </a:pathLst>
            </a:custGeom>
            <a:solidFill>
              <a:srgbClr val="5C5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0080" y="6614159"/>
              <a:ext cx="372110" cy="370840"/>
            </a:xfrm>
            <a:custGeom>
              <a:avLst/>
              <a:gdLst/>
              <a:ahLst/>
              <a:cxnLst/>
              <a:rect l="l" t="t" r="r" b="b"/>
              <a:pathLst>
                <a:path w="372109" h="370840">
                  <a:moveTo>
                    <a:pt x="347167" y="0"/>
                  </a:moveTo>
                  <a:lnTo>
                    <a:pt x="24688" y="0"/>
                  </a:lnTo>
                  <a:lnTo>
                    <a:pt x="15076" y="1938"/>
                  </a:lnTo>
                  <a:lnTo>
                    <a:pt x="7229" y="7223"/>
                  </a:lnTo>
                  <a:lnTo>
                    <a:pt x="1939" y="15055"/>
                  </a:lnTo>
                  <a:lnTo>
                    <a:pt x="0" y="24638"/>
                  </a:lnTo>
                  <a:lnTo>
                    <a:pt x="0" y="345643"/>
                  </a:lnTo>
                  <a:lnTo>
                    <a:pt x="1939" y="355255"/>
                  </a:lnTo>
                  <a:lnTo>
                    <a:pt x="7229" y="363102"/>
                  </a:lnTo>
                  <a:lnTo>
                    <a:pt x="15076" y="368392"/>
                  </a:lnTo>
                  <a:lnTo>
                    <a:pt x="24688" y="370332"/>
                  </a:lnTo>
                  <a:lnTo>
                    <a:pt x="347167" y="370332"/>
                  </a:lnTo>
                  <a:lnTo>
                    <a:pt x="356779" y="368392"/>
                  </a:lnTo>
                  <a:lnTo>
                    <a:pt x="364626" y="363102"/>
                  </a:lnTo>
                  <a:lnTo>
                    <a:pt x="369916" y="355255"/>
                  </a:lnTo>
                  <a:lnTo>
                    <a:pt x="371856" y="345643"/>
                  </a:lnTo>
                  <a:lnTo>
                    <a:pt x="371856" y="24638"/>
                  </a:lnTo>
                  <a:lnTo>
                    <a:pt x="369916" y="15055"/>
                  </a:lnTo>
                  <a:lnTo>
                    <a:pt x="364626" y="7223"/>
                  </a:lnTo>
                  <a:lnTo>
                    <a:pt x="356779" y="1938"/>
                  </a:lnTo>
                  <a:lnTo>
                    <a:pt x="347167" y="0"/>
                  </a:lnTo>
                  <a:close/>
                </a:path>
              </a:pathLst>
            </a:custGeom>
            <a:solidFill>
              <a:srgbClr val="434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41375" y="6606031"/>
            <a:ext cx="16954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110" dirty="0">
                <a:solidFill>
                  <a:srgbClr val="C6CDD5"/>
                </a:solidFill>
                <a:latin typeface="Verdana"/>
                <a:cs typeface="Verdana"/>
              </a:rPr>
              <a:t>5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21357" y="6569202"/>
            <a:ext cx="11778615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C6CDD5"/>
                </a:solidFill>
                <a:latin typeface="Verdana"/>
                <a:cs typeface="Verdana"/>
              </a:rPr>
              <a:t>St</a:t>
            </a:r>
            <a:r>
              <a:rPr sz="1600" spc="-60" dirty="0">
                <a:solidFill>
                  <a:srgbClr val="C6CDD5"/>
                </a:solidFill>
                <a:latin typeface="Verdana"/>
                <a:cs typeface="Verdana"/>
              </a:rPr>
              <a:t>e</a:t>
            </a:r>
            <a:r>
              <a:rPr sz="1600" spc="-20" dirty="0">
                <a:solidFill>
                  <a:srgbClr val="C6CDD5"/>
                </a:solidFill>
                <a:latin typeface="Verdana"/>
                <a:cs typeface="Verdana"/>
              </a:rPr>
              <a:t>p</a:t>
            </a:r>
            <a:r>
              <a:rPr sz="1600" spc="-24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600" spc="-200" dirty="0">
                <a:solidFill>
                  <a:srgbClr val="C6CDD5"/>
                </a:solidFill>
                <a:latin typeface="Verdana"/>
                <a:cs typeface="Verdana"/>
              </a:rPr>
              <a:t>5:</a:t>
            </a:r>
            <a:r>
              <a:rPr sz="1600" spc="-25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C6CDD5"/>
                </a:solidFill>
                <a:latin typeface="Verdana"/>
                <a:cs typeface="Verdana"/>
              </a:rPr>
              <a:t>D</a:t>
            </a:r>
            <a:r>
              <a:rPr sz="1600" spc="-55" dirty="0">
                <a:solidFill>
                  <a:srgbClr val="C6CDD5"/>
                </a:solidFill>
                <a:latin typeface="Verdana"/>
                <a:cs typeface="Verdana"/>
              </a:rPr>
              <a:t>e</a:t>
            </a:r>
            <a:r>
              <a:rPr sz="1600" spc="-5" dirty="0">
                <a:solidFill>
                  <a:srgbClr val="C6CDD5"/>
                </a:solidFill>
                <a:latin typeface="Verdana"/>
                <a:cs typeface="Verdana"/>
              </a:rPr>
              <a:t>c</a:t>
            </a:r>
            <a:r>
              <a:rPr sz="1600" spc="-15" dirty="0">
                <a:solidFill>
                  <a:srgbClr val="C6CDD5"/>
                </a:solidFill>
                <a:latin typeface="Verdana"/>
                <a:cs typeface="Verdana"/>
              </a:rPr>
              <a:t>i</a:t>
            </a:r>
            <a:r>
              <a:rPr sz="1600" spc="-70" dirty="0">
                <a:solidFill>
                  <a:srgbClr val="C6CDD5"/>
                </a:solidFill>
                <a:latin typeface="Verdana"/>
                <a:cs typeface="Verdana"/>
              </a:rPr>
              <a:t>s</a:t>
            </a:r>
            <a:r>
              <a:rPr sz="1600" spc="-50" dirty="0">
                <a:solidFill>
                  <a:srgbClr val="C6CDD5"/>
                </a:solidFill>
                <a:latin typeface="Verdana"/>
                <a:cs typeface="Verdana"/>
              </a:rPr>
              <a:t>i</a:t>
            </a:r>
            <a:r>
              <a:rPr sz="1600" spc="-40" dirty="0">
                <a:solidFill>
                  <a:srgbClr val="C6CDD5"/>
                </a:solidFill>
                <a:latin typeface="Verdana"/>
                <a:cs typeface="Verdana"/>
              </a:rPr>
              <a:t>on</a:t>
            </a:r>
            <a:r>
              <a:rPr sz="1600" spc="-20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C6CDD5"/>
                </a:solidFill>
                <a:latin typeface="Verdana"/>
                <a:cs typeface="Verdana"/>
              </a:rPr>
              <a:t>a</a:t>
            </a:r>
            <a:r>
              <a:rPr sz="1600" spc="-65" dirty="0">
                <a:solidFill>
                  <a:srgbClr val="C6CDD5"/>
                </a:solidFill>
                <a:latin typeface="Verdana"/>
                <a:cs typeface="Verdana"/>
              </a:rPr>
              <a:t>n</a:t>
            </a:r>
            <a:r>
              <a:rPr sz="1600" spc="-20" dirty="0">
                <a:solidFill>
                  <a:srgbClr val="C6CDD5"/>
                </a:solidFill>
                <a:latin typeface="Verdana"/>
                <a:cs typeface="Verdana"/>
              </a:rPr>
              <a:t>d</a:t>
            </a:r>
            <a:r>
              <a:rPr sz="1600" spc="-26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C6CDD5"/>
                </a:solidFill>
                <a:latin typeface="Verdana"/>
                <a:cs typeface="Verdana"/>
              </a:rPr>
              <a:t>Ap</a:t>
            </a:r>
            <a:r>
              <a:rPr sz="1600" spc="15" dirty="0">
                <a:solidFill>
                  <a:srgbClr val="C6CDD5"/>
                </a:solidFill>
                <a:latin typeface="Verdana"/>
                <a:cs typeface="Verdana"/>
              </a:rPr>
              <a:t>p</a:t>
            </a:r>
            <a:r>
              <a:rPr sz="1600" spc="-55" dirty="0">
                <a:solidFill>
                  <a:srgbClr val="C6CDD5"/>
                </a:solidFill>
                <a:latin typeface="Verdana"/>
                <a:cs typeface="Verdana"/>
              </a:rPr>
              <a:t>e</a:t>
            </a:r>
            <a:r>
              <a:rPr sz="1600" spc="-65" dirty="0">
                <a:solidFill>
                  <a:srgbClr val="C6CDD5"/>
                </a:solidFill>
                <a:latin typeface="Verdana"/>
                <a:cs typeface="Verdana"/>
              </a:rPr>
              <a:t>al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34600"/>
              </a:lnSpc>
              <a:spcBef>
                <a:spcPts val="725"/>
              </a:spcBef>
            </a:pPr>
            <a:r>
              <a:rPr sz="1300" spc="55" dirty="0">
                <a:solidFill>
                  <a:srgbClr val="C6CDD5"/>
                </a:solidFill>
                <a:latin typeface="Tahoma"/>
                <a:cs typeface="Tahoma"/>
              </a:rPr>
              <a:t>Provide</a:t>
            </a:r>
            <a:r>
              <a:rPr sz="130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a</a:t>
            </a:r>
            <a:r>
              <a:rPr sz="13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35" dirty="0">
                <a:solidFill>
                  <a:srgbClr val="C6CDD5"/>
                </a:solidFill>
                <a:latin typeface="Tahoma"/>
                <a:cs typeface="Tahoma"/>
              </a:rPr>
              <a:t>written</a:t>
            </a:r>
            <a:r>
              <a:rPr sz="1300" spc="-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C6CDD5"/>
                </a:solidFill>
                <a:latin typeface="Tahoma"/>
                <a:cs typeface="Tahoma"/>
              </a:rPr>
              <a:t>decision</a:t>
            </a:r>
            <a:r>
              <a:rPr sz="1300" spc="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on</a:t>
            </a:r>
            <a:r>
              <a:rPr sz="13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3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C6CDD5"/>
                </a:solidFill>
                <a:latin typeface="Tahoma"/>
                <a:cs typeface="Tahoma"/>
              </a:rPr>
              <a:t>grievance.</a:t>
            </a:r>
            <a:r>
              <a:rPr sz="130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-45" dirty="0">
                <a:solidFill>
                  <a:srgbClr val="C6CDD5"/>
                </a:solidFill>
                <a:latin typeface="Tahoma"/>
                <a:cs typeface="Tahoma"/>
              </a:rPr>
              <a:t>If</a:t>
            </a:r>
            <a:r>
              <a:rPr sz="130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3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C6CDD5"/>
                </a:solidFill>
                <a:latin typeface="Tahoma"/>
                <a:cs typeface="Tahoma"/>
              </a:rPr>
              <a:t>employee</a:t>
            </a:r>
            <a:r>
              <a:rPr sz="1300" spc="-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C6CDD5"/>
                </a:solidFill>
                <a:latin typeface="Tahoma"/>
                <a:cs typeface="Tahoma"/>
              </a:rPr>
              <a:t>is</a:t>
            </a:r>
            <a:r>
              <a:rPr sz="13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C6CDD5"/>
                </a:solidFill>
                <a:latin typeface="Tahoma"/>
                <a:cs typeface="Tahoma"/>
              </a:rPr>
              <a:t>dissatisfied,</a:t>
            </a:r>
            <a:r>
              <a:rPr sz="1300" spc="2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C6CDD5"/>
                </a:solidFill>
                <a:latin typeface="Tahoma"/>
                <a:cs typeface="Tahoma"/>
              </a:rPr>
              <a:t>they</a:t>
            </a:r>
            <a:r>
              <a:rPr sz="13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C6CDD5"/>
                </a:solidFill>
                <a:latin typeface="Tahoma"/>
                <a:cs typeface="Tahoma"/>
              </a:rPr>
              <a:t>should</a:t>
            </a:r>
            <a:r>
              <a:rPr sz="130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C6CDD5"/>
                </a:solidFill>
                <a:latin typeface="Tahoma"/>
                <a:cs typeface="Tahoma"/>
              </a:rPr>
              <a:t>have</a:t>
            </a:r>
            <a:r>
              <a:rPr sz="13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3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C6CDD5"/>
                </a:solidFill>
                <a:latin typeface="Tahoma"/>
                <a:cs typeface="Tahoma"/>
              </a:rPr>
              <a:t>opportunity</a:t>
            </a:r>
            <a:r>
              <a:rPr sz="1300" spc="-1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C6CDD5"/>
                </a:solidFill>
                <a:latin typeface="Tahoma"/>
                <a:cs typeface="Tahoma"/>
              </a:rPr>
              <a:t>to</a:t>
            </a:r>
            <a:r>
              <a:rPr sz="13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C6CDD5"/>
                </a:solidFill>
                <a:latin typeface="Tahoma"/>
                <a:cs typeface="Tahoma"/>
              </a:rPr>
              <a:t>appeal</a:t>
            </a:r>
            <a:r>
              <a:rPr sz="1300" spc="-2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300" spc="-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C6CDD5"/>
                </a:solidFill>
                <a:latin typeface="Tahoma"/>
                <a:cs typeface="Tahoma"/>
              </a:rPr>
              <a:t>decision</a:t>
            </a:r>
            <a:r>
              <a:rPr sz="130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C6CDD5"/>
                </a:solidFill>
                <a:latin typeface="Tahoma"/>
                <a:cs typeface="Tahoma"/>
              </a:rPr>
              <a:t>to</a:t>
            </a:r>
            <a:r>
              <a:rPr sz="13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C6CDD5"/>
                </a:solidFill>
                <a:latin typeface="Tahoma"/>
                <a:cs typeface="Tahoma"/>
              </a:rPr>
              <a:t>a</a:t>
            </a:r>
            <a:r>
              <a:rPr sz="130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C6CDD5"/>
                </a:solidFill>
                <a:latin typeface="Tahoma"/>
                <a:cs typeface="Tahoma"/>
              </a:rPr>
              <a:t>higher</a:t>
            </a:r>
            <a:r>
              <a:rPr sz="13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C6CDD5"/>
                </a:solidFill>
                <a:latin typeface="Tahoma"/>
                <a:cs typeface="Tahoma"/>
              </a:rPr>
              <a:t>level</a:t>
            </a:r>
            <a:r>
              <a:rPr sz="130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C6CDD5"/>
                </a:solidFill>
                <a:latin typeface="Tahoma"/>
                <a:cs typeface="Tahoma"/>
              </a:rPr>
              <a:t>of </a:t>
            </a:r>
            <a:r>
              <a:rPr sz="1300" spc="-39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300" spc="35" dirty="0">
                <a:solidFill>
                  <a:srgbClr val="C6CDD5"/>
                </a:solidFill>
                <a:latin typeface="Tahoma"/>
                <a:cs typeface="Tahoma"/>
              </a:rPr>
              <a:t>management.</a:t>
            </a:r>
            <a:endParaRPr sz="1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1044066"/>
            <a:ext cx="10496296" cy="6976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b="0" spc="-85" dirty="0">
                <a:solidFill>
                  <a:srgbClr val="EED4F9"/>
                </a:solidFill>
                <a:latin typeface="Verdana"/>
                <a:cs typeface="Verdana"/>
              </a:rPr>
              <a:t>Case</a:t>
            </a:r>
            <a:r>
              <a:rPr sz="4450" b="0" spc="-69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275" dirty="0">
                <a:solidFill>
                  <a:srgbClr val="EED4F9"/>
                </a:solidFill>
                <a:latin typeface="Verdana"/>
                <a:cs typeface="Verdana"/>
              </a:rPr>
              <a:t>Law:</a:t>
            </a:r>
            <a:r>
              <a:rPr sz="4450" b="0" spc="-70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60" dirty="0">
                <a:solidFill>
                  <a:srgbClr val="EED4F9"/>
                </a:solidFill>
                <a:latin typeface="Verdana"/>
                <a:cs typeface="Verdana"/>
              </a:rPr>
              <a:t>Ng</a:t>
            </a:r>
            <a:r>
              <a:rPr sz="4450" b="0" spc="-69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10" dirty="0">
                <a:solidFill>
                  <a:srgbClr val="EED4F9"/>
                </a:solidFill>
                <a:latin typeface="Verdana"/>
                <a:cs typeface="Verdana"/>
              </a:rPr>
              <a:t>Chi</a:t>
            </a:r>
            <a:r>
              <a:rPr sz="4450" b="0" spc="-71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100" dirty="0">
                <a:solidFill>
                  <a:srgbClr val="EED4F9"/>
                </a:solidFill>
                <a:latin typeface="Verdana"/>
                <a:cs typeface="Verdana"/>
              </a:rPr>
              <a:t>Wa</a:t>
            </a:r>
            <a:r>
              <a:rPr sz="4450" b="0" spc="-69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275" dirty="0">
                <a:solidFill>
                  <a:srgbClr val="EED4F9"/>
                </a:solidFill>
                <a:latin typeface="Verdana"/>
                <a:cs typeface="Verdana"/>
              </a:rPr>
              <a:t>v</a:t>
            </a:r>
            <a:r>
              <a:rPr sz="4450" b="0" spc="-69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70" dirty="0">
                <a:solidFill>
                  <a:srgbClr val="EED4F9"/>
                </a:solidFill>
                <a:latin typeface="Verdana"/>
                <a:cs typeface="Verdana"/>
              </a:rPr>
              <a:t>G</a:t>
            </a:r>
            <a:r>
              <a:rPr sz="4450" b="0" spc="70" dirty="0">
                <a:solidFill>
                  <a:srgbClr val="EED4F9"/>
                </a:solidFill>
                <a:latin typeface="Verdana"/>
                <a:cs typeface="Verdana"/>
              </a:rPr>
              <a:t>ua</a:t>
            </a:r>
            <a:r>
              <a:rPr lang="en-GB" sz="4450" b="0" spc="7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4450" b="0" spc="70" dirty="0" err="1">
                <a:solidFill>
                  <a:srgbClr val="EED4F9"/>
                </a:solidFill>
                <a:latin typeface="Verdana"/>
                <a:cs typeface="Verdana"/>
              </a:rPr>
              <a:t>dfo</a:t>
            </a:r>
            <a:r>
              <a:rPr lang="en-GB" sz="4450" b="0" spc="7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4450" b="0" spc="60" dirty="0" err="1">
                <a:solidFill>
                  <a:srgbClr val="EED4F9"/>
                </a:solidFill>
                <a:latin typeface="Verdana"/>
                <a:cs typeface="Verdana"/>
              </a:rPr>
              <a:t>c</a:t>
            </a:r>
            <a:r>
              <a:rPr sz="4450" b="0" spc="-130" dirty="0" err="1">
                <a:solidFill>
                  <a:srgbClr val="EED4F9"/>
                </a:solidFill>
                <a:latin typeface="Verdana"/>
                <a:cs typeface="Verdana"/>
              </a:rPr>
              <a:t>e</a:t>
            </a:r>
            <a:r>
              <a:rPr sz="4450" b="0" spc="-69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30" dirty="0">
                <a:solidFill>
                  <a:srgbClr val="EED4F9"/>
                </a:solidFill>
                <a:latin typeface="Verdana"/>
                <a:cs typeface="Verdana"/>
              </a:rPr>
              <a:t>Ltd</a:t>
            </a:r>
            <a:endParaRPr sz="44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304" y="2339720"/>
            <a:ext cx="2723896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45" dirty="0">
                <a:solidFill>
                  <a:srgbClr val="EED4F9"/>
                </a:solidFill>
                <a:latin typeface="Verdana"/>
                <a:cs typeface="Verdana"/>
              </a:rPr>
              <a:t>Case</a:t>
            </a:r>
            <a:r>
              <a:rPr sz="2200" spc="-32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2200" spc="-15" dirty="0" err="1">
                <a:solidFill>
                  <a:srgbClr val="EED4F9"/>
                </a:solidFill>
                <a:latin typeface="Verdana"/>
                <a:cs typeface="Verdana"/>
              </a:rPr>
              <a:t>Backg</a:t>
            </a:r>
            <a:r>
              <a:rPr lang="en-GB" sz="2200" spc="-2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2200" spc="-55" dirty="0" err="1">
                <a:solidFill>
                  <a:srgbClr val="EED4F9"/>
                </a:solidFill>
                <a:latin typeface="Verdana"/>
                <a:cs typeface="Verdana"/>
              </a:rPr>
              <a:t>ound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2884728"/>
            <a:ext cx="3834129" cy="370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sz="1750" spc="-190" dirty="0">
                <a:solidFill>
                  <a:srgbClr val="C6CDD5"/>
                </a:solidFill>
                <a:latin typeface="Tahoma"/>
                <a:cs typeface="Tahoma"/>
              </a:rPr>
              <a:t>I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n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0" dirty="0">
                <a:solidFill>
                  <a:srgbClr val="C6CDD5"/>
                </a:solidFill>
                <a:latin typeface="Tahoma"/>
                <a:cs typeface="Tahoma"/>
              </a:rPr>
              <a:t>t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he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20" dirty="0">
                <a:solidFill>
                  <a:srgbClr val="C6CDD5"/>
                </a:solidFill>
                <a:latin typeface="Tahoma"/>
                <a:cs typeface="Tahoma"/>
              </a:rPr>
              <a:t>ca</a:t>
            </a:r>
            <a:r>
              <a:rPr sz="1750" spc="105" dirty="0">
                <a:solidFill>
                  <a:srgbClr val="C6CDD5"/>
                </a:solidFill>
                <a:latin typeface="Tahoma"/>
                <a:cs typeface="Tahoma"/>
              </a:rPr>
              <a:t>s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e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of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25" dirty="0">
                <a:solidFill>
                  <a:srgbClr val="C6CDD5"/>
                </a:solidFill>
                <a:latin typeface="Tahoma"/>
                <a:cs typeface="Tahoma"/>
              </a:rPr>
              <a:t>Ng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14" dirty="0">
                <a:solidFill>
                  <a:srgbClr val="C6CDD5"/>
                </a:solidFill>
                <a:latin typeface="Tahoma"/>
                <a:cs typeface="Tahoma"/>
              </a:rPr>
              <a:t>Ch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i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W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a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v 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Guardforce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Ltd,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heard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in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Hong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 Kong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Labour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0" dirty="0">
                <a:solidFill>
                  <a:srgbClr val="C6CDD5"/>
                </a:solidFill>
                <a:latin typeface="Tahoma"/>
                <a:cs typeface="Tahoma"/>
              </a:rPr>
              <a:t>Tribunal,</a:t>
            </a:r>
            <a:r>
              <a:rPr sz="1750" spc="-10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employee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0" dirty="0">
                <a:solidFill>
                  <a:srgbClr val="C6CDD5"/>
                </a:solidFill>
                <a:latin typeface="Tahoma"/>
                <a:cs typeface="Tahoma"/>
              </a:rPr>
              <a:t>(Ng)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filed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a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grievance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against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his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employer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(Guardforce) for </a:t>
            </a:r>
            <a:r>
              <a:rPr sz="1750" spc="40" dirty="0">
                <a:solidFill>
                  <a:srgbClr val="C6CDD5"/>
                </a:solidFill>
                <a:latin typeface="Tahoma"/>
                <a:cs typeface="Tahoma"/>
              </a:rPr>
              <a:t>unfair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dismissal and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unpaid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wages.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This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14" dirty="0">
                <a:solidFill>
                  <a:srgbClr val="C6CDD5"/>
                </a:solidFill>
                <a:latin typeface="Tahoma"/>
                <a:cs typeface="Tahoma"/>
              </a:rPr>
              <a:t>case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highlights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importance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of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proper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grievance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procedures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documentation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in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employment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 disputes.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0665" y="2339720"/>
            <a:ext cx="13823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65" dirty="0">
                <a:solidFill>
                  <a:srgbClr val="EED4F9"/>
                </a:solidFill>
                <a:latin typeface="Verdana"/>
                <a:cs typeface="Verdana"/>
              </a:rPr>
              <a:t>Key</a:t>
            </a:r>
            <a:r>
              <a:rPr sz="2200" spc="-32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2200" spc="-204" dirty="0">
                <a:solidFill>
                  <a:srgbClr val="EED4F9"/>
                </a:solidFill>
                <a:latin typeface="Verdana"/>
                <a:cs typeface="Verdana"/>
              </a:rPr>
              <a:t>I</a:t>
            </a:r>
            <a:r>
              <a:rPr sz="2200" spc="-270" dirty="0">
                <a:solidFill>
                  <a:srgbClr val="EED4F9"/>
                </a:solidFill>
                <a:latin typeface="Verdana"/>
                <a:cs typeface="Verdana"/>
              </a:rPr>
              <a:t>s</a:t>
            </a:r>
            <a:r>
              <a:rPr sz="2200" spc="-80" dirty="0">
                <a:solidFill>
                  <a:srgbClr val="EED4F9"/>
                </a:solidFill>
                <a:latin typeface="Verdana"/>
                <a:cs typeface="Verdana"/>
              </a:rPr>
              <a:t>sues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0665" y="2884728"/>
            <a:ext cx="3834765" cy="297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tribunal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examined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whether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Guardforce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had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followed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proper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procedures</a:t>
            </a:r>
            <a:r>
              <a:rPr sz="1750" spc="-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in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addressing</a:t>
            </a:r>
            <a:r>
              <a:rPr sz="17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00" dirty="0">
                <a:solidFill>
                  <a:srgbClr val="C6CDD5"/>
                </a:solidFill>
                <a:latin typeface="Tahoma"/>
                <a:cs typeface="Tahoma"/>
              </a:rPr>
              <a:t>Ng's</a:t>
            </a:r>
            <a:r>
              <a:rPr sz="1750" spc="-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initial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grievances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before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dismissal. 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It 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also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considered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company's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documentation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of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performance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issues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communication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with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employee.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60406" y="2339720"/>
            <a:ext cx="30530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80" dirty="0">
                <a:solidFill>
                  <a:srgbClr val="EED4F9"/>
                </a:solidFill>
                <a:latin typeface="Verdana"/>
                <a:cs typeface="Verdana"/>
              </a:rPr>
              <a:t>Rul</a:t>
            </a:r>
            <a:r>
              <a:rPr sz="2200" spc="-35" dirty="0">
                <a:solidFill>
                  <a:srgbClr val="EED4F9"/>
                </a:solidFill>
                <a:latin typeface="Verdana"/>
                <a:cs typeface="Verdana"/>
              </a:rPr>
              <a:t>i</a:t>
            </a:r>
            <a:r>
              <a:rPr sz="2200" spc="-45" dirty="0">
                <a:solidFill>
                  <a:srgbClr val="EED4F9"/>
                </a:solidFill>
                <a:latin typeface="Verdana"/>
                <a:cs typeface="Verdana"/>
              </a:rPr>
              <a:t>ng</a:t>
            </a:r>
            <a:r>
              <a:rPr sz="2200" spc="-335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2200" spc="-70" dirty="0">
                <a:solidFill>
                  <a:srgbClr val="EED4F9"/>
                </a:solidFill>
                <a:latin typeface="Verdana"/>
                <a:cs typeface="Verdana"/>
              </a:rPr>
              <a:t>and</a:t>
            </a:r>
            <a:r>
              <a:rPr sz="2200" spc="-32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2200" spc="-140" dirty="0">
                <a:solidFill>
                  <a:srgbClr val="EED4F9"/>
                </a:solidFill>
                <a:latin typeface="Verdana"/>
                <a:cs typeface="Verdana"/>
              </a:rPr>
              <a:t>I</a:t>
            </a:r>
            <a:r>
              <a:rPr sz="2200" spc="-340" dirty="0">
                <a:solidFill>
                  <a:srgbClr val="EED4F9"/>
                </a:solidFill>
                <a:latin typeface="Verdana"/>
                <a:cs typeface="Verdana"/>
              </a:rPr>
              <a:t>m</a:t>
            </a:r>
            <a:r>
              <a:rPr sz="2200" spc="-50" dirty="0">
                <a:solidFill>
                  <a:srgbClr val="EED4F9"/>
                </a:solidFill>
                <a:latin typeface="Verdana"/>
                <a:cs typeface="Verdana"/>
              </a:rPr>
              <a:t>plications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0406" y="2884728"/>
            <a:ext cx="3945254" cy="4078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tribunal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ruled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in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favour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of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Ng,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finding that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Guardforce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had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not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adequately</a:t>
            </a:r>
            <a:r>
              <a:rPr sz="1750" spc="-9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00" dirty="0">
                <a:solidFill>
                  <a:srgbClr val="C6CDD5"/>
                </a:solidFill>
                <a:latin typeface="Tahoma"/>
                <a:cs typeface="Tahoma"/>
              </a:rPr>
              <a:t>addressed</a:t>
            </a:r>
            <a:r>
              <a:rPr sz="1750" spc="-8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his</a:t>
            </a:r>
            <a:r>
              <a:rPr sz="17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grievances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or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provided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sufficient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evidence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of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poor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performance.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This </a:t>
            </a:r>
            <a:r>
              <a:rPr sz="1750" spc="114" dirty="0">
                <a:solidFill>
                  <a:srgbClr val="C6CDD5"/>
                </a:solidFill>
                <a:latin typeface="Tahoma"/>
                <a:cs typeface="Tahoma"/>
              </a:rPr>
              <a:t>case </a:t>
            </a:r>
            <a:r>
              <a:rPr sz="1750" spc="12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underscores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need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for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employers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750" spc="40" dirty="0">
                <a:solidFill>
                  <a:srgbClr val="C6CDD5"/>
                </a:solidFill>
                <a:latin typeface="Tahoma"/>
                <a:cs typeface="Tahoma"/>
              </a:rPr>
              <a:t>maintain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clear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grievance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procedures,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thorough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 documentation,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open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communication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with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employees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avoid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costly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legal</a:t>
            </a:r>
            <a:r>
              <a:rPr sz="1750" spc="-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battles.</a:t>
            </a:r>
            <a:endParaRPr sz="1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633806"/>
            <a:ext cx="8210296" cy="6982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b="0" spc="-5" dirty="0">
                <a:solidFill>
                  <a:srgbClr val="EED4F9"/>
                </a:solidFill>
                <a:latin typeface="Verdana"/>
                <a:cs typeface="Verdana"/>
              </a:rPr>
              <a:t>Eff</a:t>
            </a:r>
            <a:r>
              <a:rPr sz="4450" b="0" spc="-30" dirty="0">
                <a:solidFill>
                  <a:srgbClr val="EED4F9"/>
                </a:solidFill>
                <a:latin typeface="Verdana"/>
                <a:cs typeface="Verdana"/>
              </a:rPr>
              <a:t>e</a:t>
            </a:r>
            <a:r>
              <a:rPr sz="4450" b="0" spc="-85" dirty="0">
                <a:solidFill>
                  <a:srgbClr val="EED4F9"/>
                </a:solidFill>
                <a:latin typeface="Verdana"/>
                <a:cs typeface="Verdana"/>
              </a:rPr>
              <a:t>ctive</a:t>
            </a:r>
            <a:r>
              <a:rPr sz="4450" b="0" spc="-69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-50" dirty="0">
                <a:solidFill>
                  <a:srgbClr val="EED4F9"/>
                </a:solidFill>
                <a:latin typeface="Verdana"/>
                <a:cs typeface="Verdana"/>
              </a:rPr>
              <a:t>G</a:t>
            </a:r>
            <a:r>
              <a:rPr lang="en-GB" sz="4450" b="0" spc="-5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4450" b="0" spc="-50" dirty="0" err="1">
                <a:solidFill>
                  <a:srgbClr val="EED4F9"/>
                </a:solidFill>
                <a:latin typeface="Verdana"/>
                <a:cs typeface="Verdana"/>
              </a:rPr>
              <a:t>ievance</a:t>
            </a:r>
            <a:r>
              <a:rPr sz="4450" b="0" spc="-69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4450" b="0" spc="245" dirty="0">
                <a:solidFill>
                  <a:srgbClr val="EED4F9"/>
                </a:solidFill>
                <a:latin typeface="Verdana"/>
                <a:cs typeface="Verdana"/>
              </a:rPr>
              <a:t>P</a:t>
            </a:r>
            <a:r>
              <a:rPr sz="4450" b="0" spc="-85" dirty="0">
                <a:solidFill>
                  <a:srgbClr val="EED4F9"/>
                </a:solidFill>
                <a:latin typeface="Verdana"/>
                <a:cs typeface="Verdana"/>
              </a:rPr>
              <a:t>olicies</a:t>
            </a:r>
            <a:endParaRPr sz="44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4004" y="2095500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4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476503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6" y="510539"/>
                </a:lnTo>
                <a:lnTo>
                  <a:pt x="476504" y="510539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39" y="476503"/>
                </a:lnTo>
                <a:lnTo>
                  <a:pt x="510539" y="34036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4" y="0"/>
                </a:lnTo>
                <a:close/>
              </a:path>
            </a:pathLst>
          </a:custGeom>
          <a:solidFill>
            <a:srgbClr val="434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0584" y="2089785"/>
            <a:ext cx="15684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-655" dirty="0">
                <a:solidFill>
                  <a:srgbClr val="C6CDD5"/>
                </a:solidFill>
                <a:latin typeface="Verdana"/>
                <a:cs typeface="Verdana"/>
              </a:rPr>
              <a:t>1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8285" y="2071877"/>
            <a:ext cx="5684520" cy="2691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5" dirty="0">
                <a:solidFill>
                  <a:srgbClr val="C6CDD5"/>
                </a:solidFill>
                <a:latin typeface="Verdana"/>
                <a:cs typeface="Verdana"/>
              </a:rPr>
              <a:t>Clea</a:t>
            </a:r>
            <a:r>
              <a:rPr lang="en-GB" sz="2200" spc="15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2200" spc="-33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C6CDD5"/>
                </a:solidFill>
                <a:latin typeface="Verdana"/>
                <a:cs typeface="Verdana"/>
              </a:rPr>
              <a:t>Co</a:t>
            </a:r>
            <a:r>
              <a:rPr sz="2200" spc="-25" dirty="0">
                <a:solidFill>
                  <a:srgbClr val="C6CDD5"/>
                </a:solidFill>
                <a:latin typeface="Verdana"/>
                <a:cs typeface="Verdana"/>
              </a:rPr>
              <a:t>m</a:t>
            </a:r>
            <a:r>
              <a:rPr sz="2200" spc="-55" dirty="0">
                <a:solidFill>
                  <a:srgbClr val="C6CDD5"/>
                </a:solidFill>
                <a:latin typeface="Verdana"/>
                <a:cs typeface="Verdana"/>
              </a:rPr>
              <a:t>munication</a:t>
            </a:r>
            <a:endParaRPr sz="2200" dirty="0">
              <a:latin typeface="Verdana"/>
              <a:cs typeface="Verdana"/>
            </a:endParaRPr>
          </a:p>
          <a:p>
            <a:pPr marL="12700" marR="5080">
              <a:lnSpc>
                <a:spcPct val="138200"/>
              </a:lnSpc>
              <a:spcBef>
                <a:spcPts val="940"/>
              </a:spcBef>
            </a:pP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Effective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grievance policies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start with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clear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communication.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Ensure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that </a:t>
            </a:r>
            <a:r>
              <a:rPr sz="1750" spc="25" dirty="0">
                <a:solidFill>
                  <a:srgbClr val="C6CDD5"/>
                </a:solidFill>
                <a:latin typeface="Tahoma"/>
                <a:cs typeface="Tahoma"/>
              </a:rPr>
              <a:t>all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employees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are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aware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of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grievance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procedure</a:t>
            </a:r>
            <a:r>
              <a:rPr sz="17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how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25" dirty="0">
                <a:solidFill>
                  <a:srgbClr val="C6CDD5"/>
                </a:solidFill>
                <a:latin typeface="Tahoma"/>
                <a:cs typeface="Tahoma"/>
              </a:rPr>
              <a:t>access</a:t>
            </a:r>
            <a:r>
              <a:rPr sz="1750" spc="-8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C6CDD5"/>
                </a:solidFill>
                <a:latin typeface="Tahoma"/>
                <a:cs typeface="Tahoma"/>
              </a:rPr>
              <a:t>it.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This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C6CDD5"/>
                </a:solidFill>
                <a:latin typeface="Tahoma"/>
                <a:cs typeface="Tahoma"/>
              </a:rPr>
              <a:t>information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should </a:t>
            </a:r>
            <a:r>
              <a:rPr sz="1750" spc="105" dirty="0">
                <a:solidFill>
                  <a:srgbClr val="C6CDD5"/>
                </a:solidFill>
                <a:latin typeface="Tahoma"/>
                <a:cs typeface="Tahoma"/>
              </a:rPr>
              <a:t>be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included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in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employee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handbooks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easily </a:t>
            </a:r>
            <a:r>
              <a:rPr sz="1750" spc="100" dirty="0">
                <a:solidFill>
                  <a:srgbClr val="C6CDD5"/>
                </a:solidFill>
                <a:latin typeface="Tahoma"/>
                <a:cs typeface="Tahoma"/>
              </a:rPr>
              <a:t>accessible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on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company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0" dirty="0">
                <a:solidFill>
                  <a:srgbClr val="C6CDD5"/>
                </a:solidFill>
                <a:latin typeface="Tahoma"/>
                <a:cs typeface="Tahoma"/>
              </a:rPr>
              <a:t>intranets.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27976" y="2095500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476503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5" y="510539"/>
                </a:lnTo>
                <a:lnTo>
                  <a:pt x="476503" y="510539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40" y="476503"/>
                </a:lnTo>
                <a:lnTo>
                  <a:pt x="510540" y="34036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3" y="0"/>
                </a:lnTo>
                <a:close/>
              </a:path>
            </a:pathLst>
          </a:custGeom>
          <a:solidFill>
            <a:srgbClr val="434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78090" y="2089785"/>
            <a:ext cx="211454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-225" dirty="0">
                <a:solidFill>
                  <a:srgbClr val="C6CDD5"/>
                </a:solidFill>
                <a:latin typeface="Verdana"/>
                <a:cs typeface="Verdana"/>
              </a:rPr>
              <a:t>2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3781" y="2071877"/>
            <a:ext cx="5429885" cy="2322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5" dirty="0">
                <a:solidFill>
                  <a:srgbClr val="C6CDD5"/>
                </a:solidFill>
                <a:latin typeface="Verdana"/>
                <a:cs typeface="Verdana"/>
              </a:rPr>
              <a:t>Timely</a:t>
            </a:r>
            <a:r>
              <a:rPr sz="2200" spc="-33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2200" spc="-65" dirty="0">
                <a:solidFill>
                  <a:srgbClr val="C6CDD5"/>
                </a:solidFill>
                <a:latin typeface="Verdana"/>
                <a:cs typeface="Verdana"/>
              </a:rPr>
              <a:t>Response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200"/>
              </a:lnSpc>
              <a:spcBef>
                <a:spcPts val="940"/>
              </a:spcBef>
            </a:pP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Establish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 adhere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specific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timelines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for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each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stage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of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7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grievance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process.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This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demonstrates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company's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commitment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resolving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issues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promptly</a:t>
            </a:r>
            <a:r>
              <a:rPr sz="17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prevents</a:t>
            </a:r>
            <a:r>
              <a:rPr sz="17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frustration</a:t>
            </a:r>
            <a:r>
              <a:rPr sz="17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due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prolonged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waiting</a:t>
            </a:r>
            <a:r>
              <a:rPr sz="1750" spc="-9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periods.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4004" y="5245608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4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476504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6" y="510540"/>
                </a:lnTo>
                <a:lnTo>
                  <a:pt x="476504" y="510540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39" y="476504"/>
                </a:lnTo>
                <a:lnTo>
                  <a:pt x="510539" y="34036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4" y="0"/>
                </a:lnTo>
                <a:close/>
              </a:path>
            </a:pathLst>
          </a:custGeom>
          <a:solidFill>
            <a:srgbClr val="434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8580" y="5240273"/>
            <a:ext cx="22034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-155" dirty="0">
                <a:solidFill>
                  <a:srgbClr val="C6CDD5"/>
                </a:solidFill>
                <a:latin typeface="Verdana"/>
                <a:cs typeface="Verdana"/>
              </a:rPr>
              <a:t>3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8285" y="5222240"/>
            <a:ext cx="5624830" cy="2322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5" dirty="0">
                <a:solidFill>
                  <a:srgbClr val="C6CDD5"/>
                </a:solidFill>
                <a:latin typeface="Verdana"/>
                <a:cs typeface="Verdana"/>
              </a:rPr>
              <a:t>Confidentiali</a:t>
            </a:r>
            <a:r>
              <a:rPr sz="2200" spc="-45" dirty="0">
                <a:solidFill>
                  <a:srgbClr val="C6CDD5"/>
                </a:solidFill>
                <a:latin typeface="Verdana"/>
                <a:cs typeface="Verdana"/>
              </a:rPr>
              <a:t>t</a:t>
            </a:r>
            <a:r>
              <a:rPr sz="2200" spc="-140" dirty="0">
                <a:solidFill>
                  <a:srgbClr val="C6CDD5"/>
                </a:solidFill>
                <a:latin typeface="Verdana"/>
                <a:cs typeface="Verdana"/>
              </a:rPr>
              <a:t>y</a:t>
            </a:r>
            <a:r>
              <a:rPr sz="2200" spc="-32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2200" spc="-70" dirty="0">
                <a:solidFill>
                  <a:srgbClr val="C6CDD5"/>
                </a:solidFill>
                <a:latin typeface="Verdana"/>
                <a:cs typeface="Verdana"/>
              </a:rPr>
              <a:t>and</a:t>
            </a:r>
            <a:r>
              <a:rPr sz="2200" spc="-32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2200" spc="-140" dirty="0" err="1">
                <a:solidFill>
                  <a:srgbClr val="C6CDD5"/>
                </a:solidFill>
                <a:latin typeface="Verdana"/>
                <a:cs typeface="Verdana"/>
              </a:rPr>
              <a:t>I</a:t>
            </a:r>
            <a:r>
              <a:rPr sz="2200" spc="-340" dirty="0" err="1">
                <a:solidFill>
                  <a:srgbClr val="C6CDD5"/>
                </a:solidFill>
                <a:latin typeface="Verdana"/>
                <a:cs typeface="Verdana"/>
              </a:rPr>
              <a:t>m</a:t>
            </a:r>
            <a:r>
              <a:rPr sz="2200" spc="-25" dirty="0" err="1">
                <a:solidFill>
                  <a:srgbClr val="C6CDD5"/>
                </a:solidFill>
                <a:latin typeface="Verdana"/>
                <a:cs typeface="Verdana"/>
              </a:rPr>
              <a:t>pa</a:t>
            </a:r>
            <a:r>
              <a:rPr lang="en-GB" sz="2200" spc="-25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2200" spc="-25" dirty="0" err="1">
                <a:solidFill>
                  <a:srgbClr val="C6CDD5"/>
                </a:solidFill>
                <a:latin typeface="Verdana"/>
                <a:cs typeface="Verdana"/>
              </a:rPr>
              <a:t>tia</a:t>
            </a:r>
            <a:r>
              <a:rPr sz="2200" spc="-10" dirty="0" err="1">
                <a:solidFill>
                  <a:srgbClr val="C6CDD5"/>
                </a:solidFill>
                <a:latin typeface="Verdana"/>
                <a:cs typeface="Verdana"/>
              </a:rPr>
              <a:t>l</a:t>
            </a:r>
            <a:r>
              <a:rPr sz="2200" spc="-70" dirty="0" err="1">
                <a:solidFill>
                  <a:srgbClr val="C6CDD5"/>
                </a:solidFill>
                <a:latin typeface="Verdana"/>
                <a:cs typeface="Verdana"/>
              </a:rPr>
              <a:t>ity</a:t>
            </a:r>
            <a:endParaRPr sz="2200" dirty="0">
              <a:latin typeface="Verdana"/>
              <a:cs typeface="Verdana"/>
            </a:endParaRPr>
          </a:p>
          <a:p>
            <a:pPr marL="12700" marR="5080">
              <a:lnSpc>
                <a:spcPct val="138200"/>
              </a:lnSpc>
              <a:spcBef>
                <a:spcPts val="940"/>
              </a:spcBef>
            </a:pP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Maintain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strict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confidentiality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throughout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grievance </a:t>
            </a:r>
            <a:r>
              <a:rPr sz="1750" spc="100" dirty="0">
                <a:solidFill>
                  <a:srgbClr val="C6CDD5"/>
                </a:solidFill>
                <a:latin typeface="Tahoma"/>
                <a:cs typeface="Tahoma"/>
              </a:rPr>
              <a:t>process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protect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all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parties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involved.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Ensure</a:t>
            </a:r>
            <a:r>
              <a:rPr sz="17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C6CDD5"/>
                </a:solidFill>
                <a:latin typeface="Tahoma"/>
                <a:cs typeface="Tahoma"/>
              </a:rPr>
              <a:t>that</a:t>
            </a:r>
            <a:r>
              <a:rPr sz="17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investigations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are</a:t>
            </a:r>
            <a:r>
              <a:rPr sz="17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95" dirty="0">
                <a:solidFill>
                  <a:srgbClr val="C6CDD5"/>
                </a:solidFill>
                <a:latin typeface="Tahoma"/>
                <a:cs typeface="Tahoma"/>
              </a:rPr>
              <a:t>conducted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110" dirty="0">
                <a:solidFill>
                  <a:srgbClr val="C6CDD5"/>
                </a:solidFill>
                <a:latin typeface="Tahoma"/>
                <a:cs typeface="Tahoma"/>
              </a:rPr>
              <a:t>by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40" dirty="0">
                <a:solidFill>
                  <a:srgbClr val="C6CDD5"/>
                </a:solidFill>
                <a:latin typeface="Tahoma"/>
                <a:cs typeface="Tahoma"/>
              </a:rPr>
              <a:t>impartial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individuals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who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have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no personal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stake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in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outcome.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27976" y="5245608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476504"/>
                </a:lnTo>
                <a:lnTo>
                  <a:pt x="2674" y="489751"/>
                </a:lnTo>
                <a:lnTo>
                  <a:pt x="9969" y="500570"/>
                </a:lnTo>
                <a:lnTo>
                  <a:pt x="20788" y="507865"/>
                </a:lnTo>
                <a:lnTo>
                  <a:pt x="34035" y="510540"/>
                </a:lnTo>
                <a:lnTo>
                  <a:pt x="476503" y="510540"/>
                </a:lnTo>
                <a:lnTo>
                  <a:pt x="489751" y="507865"/>
                </a:lnTo>
                <a:lnTo>
                  <a:pt x="500570" y="500570"/>
                </a:lnTo>
                <a:lnTo>
                  <a:pt x="507865" y="489751"/>
                </a:lnTo>
                <a:lnTo>
                  <a:pt x="510540" y="476504"/>
                </a:lnTo>
                <a:lnTo>
                  <a:pt x="510540" y="34036"/>
                </a:lnTo>
                <a:lnTo>
                  <a:pt x="507865" y="20788"/>
                </a:lnTo>
                <a:lnTo>
                  <a:pt x="500570" y="9969"/>
                </a:lnTo>
                <a:lnTo>
                  <a:pt x="489751" y="2674"/>
                </a:lnTo>
                <a:lnTo>
                  <a:pt x="476503" y="0"/>
                </a:lnTo>
                <a:close/>
              </a:path>
            </a:pathLst>
          </a:custGeom>
          <a:solidFill>
            <a:srgbClr val="434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68565" y="5240273"/>
            <a:ext cx="22987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-75" dirty="0">
                <a:solidFill>
                  <a:srgbClr val="C6CDD5"/>
                </a:solidFill>
                <a:latin typeface="Verdana"/>
                <a:cs typeface="Verdana"/>
              </a:rPr>
              <a:t>4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3781" y="5222240"/>
            <a:ext cx="5464810" cy="2322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40" dirty="0">
                <a:solidFill>
                  <a:srgbClr val="C6CDD5"/>
                </a:solidFill>
                <a:latin typeface="Verdana"/>
                <a:cs typeface="Verdana"/>
              </a:rPr>
              <a:t>Docu</a:t>
            </a:r>
            <a:r>
              <a:rPr sz="2200" spc="-70" dirty="0">
                <a:solidFill>
                  <a:srgbClr val="C6CDD5"/>
                </a:solidFill>
                <a:latin typeface="Verdana"/>
                <a:cs typeface="Verdana"/>
              </a:rPr>
              <a:t>m</a:t>
            </a:r>
            <a:r>
              <a:rPr sz="2200" spc="-45" dirty="0">
                <a:solidFill>
                  <a:srgbClr val="C6CDD5"/>
                </a:solidFill>
                <a:latin typeface="Verdana"/>
                <a:cs typeface="Verdana"/>
              </a:rPr>
              <a:t>ent</a:t>
            </a:r>
            <a:r>
              <a:rPr sz="2200" spc="-65" dirty="0">
                <a:solidFill>
                  <a:srgbClr val="C6CDD5"/>
                </a:solidFill>
                <a:latin typeface="Verdana"/>
                <a:cs typeface="Verdana"/>
              </a:rPr>
              <a:t>ati</a:t>
            </a:r>
            <a:r>
              <a:rPr sz="2200" spc="-50" dirty="0">
                <a:solidFill>
                  <a:srgbClr val="C6CDD5"/>
                </a:solidFill>
                <a:latin typeface="Verdana"/>
                <a:cs typeface="Verdana"/>
              </a:rPr>
              <a:t>on</a:t>
            </a:r>
            <a:r>
              <a:rPr sz="2200" spc="-28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2200" spc="-70" dirty="0">
                <a:solidFill>
                  <a:srgbClr val="C6CDD5"/>
                </a:solidFill>
                <a:latin typeface="Verdana"/>
                <a:cs typeface="Verdana"/>
              </a:rPr>
              <a:t>and</a:t>
            </a:r>
            <a:r>
              <a:rPr sz="2200" spc="-33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2200" spc="5" dirty="0">
                <a:solidFill>
                  <a:srgbClr val="C6CDD5"/>
                </a:solidFill>
                <a:latin typeface="Verdana"/>
                <a:cs typeface="Verdana"/>
              </a:rPr>
              <a:t>F</a:t>
            </a:r>
            <a:r>
              <a:rPr sz="2200" spc="-5" dirty="0">
                <a:solidFill>
                  <a:srgbClr val="C6CDD5"/>
                </a:solidFill>
                <a:latin typeface="Verdana"/>
                <a:cs typeface="Verdana"/>
              </a:rPr>
              <a:t>o</a:t>
            </a:r>
            <a:r>
              <a:rPr sz="2200" spc="-45" dirty="0">
                <a:solidFill>
                  <a:srgbClr val="C6CDD5"/>
                </a:solidFill>
                <a:latin typeface="Verdana"/>
                <a:cs typeface="Verdana"/>
              </a:rPr>
              <a:t>llo</a:t>
            </a:r>
            <a:r>
              <a:rPr sz="2200" spc="-85" dirty="0">
                <a:solidFill>
                  <a:srgbClr val="C6CDD5"/>
                </a:solidFill>
                <a:latin typeface="Verdana"/>
                <a:cs typeface="Verdana"/>
              </a:rPr>
              <a:t>w</a:t>
            </a:r>
            <a:r>
              <a:rPr sz="2200" spc="90" dirty="0">
                <a:solidFill>
                  <a:srgbClr val="C6CDD5"/>
                </a:solidFill>
                <a:latin typeface="Verdana"/>
                <a:cs typeface="Verdana"/>
              </a:rPr>
              <a:t>-</a:t>
            </a:r>
            <a:r>
              <a:rPr sz="2200" spc="-60" dirty="0">
                <a:solidFill>
                  <a:srgbClr val="C6CDD5"/>
                </a:solidFill>
                <a:latin typeface="Verdana"/>
                <a:cs typeface="Verdana"/>
              </a:rPr>
              <a:t>up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200"/>
              </a:lnSpc>
              <a:spcBef>
                <a:spcPts val="940"/>
              </a:spcBef>
            </a:pPr>
            <a:r>
              <a:rPr sz="1750" spc="100" dirty="0">
                <a:solidFill>
                  <a:srgbClr val="C6CDD5"/>
                </a:solidFill>
                <a:latin typeface="Tahoma"/>
                <a:cs typeface="Tahoma"/>
              </a:rPr>
              <a:t>Keep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detailed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records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of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all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grievances,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investigations,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 outcomes. </a:t>
            </a:r>
            <a:r>
              <a:rPr sz="1750" spc="30" dirty="0">
                <a:solidFill>
                  <a:srgbClr val="C6CDD5"/>
                </a:solidFill>
                <a:latin typeface="Tahoma"/>
                <a:cs typeface="Tahoma"/>
              </a:rPr>
              <a:t>Implement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a </a:t>
            </a:r>
            <a:r>
              <a:rPr sz="1750" spc="90" dirty="0">
                <a:solidFill>
                  <a:srgbClr val="C6CDD5"/>
                </a:solidFill>
                <a:latin typeface="Tahoma"/>
                <a:cs typeface="Tahoma"/>
              </a:rPr>
              <a:t>system </a:t>
            </a:r>
            <a:r>
              <a:rPr sz="1750" spc="-5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for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following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up on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resolved grievances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to ensure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that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C6CDD5"/>
                </a:solidFill>
                <a:latin typeface="Tahoma"/>
                <a:cs typeface="Tahoma"/>
              </a:rPr>
              <a:t>agreed-upon</a:t>
            </a:r>
            <a:r>
              <a:rPr sz="1750" spc="-8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C6CDD5"/>
                </a:solidFill>
                <a:latin typeface="Tahoma"/>
                <a:cs typeface="Tahoma"/>
              </a:rPr>
              <a:t>actions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are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C6CDD5"/>
                </a:solidFill>
                <a:latin typeface="Tahoma"/>
                <a:cs typeface="Tahoma"/>
              </a:rPr>
              <a:t>implemented</a:t>
            </a:r>
            <a:r>
              <a:rPr sz="1750" spc="-7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that </a:t>
            </a:r>
            <a:r>
              <a:rPr sz="1750" spc="-5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7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C6CDD5"/>
                </a:solidFill>
                <a:latin typeface="Tahoma"/>
                <a:cs typeface="Tahoma"/>
              </a:rPr>
              <a:t>resolution</a:t>
            </a:r>
            <a:r>
              <a:rPr sz="17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C6CDD5"/>
                </a:solidFill>
                <a:latin typeface="Tahoma"/>
                <a:cs typeface="Tahoma"/>
              </a:rPr>
              <a:t>remains</a:t>
            </a:r>
            <a:r>
              <a:rPr sz="17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C6CDD5"/>
                </a:solidFill>
                <a:latin typeface="Tahoma"/>
                <a:cs typeface="Tahoma"/>
              </a:rPr>
              <a:t>effective.</a:t>
            </a:r>
            <a:endParaRPr sz="1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18604" y="464946"/>
            <a:ext cx="7842249" cy="11461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ts val="4500"/>
              </a:lnSpc>
              <a:spcBef>
                <a:spcPts val="20"/>
              </a:spcBef>
            </a:pPr>
            <a:r>
              <a:rPr sz="3600" b="0" spc="-90" dirty="0">
                <a:solidFill>
                  <a:srgbClr val="EED4F9"/>
                </a:solidFill>
                <a:latin typeface="Verdana"/>
                <a:cs typeface="Verdana"/>
              </a:rPr>
              <a:t>How</a:t>
            </a:r>
            <a:r>
              <a:rPr sz="3600" b="0" spc="-54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600" b="0" spc="-5" dirty="0">
                <a:solidFill>
                  <a:srgbClr val="EED4F9"/>
                </a:solidFill>
                <a:latin typeface="Verdana"/>
                <a:cs typeface="Verdana"/>
              </a:rPr>
              <a:t>T</a:t>
            </a:r>
            <a:r>
              <a:rPr lang="en-GB" sz="3600" b="0" spc="-5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3600" b="0" spc="-5" dirty="0" err="1">
                <a:solidFill>
                  <a:srgbClr val="EED4F9"/>
                </a:solidFill>
                <a:latin typeface="Verdana"/>
                <a:cs typeface="Verdana"/>
              </a:rPr>
              <a:t>ibun</a:t>
            </a:r>
            <a:r>
              <a:rPr sz="3600" b="0" dirty="0" err="1">
                <a:solidFill>
                  <a:srgbClr val="EED4F9"/>
                </a:solidFill>
                <a:latin typeface="Verdana"/>
                <a:cs typeface="Verdana"/>
              </a:rPr>
              <a:t>a</a:t>
            </a:r>
            <a:r>
              <a:rPr sz="3600" b="0" spc="-114" dirty="0" err="1">
                <a:solidFill>
                  <a:srgbClr val="EED4F9"/>
                </a:solidFill>
                <a:latin typeface="Verdana"/>
                <a:cs typeface="Verdana"/>
              </a:rPr>
              <a:t>ls</a:t>
            </a:r>
            <a:r>
              <a:rPr sz="3600" b="0" spc="-56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600" b="0" spc="-80" dirty="0">
                <a:solidFill>
                  <a:srgbClr val="EED4F9"/>
                </a:solidFill>
                <a:latin typeface="Verdana"/>
                <a:cs typeface="Verdana"/>
              </a:rPr>
              <a:t>Assess</a:t>
            </a:r>
            <a:r>
              <a:rPr sz="3600" b="0" spc="-56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600" b="0" spc="-45" dirty="0">
                <a:solidFill>
                  <a:srgbClr val="EED4F9"/>
                </a:solidFill>
                <a:latin typeface="Verdana"/>
                <a:cs typeface="Verdana"/>
              </a:rPr>
              <a:t>G</a:t>
            </a:r>
            <a:r>
              <a:rPr lang="en-GB" sz="3600" b="0" spc="-45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3600" b="0" spc="-45" dirty="0" err="1">
                <a:solidFill>
                  <a:srgbClr val="EED4F9"/>
                </a:solidFill>
                <a:latin typeface="Verdana"/>
                <a:cs typeface="Verdana"/>
              </a:rPr>
              <a:t>ievanc</a:t>
            </a:r>
            <a:r>
              <a:rPr sz="3600" b="0" spc="-40" dirty="0" err="1">
                <a:solidFill>
                  <a:srgbClr val="EED4F9"/>
                </a:solidFill>
                <a:latin typeface="Verdana"/>
                <a:cs typeface="Verdana"/>
              </a:rPr>
              <a:t>e</a:t>
            </a:r>
            <a:r>
              <a:rPr sz="3600" b="0" spc="135" dirty="0">
                <a:solidFill>
                  <a:srgbClr val="EED4F9"/>
                </a:solidFill>
                <a:latin typeface="Verdana"/>
                <a:cs typeface="Verdana"/>
              </a:rPr>
              <a:t>-  </a:t>
            </a:r>
            <a:r>
              <a:rPr sz="3600" b="0" spc="-95" dirty="0">
                <a:solidFill>
                  <a:srgbClr val="EED4F9"/>
                </a:solidFill>
                <a:latin typeface="Verdana"/>
                <a:cs typeface="Verdana"/>
              </a:rPr>
              <a:t>Related</a:t>
            </a:r>
            <a:r>
              <a:rPr sz="3600" b="0" spc="-56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600" b="0" spc="-85" dirty="0">
                <a:solidFill>
                  <a:srgbClr val="EED4F9"/>
                </a:solidFill>
                <a:latin typeface="Verdana"/>
                <a:cs typeface="Verdana"/>
              </a:rPr>
              <a:t>Claims</a:t>
            </a:r>
            <a:endParaRPr sz="3600" dirty="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20400" y="1928772"/>
          <a:ext cx="7842250" cy="5794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0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2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210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450" spc="4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Criteria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160020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9015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450" spc="4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Tribunal</a:t>
                      </a:r>
                      <a:r>
                        <a:rPr sz="1450" spc="-6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6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Considerations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16002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007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450" spc="7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Procedure</a:t>
                      </a:r>
                      <a:r>
                        <a:rPr sz="1450" spc="-7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7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Adherence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153670" marB="0">
                    <a:lnL w="38100">
                      <a:solidFill>
                        <a:srgbClr val="FFFFFF"/>
                      </a:solidFill>
                      <a:prstDash val="solid"/>
                    </a:lnL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R="10477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450" spc="7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Was</a:t>
                      </a:r>
                      <a:r>
                        <a:rPr sz="1450" spc="-7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5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the</a:t>
                      </a:r>
                      <a:r>
                        <a:rPr sz="1450" spc="-6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7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company's</a:t>
                      </a:r>
                      <a:r>
                        <a:rPr sz="1450" spc="-6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6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grievance</a:t>
                      </a:r>
                      <a:endParaRPr sz="1450">
                        <a:latin typeface="Tahoma"/>
                        <a:cs typeface="Tahoma"/>
                      </a:endParaRPr>
                    </a:p>
                    <a:p>
                      <a:pPr marR="9906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50" spc="6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procedure</a:t>
                      </a:r>
                      <a:r>
                        <a:rPr sz="1450" spc="-7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6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followed</a:t>
                      </a:r>
                      <a:r>
                        <a:rPr sz="1450" spc="-6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6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correctly?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153670" marB="0"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484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450" spc="5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Timeliness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153670" marB="0">
                    <a:lnL w="381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9015" marR="707390">
                        <a:lnSpc>
                          <a:spcPct val="131700"/>
                        </a:lnSpc>
                        <a:spcBef>
                          <a:spcPts val="660"/>
                        </a:spcBef>
                      </a:pPr>
                      <a:r>
                        <a:rPr sz="1450" spc="6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Were</a:t>
                      </a:r>
                      <a:r>
                        <a:rPr sz="1450" spc="-5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6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grievances</a:t>
                      </a:r>
                      <a:r>
                        <a:rPr sz="1450" spc="-2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8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addressed</a:t>
                      </a:r>
                      <a:r>
                        <a:rPr sz="1450" spc="-2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4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within </a:t>
                      </a:r>
                      <a:r>
                        <a:rPr sz="1450" spc="-434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6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reasonable</a:t>
                      </a:r>
                      <a:r>
                        <a:rPr sz="1450" spc="-3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5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timeframes?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83820" marB="0"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007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50" spc="6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Fairness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154940" marB="0">
                    <a:lnL w="38100">
                      <a:solidFill>
                        <a:srgbClr val="FFFFFF"/>
                      </a:solidFill>
                      <a:prstDash val="solid"/>
                    </a:lnL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1009015" marR="857885">
                        <a:lnSpc>
                          <a:spcPct val="131700"/>
                        </a:lnSpc>
                        <a:spcBef>
                          <a:spcPts val="670"/>
                        </a:spcBef>
                      </a:pPr>
                      <a:r>
                        <a:rPr sz="1450" spc="7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Was</a:t>
                      </a:r>
                      <a:r>
                        <a:rPr sz="1450" spc="-5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5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the</a:t>
                      </a:r>
                      <a:r>
                        <a:rPr sz="1450" spc="-4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5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investigation</a:t>
                      </a:r>
                      <a:r>
                        <a:rPr sz="1450" spc="-2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8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conducted </a:t>
                      </a:r>
                      <a:r>
                        <a:rPr sz="1450" spc="-44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3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impartially</a:t>
                      </a:r>
                      <a:r>
                        <a:rPr sz="1450" spc="-5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6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sz="1450" spc="-5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5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thoroughly?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85090" marB="0"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008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50" spc="6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Communication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154940" marB="0">
                    <a:lnL w="381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9015" marR="322580">
                        <a:lnSpc>
                          <a:spcPct val="131700"/>
                        </a:lnSpc>
                        <a:spcBef>
                          <a:spcPts val="665"/>
                        </a:spcBef>
                      </a:pPr>
                      <a:r>
                        <a:rPr sz="1450" spc="6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Were</a:t>
                      </a:r>
                      <a:r>
                        <a:rPr sz="1450" spc="-4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5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parties</a:t>
                      </a:r>
                      <a:r>
                        <a:rPr sz="1450" spc="-3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6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kept</a:t>
                      </a:r>
                      <a:r>
                        <a:rPr sz="1450" spc="-4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5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informed</a:t>
                      </a:r>
                      <a:r>
                        <a:rPr sz="1450" spc="-4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4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throughout </a:t>
                      </a:r>
                      <a:r>
                        <a:rPr sz="1450" spc="-44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5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the</a:t>
                      </a:r>
                      <a:r>
                        <a:rPr sz="1450" spc="-4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8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process?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84455" marB="0"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6007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50" spc="5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Documentation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154305" marB="0">
                    <a:lnL w="38100">
                      <a:solidFill>
                        <a:srgbClr val="FFFFFF"/>
                      </a:solidFill>
                      <a:prstDash val="solid"/>
                    </a:lnL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1009015" marR="278130">
                        <a:lnSpc>
                          <a:spcPct val="131700"/>
                        </a:lnSpc>
                        <a:spcBef>
                          <a:spcPts val="665"/>
                        </a:spcBef>
                      </a:pPr>
                      <a:r>
                        <a:rPr sz="1450" spc="-3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Is</a:t>
                      </a:r>
                      <a:r>
                        <a:rPr sz="1450" spc="-4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5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there</a:t>
                      </a:r>
                      <a:r>
                        <a:rPr sz="1450" spc="-3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5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sufficient</a:t>
                      </a:r>
                      <a:r>
                        <a:rPr sz="1450" spc="-5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5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documentation</a:t>
                      </a:r>
                      <a:r>
                        <a:rPr sz="1450" spc="-4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7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of</a:t>
                      </a:r>
                      <a:r>
                        <a:rPr sz="1450" spc="-4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6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the </a:t>
                      </a:r>
                      <a:r>
                        <a:rPr sz="1450" spc="-44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6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grievance</a:t>
                      </a:r>
                      <a:r>
                        <a:rPr sz="1450" spc="-3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6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sz="1450" spc="-5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4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resolution</a:t>
                      </a:r>
                      <a:r>
                        <a:rPr sz="1450" spc="-4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5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attempts?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84455" marB="0"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8522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50" spc="6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Reasonableness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154305" marB="0">
                    <a:lnL w="381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9015" marR="862330">
                        <a:lnSpc>
                          <a:spcPct val="132100"/>
                        </a:lnSpc>
                        <a:spcBef>
                          <a:spcPts val="655"/>
                        </a:spcBef>
                      </a:pPr>
                      <a:r>
                        <a:rPr sz="1450" spc="6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Were</a:t>
                      </a:r>
                      <a:r>
                        <a:rPr sz="1450" spc="-5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5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the</a:t>
                      </a:r>
                      <a:r>
                        <a:rPr sz="1450" spc="-4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5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employer's</a:t>
                      </a:r>
                      <a:r>
                        <a:rPr sz="1450" spc="-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6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actions</a:t>
                      </a:r>
                      <a:r>
                        <a:rPr sz="1450" spc="-4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5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and </a:t>
                      </a:r>
                      <a:r>
                        <a:rPr sz="1450" spc="-44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7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decisions </a:t>
                      </a:r>
                      <a:r>
                        <a:rPr sz="1450" spc="6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reasonable </a:t>
                      </a:r>
                      <a:r>
                        <a:rPr sz="1450" spc="2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in </a:t>
                      </a:r>
                      <a:r>
                        <a:rPr sz="1450" spc="55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the </a:t>
                      </a:r>
                      <a:r>
                        <a:rPr sz="1450" spc="6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70" dirty="0">
                          <a:solidFill>
                            <a:srgbClr val="C6CDD5"/>
                          </a:solidFill>
                          <a:latin typeface="Tahoma"/>
                          <a:cs typeface="Tahoma"/>
                        </a:rPr>
                        <a:t>circumstances?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83185" marB="0">
                    <a:lnR w="381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6219" y="844752"/>
            <a:ext cx="66789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5" dirty="0">
                <a:solidFill>
                  <a:srgbClr val="EED4F9"/>
                </a:solidFill>
                <a:latin typeface="Verdana"/>
                <a:cs typeface="Verdana"/>
              </a:rPr>
              <a:t>Co</a:t>
            </a:r>
            <a:r>
              <a:rPr sz="3600" b="0" spc="-35" dirty="0">
                <a:solidFill>
                  <a:srgbClr val="EED4F9"/>
                </a:solidFill>
                <a:latin typeface="Verdana"/>
                <a:cs typeface="Verdana"/>
              </a:rPr>
              <a:t>m</a:t>
            </a:r>
            <a:r>
              <a:rPr sz="3600" b="0" spc="-130" dirty="0">
                <a:solidFill>
                  <a:srgbClr val="EED4F9"/>
                </a:solidFill>
                <a:latin typeface="Verdana"/>
                <a:cs typeface="Verdana"/>
              </a:rPr>
              <a:t>m</a:t>
            </a:r>
            <a:r>
              <a:rPr sz="3600" b="0" spc="-95" dirty="0">
                <a:solidFill>
                  <a:srgbClr val="EED4F9"/>
                </a:solidFill>
                <a:latin typeface="Verdana"/>
                <a:cs typeface="Verdana"/>
              </a:rPr>
              <a:t>o</a:t>
            </a:r>
            <a:r>
              <a:rPr sz="3600" b="0" spc="-100" dirty="0">
                <a:solidFill>
                  <a:srgbClr val="EED4F9"/>
                </a:solidFill>
                <a:latin typeface="Verdana"/>
                <a:cs typeface="Verdana"/>
              </a:rPr>
              <a:t>n</a:t>
            </a:r>
            <a:r>
              <a:rPr sz="3600" b="0" spc="-55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600" b="0" spc="-65" dirty="0">
                <a:solidFill>
                  <a:srgbClr val="EED4F9"/>
                </a:solidFill>
                <a:latin typeface="Verdana"/>
                <a:cs typeface="Verdana"/>
              </a:rPr>
              <a:t>Empl</a:t>
            </a:r>
            <a:r>
              <a:rPr sz="3600" b="0" spc="-80" dirty="0">
                <a:solidFill>
                  <a:srgbClr val="EED4F9"/>
                </a:solidFill>
                <a:latin typeface="Verdana"/>
                <a:cs typeface="Verdana"/>
              </a:rPr>
              <a:t>o</a:t>
            </a:r>
            <a:r>
              <a:rPr sz="3600" b="0" spc="20" dirty="0">
                <a:solidFill>
                  <a:srgbClr val="EED4F9"/>
                </a:solidFill>
                <a:latin typeface="Verdana"/>
                <a:cs typeface="Verdana"/>
              </a:rPr>
              <a:t>ye</a:t>
            </a:r>
            <a:r>
              <a:rPr lang="en-GB" sz="3600" b="0" spc="20" dirty="0">
                <a:solidFill>
                  <a:srgbClr val="EED4F9"/>
                </a:solidFill>
                <a:latin typeface="Verdana"/>
                <a:cs typeface="Verdana"/>
              </a:rPr>
              <a:t>r</a:t>
            </a:r>
            <a:r>
              <a:rPr sz="3600" b="0" spc="-560" dirty="0">
                <a:solidFill>
                  <a:srgbClr val="EED4F9"/>
                </a:solidFill>
                <a:latin typeface="Verdana"/>
                <a:cs typeface="Verdana"/>
              </a:rPr>
              <a:t> </a:t>
            </a:r>
            <a:r>
              <a:rPr sz="3600" b="0" spc="-5" dirty="0">
                <a:solidFill>
                  <a:srgbClr val="EED4F9"/>
                </a:solidFill>
                <a:latin typeface="Verdana"/>
                <a:cs typeface="Verdana"/>
              </a:rPr>
              <a:t>Mis</a:t>
            </a:r>
            <a:r>
              <a:rPr sz="3600" b="0" spc="5" dirty="0">
                <a:solidFill>
                  <a:srgbClr val="EED4F9"/>
                </a:solidFill>
                <a:latin typeface="Verdana"/>
                <a:cs typeface="Verdana"/>
              </a:rPr>
              <a:t>t</a:t>
            </a:r>
            <a:r>
              <a:rPr sz="3600" b="0" spc="-150" dirty="0">
                <a:solidFill>
                  <a:srgbClr val="EED4F9"/>
                </a:solidFill>
                <a:latin typeface="Verdana"/>
                <a:cs typeface="Verdana"/>
              </a:rPr>
              <a:t>akes</a:t>
            </a:r>
            <a:endParaRPr sz="36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223" y="1732788"/>
            <a:ext cx="463295" cy="4632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6219" y="2360421"/>
            <a:ext cx="3777615" cy="185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solidFill>
                  <a:srgbClr val="C6CDD5"/>
                </a:solidFill>
                <a:latin typeface="Verdana"/>
                <a:cs typeface="Verdana"/>
              </a:rPr>
              <a:t>De</a:t>
            </a:r>
            <a:r>
              <a:rPr sz="1800" spc="-35" dirty="0">
                <a:solidFill>
                  <a:srgbClr val="C6CDD5"/>
                </a:solidFill>
                <a:latin typeface="Verdana"/>
                <a:cs typeface="Verdana"/>
              </a:rPr>
              <a:t>l</a:t>
            </a:r>
            <a:r>
              <a:rPr sz="1800" spc="-90" dirty="0">
                <a:solidFill>
                  <a:srgbClr val="C6CDD5"/>
                </a:solidFill>
                <a:latin typeface="Verdana"/>
                <a:cs typeface="Verdana"/>
              </a:rPr>
              <a:t>ay</a:t>
            </a:r>
            <a:r>
              <a:rPr sz="1800" spc="-100" dirty="0">
                <a:solidFill>
                  <a:srgbClr val="C6CDD5"/>
                </a:solidFill>
                <a:latin typeface="Verdana"/>
                <a:cs typeface="Verdana"/>
              </a:rPr>
              <a:t>e</a:t>
            </a:r>
            <a:r>
              <a:rPr sz="1800" spc="-20" dirty="0">
                <a:solidFill>
                  <a:srgbClr val="C6CDD5"/>
                </a:solidFill>
                <a:latin typeface="Verdana"/>
                <a:cs typeface="Verdana"/>
              </a:rPr>
              <a:t>d</a:t>
            </a:r>
            <a:r>
              <a:rPr sz="1800" spc="-27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C6CDD5"/>
                </a:solidFill>
                <a:latin typeface="Verdana"/>
                <a:cs typeface="Verdana"/>
              </a:rPr>
              <a:t>Re</a:t>
            </a:r>
            <a:r>
              <a:rPr sz="1800" spc="-65" dirty="0">
                <a:solidFill>
                  <a:srgbClr val="C6CDD5"/>
                </a:solidFill>
                <a:latin typeface="Verdana"/>
                <a:cs typeface="Verdana"/>
              </a:rPr>
              <a:t>s</a:t>
            </a:r>
            <a:r>
              <a:rPr sz="1800" spc="-35" dirty="0">
                <a:solidFill>
                  <a:srgbClr val="C6CDD5"/>
                </a:solidFill>
                <a:latin typeface="Verdana"/>
                <a:cs typeface="Verdana"/>
              </a:rPr>
              <a:t>pon</a:t>
            </a:r>
            <a:r>
              <a:rPr sz="1800" spc="-80" dirty="0">
                <a:solidFill>
                  <a:srgbClr val="C6CDD5"/>
                </a:solidFill>
                <a:latin typeface="Verdana"/>
                <a:cs typeface="Verdana"/>
              </a:rPr>
              <a:t>s</a:t>
            </a:r>
            <a:r>
              <a:rPr sz="1800" spc="-55" dirty="0">
                <a:solidFill>
                  <a:srgbClr val="C6CDD5"/>
                </a:solidFill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32100"/>
              </a:lnSpc>
              <a:spcBef>
                <a:spcPts val="785"/>
              </a:spcBef>
            </a:pPr>
            <a:r>
              <a:rPr sz="1450" spc="40" dirty="0">
                <a:solidFill>
                  <a:srgbClr val="C6CDD5"/>
                </a:solidFill>
                <a:latin typeface="Tahoma"/>
                <a:cs typeface="Tahoma"/>
              </a:rPr>
              <a:t>Failing</a:t>
            </a:r>
            <a:r>
              <a:rPr sz="14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to</a:t>
            </a:r>
            <a:r>
              <a:rPr sz="14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75" dirty="0">
                <a:solidFill>
                  <a:srgbClr val="C6CDD5"/>
                </a:solidFill>
                <a:latin typeface="Tahoma"/>
                <a:cs typeface="Tahoma"/>
              </a:rPr>
              <a:t>address</a:t>
            </a:r>
            <a:r>
              <a:rPr sz="1450" spc="-2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grievances</a:t>
            </a:r>
            <a:r>
              <a:rPr sz="145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promptly</a:t>
            </a:r>
            <a:r>
              <a:rPr sz="14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80" dirty="0">
                <a:solidFill>
                  <a:srgbClr val="C6CDD5"/>
                </a:solidFill>
                <a:latin typeface="Tahoma"/>
                <a:cs typeface="Tahoma"/>
              </a:rPr>
              <a:t>can </a:t>
            </a:r>
            <a:r>
              <a:rPr sz="1450" spc="-434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lead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to escalation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450" spc="45" dirty="0">
                <a:solidFill>
                  <a:srgbClr val="C6CDD5"/>
                </a:solidFill>
                <a:latin typeface="Tahoma"/>
                <a:cs typeface="Tahoma"/>
              </a:rPr>
              <a:t>potential legal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issues.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Employers should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have </a:t>
            </a:r>
            <a:r>
              <a:rPr sz="1450" spc="80" dirty="0">
                <a:solidFill>
                  <a:srgbClr val="C6CDD5"/>
                </a:solidFill>
                <a:latin typeface="Tahoma"/>
                <a:cs typeface="Tahoma"/>
              </a:rPr>
              <a:t>systems </a:t>
            </a:r>
            <a:r>
              <a:rPr sz="1450" spc="20" dirty="0">
                <a:solidFill>
                  <a:srgbClr val="C6CDD5"/>
                </a:solidFill>
                <a:latin typeface="Tahoma"/>
                <a:cs typeface="Tahoma"/>
              </a:rPr>
              <a:t>in </a:t>
            </a:r>
            <a:r>
              <a:rPr sz="1450" spc="-4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75" dirty="0">
                <a:solidFill>
                  <a:srgbClr val="C6CDD5"/>
                </a:solidFill>
                <a:latin typeface="Tahoma"/>
                <a:cs typeface="Tahoma"/>
              </a:rPr>
              <a:t>place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ensure </a:t>
            </a:r>
            <a:r>
              <a:rPr sz="1450" spc="45" dirty="0">
                <a:solidFill>
                  <a:srgbClr val="C6CDD5"/>
                </a:solidFill>
                <a:latin typeface="Tahoma"/>
                <a:cs typeface="Tahoma"/>
              </a:rPr>
              <a:t>timely </a:t>
            </a:r>
            <a:r>
              <a:rPr sz="1450" spc="75" dirty="0">
                <a:solidFill>
                  <a:srgbClr val="C6CDD5"/>
                </a:solidFill>
                <a:latin typeface="Tahoma"/>
                <a:cs typeface="Tahoma"/>
              </a:rPr>
              <a:t>responses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450" spc="20" dirty="0">
                <a:solidFill>
                  <a:srgbClr val="C6CDD5"/>
                </a:solidFill>
                <a:latin typeface="Tahoma"/>
                <a:cs typeface="Tahoma"/>
              </a:rPr>
              <a:t>all </a:t>
            </a:r>
            <a:r>
              <a:rPr sz="1450" spc="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complaints.</a:t>
            </a:r>
            <a:endParaRPr sz="145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0684" y="1732788"/>
            <a:ext cx="463296" cy="4632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98619" y="2360421"/>
            <a:ext cx="3692525" cy="185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C6CDD5"/>
                </a:solidFill>
                <a:latin typeface="Verdana"/>
                <a:cs typeface="Verdana"/>
              </a:rPr>
              <a:t>Po</a:t>
            </a:r>
            <a:r>
              <a:rPr sz="1800" spc="20" dirty="0">
                <a:solidFill>
                  <a:srgbClr val="C6CDD5"/>
                </a:solidFill>
                <a:latin typeface="Verdana"/>
                <a:cs typeface="Verdana"/>
              </a:rPr>
              <a:t>o</a:t>
            </a:r>
            <a:r>
              <a:rPr lang="en-GB" sz="1800" spc="195" dirty="0">
                <a:solidFill>
                  <a:srgbClr val="C6CDD5"/>
                </a:solidFill>
                <a:latin typeface="Verdana"/>
                <a:cs typeface="Verdana"/>
              </a:rPr>
              <a:t>r</a:t>
            </a:r>
            <a:r>
              <a:rPr sz="1800" spc="-30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C6CDD5"/>
                </a:solidFill>
                <a:latin typeface="Verdana"/>
                <a:cs typeface="Verdana"/>
              </a:rPr>
              <a:t>Doc</a:t>
            </a:r>
            <a:r>
              <a:rPr sz="1800" spc="-35" dirty="0">
                <a:solidFill>
                  <a:srgbClr val="C6CDD5"/>
                </a:solidFill>
                <a:latin typeface="Verdana"/>
                <a:cs typeface="Verdana"/>
              </a:rPr>
              <a:t>u</a:t>
            </a:r>
            <a:r>
              <a:rPr sz="1800" spc="-55" dirty="0">
                <a:solidFill>
                  <a:srgbClr val="C6CDD5"/>
                </a:solidFill>
                <a:latin typeface="Verdana"/>
                <a:cs typeface="Verdana"/>
              </a:rPr>
              <a:t>men</a:t>
            </a:r>
            <a:r>
              <a:rPr sz="1800" spc="-25" dirty="0">
                <a:solidFill>
                  <a:srgbClr val="C6CDD5"/>
                </a:solidFill>
                <a:latin typeface="Verdana"/>
                <a:cs typeface="Verdana"/>
              </a:rPr>
              <a:t>t</a:t>
            </a:r>
            <a:r>
              <a:rPr sz="1800" spc="-45" dirty="0">
                <a:solidFill>
                  <a:srgbClr val="C6CDD5"/>
                </a:solidFill>
                <a:latin typeface="Verdana"/>
                <a:cs typeface="Verdana"/>
              </a:rPr>
              <a:t>ation</a:t>
            </a:r>
            <a:endParaRPr sz="1800" dirty="0">
              <a:latin typeface="Verdana"/>
              <a:cs typeface="Verdana"/>
            </a:endParaRPr>
          </a:p>
          <a:p>
            <a:pPr marL="12700" marR="5080">
              <a:lnSpc>
                <a:spcPct val="132100"/>
              </a:lnSpc>
              <a:spcBef>
                <a:spcPts val="785"/>
              </a:spcBef>
            </a:pPr>
            <a:r>
              <a:rPr sz="1450" spc="35" dirty="0">
                <a:solidFill>
                  <a:srgbClr val="C6CDD5"/>
                </a:solidFill>
                <a:latin typeface="Tahoma"/>
                <a:cs typeface="Tahoma"/>
              </a:rPr>
              <a:t>Inadequate</a:t>
            </a:r>
            <a:r>
              <a:rPr sz="14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record-keeping</a:t>
            </a:r>
            <a:r>
              <a:rPr sz="145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of</a:t>
            </a:r>
            <a:r>
              <a:rPr sz="14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grievances, </a:t>
            </a:r>
            <a:r>
              <a:rPr sz="1450" spc="-4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investigations,</a:t>
            </a:r>
            <a:r>
              <a:rPr sz="1450" spc="-2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4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outcomes</a:t>
            </a:r>
            <a:r>
              <a:rPr sz="14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80" dirty="0">
                <a:solidFill>
                  <a:srgbClr val="C6CDD5"/>
                </a:solidFill>
                <a:latin typeface="Tahoma"/>
                <a:cs typeface="Tahoma"/>
              </a:rPr>
              <a:t>can</a:t>
            </a:r>
            <a:r>
              <a:rPr sz="14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weaken </a:t>
            </a:r>
            <a:r>
              <a:rPr sz="1450" spc="-434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45" dirty="0">
                <a:solidFill>
                  <a:srgbClr val="C6CDD5"/>
                </a:solidFill>
                <a:latin typeface="Tahoma"/>
                <a:cs typeface="Tahoma"/>
              </a:rPr>
              <a:t>an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employer's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position </a:t>
            </a:r>
            <a:r>
              <a:rPr sz="1450" spc="20" dirty="0">
                <a:solidFill>
                  <a:srgbClr val="C6CDD5"/>
                </a:solidFill>
                <a:latin typeface="Tahoma"/>
                <a:cs typeface="Tahoma"/>
              </a:rPr>
              <a:t>in </a:t>
            </a:r>
            <a:r>
              <a:rPr sz="1450" spc="45" dirty="0">
                <a:solidFill>
                  <a:srgbClr val="C6CDD5"/>
                </a:solidFill>
                <a:latin typeface="Tahoma"/>
                <a:cs typeface="Tahoma"/>
              </a:rPr>
              <a:t>potential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disputes. Maintain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detailed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accurate </a:t>
            </a:r>
            <a:r>
              <a:rPr sz="1450" spc="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documentation</a:t>
            </a:r>
            <a:r>
              <a:rPr sz="14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throughout</a:t>
            </a:r>
            <a:r>
              <a:rPr sz="1450" spc="-7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4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process.</a:t>
            </a:r>
            <a:endParaRPr sz="1450" dirty="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9223" y="4821935"/>
            <a:ext cx="463295" cy="46329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36219" y="5449316"/>
            <a:ext cx="3707129" cy="1859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C6CDD5"/>
                </a:solidFill>
                <a:latin typeface="Verdana"/>
                <a:cs typeface="Verdana"/>
              </a:rPr>
              <a:t>B</a:t>
            </a:r>
            <a:r>
              <a:rPr sz="1800" spc="-50" dirty="0">
                <a:solidFill>
                  <a:srgbClr val="C6CDD5"/>
                </a:solidFill>
                <a:latin typeface="Verdana"/>
                <a:cs typeface="Verdana"/>
              </a:rPr>
              <a:t>i</a:t>
            </a:r>
            <a:r>
              <a:rPr sz="1800" spc="-85" dirty="0">
                <a:solidFill>
                  <a:srgbClr val="C6CDD5"/>
                </a:solidFill>
                <a:latin typeface="Verdana"/>
                <a:cs typeface="Verdana"/>
              </a:rPr>
              <a:t>as</a:t>
            </a:r>
            <a:r>
              <a:rPr sz="1800" spc="-27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C6CDD5"/>
                </a:solidFill>
                <a:latin typeface="Verdana"/>
                <a:cs typeface="Verdana"/>
              </a:rPr>
              <a:t>i</a:t>
            </a:r>
            <a:r>
              <a:rPr sz="1800" spc="-50" dirty="0">
                <a:solidFill>
                  <a:srgbClr val="C6CDD5"/>
                </a:solidFill>
                <a:latin typeface="Verdana"/>
                <a:cs typeface="Verdana"/>
              </a:rPr>
              <a:t>n</a:t>
            </a:r>
            <a:r>
              <a:rPr sz="1800" spc="-28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00" spc="-315" dirty="0">
                <a:solidFill>
                  <a:srgbClr val="C6CDD5"/>
                </a:solidFill>
                <a:latin typeface="Verdana"/>
                <a:cs typeface="Verdana"/>
              </a:rPr>
              <a:t>I</a:t>
            </a:r>
            <a:r>
              <a:rPr sz="1800" spc="-75" dirty="0">
                <a:solidFill>
                  <a:srgbClr val="C6CDD5"/>
                </a:solidFill>
                <a:latin typeface="Verdana"/>
                <a:cs typeface="Verdana"/>
              </a:rPr>
              <a:t>nve</a:t>
            </a:r>
            <a:r>
              <a:rPr sz="1800" spc="-80" dirty="0">
                <a:solidFill>
                  <a:srgbClr val="C6CDD5"/>
                </a:solidFill>
                <a:latin typeface="Verdana"/>
                <a:cs typeface="Verdana"/>
              </a:rPr>
              <a:t>s</a:t>
            </a:r>
            <a:r>
              <a:rPr sz="1800" spc="-40" dirty="0">
                <a:solidFill>
                  <a:srgbClr val="C6CDD5"/>
                </a:solidFill>
                <a:latin typeface="Verdana"/>
                <a:cs typeface="Verdana"/>
              </a:rPr>
              <a:t>tigations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32100"/>
              </a:lnSpc>
              <a:spcBef>
                <a:spcPts val="785"/>
              </a:spcBef>
            </a:pP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Allowing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personal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relationships </a:t>
            </a:r>
            <a:r>
              <a:rPr sz="1450" spc="45" dirty="0">
                <a:solidFill>
                  <a:srgbClr val="C6CDD5"/>
                </a:solidFill>
                <a:latin typeface="Tahoma"/>
                <a:cs typeface="Tahoma"/>
              </a:rPr>
              <a:t>or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preconceptions</a:t>
            </a:r>
            <a:r>
              <a:rPr sz="14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to</a:t>
            </a:r>
            <a:r>
              <a:rPr sz="14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influence</a:t>
            </a:r>
            <a:r>
              <a:rPr sz="14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the</a:t>
            </a:r>
            <a:r>
              <a:rPr sz="14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grievance </a:t>
            </a:r>
            <a:r>
              <a:rPr sz="1450" spc="-4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85" dirty="0">
                <a:solidFill>
                  <a:srgbClr val="C6CDD5"/>
                </a:solidFill>
                <a:latin typeface="Tahoma"/>
                <a:cs typeface="Tahoma"/>
              </a:rPr>
              <a:t>process</a:t>
            </a:r>
            <a:r>
              <a:rPr sz="1450" spc="-3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80" dirty="0">
                <a:solidFill>
                  <a:srgbClr val="C6CDD5"/>
                </a:solidFill>
                <a:latin typeface="Tahoma"/>
                <a:cs typeface="Tahoma"/>
              </a:rPr>
              <a:t>can</a:t>
            </a:r>
            <a:r>
              <a:rPr sz="1450" spc="-6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lead</a:t>
            </a:r>
            <a:r>
              <a:rPr sz="14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to</a:t>
            </a:r>
            <a:r>
              <a:rPr sz="14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30" dirty="0">
                <a:solidFill>
                  <a:srgbClr val="C6CDD5"/>
                </a:solidFill>
                <a:latin typeface="Tahoma"/>
                <a:cs typeface="Tahoma"/>
              </a:rPr>
              <a:t>unfair</a:t>
            </a:r>
            <a:r>
              <a:rPr sz="14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outcomes.</a:t>
            </a:r>
            <a:endParaRPr sz="1450">
              <a:latin typeface="Tahoma"/>
              <a:cs typeface="Tahoma"/>
            </a:endParaRPr>
          </a:p>
          <a:p>
            <a:pPr marL="12700" marR="261620">
              <a:lnSpc>
                <a:spcPct val="131700"/>
              </a:lnSpc>
              <a:spcBef>
                <a:spcPts val="15"/>
              </a:spcBef>
            </a:pP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Ensure</a:t>
            </a:r>
            <a:r>
              <a:rPr sz="14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25" dirty="0">
                <a:solidFill>
                  <a:srgbClr val="C6CDD5"/>
                </a:solidFill>
                <a:latin typeface="Tahoma"/>
                <a:cs typeface="Tahoma"/>
              </a:rPr>
              <a:t>all</a:t>
            </a:r>
            <a:r>
              <a:rPr sz="1450" spc="-5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investigations</a:t>
            </a:r>
            <a:r>
              <a:rPr sz="1450" spc="-1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are</a:t>
            </a:r>
            <a:r>
              <a:rPr sz="1450" spc="-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80" dirty="0">
                <a:solidFill>
                  <a:srgbClr val="C6CDD5"/>
                </a:solidFill>
                <a:latin typeface="Tahoma"/>
                <a:cs typeface="Tahoma"/>
              </a:rPr>
              <a:t>conducted </a:t>
            </a:r>
            <a:r>
              <a:rPr sz="1450" spc="-434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35" dirty="0">
                <a:solidFill>
                  <a:srgbClr val="C6CDD5"/>
                </a:solidFill>
                <a:latin typeface="Tahoma"/>
                <a:cs typeface="Tahoma"/>
              </a:rPr>
              <a:t>impartially</a:t>
            </a:r>
            <a:r>
              <a:rPr sz="14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and</a:t>
            </a:r>
            <a:r>
              <a:rPr sz="14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45" dirty="0">
                <a:solidFill>
                  <a:srgbClr val="C6CDD5"/>
                </a:solidFill>
                <a:latin typeface="Tahoma"/>
                <a:cs typeface="Tahoma"/>
              </a:rPr>
              <a:t>objectively.</a:t>
            </a:r>
            <a:endParaRPr sz="145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10684" y="4821935"/>
            <a:ext cx="463296" cy="46329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698619" y="5449316"/>
            <a:ext cx="3689350" cy="1859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6CDD5"/>
                </a:solidFill>
                <a:latin typeface="Verdana"/>
                <a:cs typeface="Verdana"/>
              </a:rPr>
              <a:t>La</a:t>
            </a:r>
            <a:r>
              <a:rPr sz="1800" spc="-15" dirty="0">
                <a:solidFill>
                  <a:srgbClr val="C6CDD5"/>
                </a:solidFill>
                <a:latin typeface="Verdana"/>
                <a:cs typeface="Verdana"/>
              </a:rPr>
              <a:t>c</a:t>
            </a:r>
            <a:r>
              <a:rPr sz="1800" spc="-85" dirty="0">
                <a:solidFill>
                  <a:srgbClr val="C6CDD5"/>
                </a:solidFill>
                <a:latin typeface="Verdana"/>
                <a:cs typeface="Verdana"/>
              </a:rPr>
              <a:t>k</a:t>
            </a:r>
            <a:r>
              <a:rPr sz="1800" spc="-265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C6CDD5"/>
                </a:solidFill>
                <a:latin typeface="Verdana"/>
                <a:cs typeface="Verdana"/>
              </a:rPr>
              <a:t>of</a:t>
            </a:r>
            <a:r>
              <a:rPr sz="1800" spc="-300" dirty="0">
                <a:solidFill>
                  <a:srgbClr val="C6CDD5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C6CDD5"/>
                </a:solidFill>
                <a:latin typeface="Verdana"/>
                <a:cs typeface="Verdana"/>
              </a:rPr>
              <a:t>C</a:t>
            </a:r>
            <a:r>
              <a:rPr sz="1800" spc="30" dirty="0">
                <a:solidFill>
                  <a:srgbClr val="C6CDD5"/>
                </a:solidFill>
                <a:latin typeface="Verdana"/>
                <a:cs typeface="Verdana"/>
              </a:rPr>
              <a:t>o</a:t>
            </a:r>
            <a:r>
              <a:rPr sz="1800" spc="-75" dirty="0">
                <a:solidFill>
                  <a:srgbClr val="C6CDD5"/>
                </a:solidFill>
                <a:latin typeface="Verdana"/>
                <a:cs typeface="Verdana"/>
              </a:rPr>
              <a:t>m</a:t>
            </a:r>
            <a:r>
              <a:rPr sz="1800" spc="-70" dirty="0">
                <a:solidFill>
                  <a:srgbClr val="C6CDD5"/>
                </a:solidFill>
                <a:latin typeface="Verdana"/>
                <a:cs typeface="Verdana"/>
              </a:rPr>
              <a:t>mun</a:t>
            </a:r>
            <a:r>
              <a:rPr sz="1800" spc="-40" dirty="0">
                <a:solidFill>
                  <a:srgbClr val="C6CDD5"/>
                </a:solidFill>
                <a:latin typeface="Verdana"/>
                <a:cs typeface="Verdana"/>
              </a:rPr>
              <a:t>i</a:t>
            </a:r>
            <a:r>
              <a:rPr sz="1800" spc="-30" dirty="0">
                <a:solidFill>
                  <a:srgbClr val="C6CDD5"/>
                </a:solidFill>
                <a:latin typeface="Verdana"/>
                <a:cs typeface="Verdana"/>
              </a:rPr>
              <a:t>cati</a:t>
            </a:r>
            <a:r>
              <a:rPr sz="1800" spc="-40" dirty="0">
                <a:solidFill>
                  <a:srgbClr val="C6CDD5"/>
                </a:solidFill>
                <a:latin typeface="Verdana"/>
                <a:cs typeface="Verdana"/>
              </a:rPr>
              <a:t>on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32100"/>
              </a:lnSpc>
              <a:spcBef>
                <a:spcPts val="785"/>
              </a:spcBef>
            </a:pPr>
            <a:r>
              <a:rPr sz="1450" spc="40" dirty="0">
                <a:solidFill>
                  <a:srgbClr val="C6CDD5"/>
                </a:solidFill>
                <a:latin typeface="Tahoma"/>
                <a:cs typeface="Tahoma"/>
              </a:rPr>
              <a:t>Failing</a:t>
            </a:r>
            <a:r>
              <a:rPr sz="1450" spc="-5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to</a:t>
            </a:r>
            <a:r>
              <a:rPr sz="1450" spc="-4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75" dirty="0">
                <a:solidFill>
                  <a:srgbClr val="C6CDD5"/>
                </a:solidFill>
                <a:latin typeface="Tahoma"/>
                <a:cs typeface="Tahoma"/>
              </a:rPr>
              <a:t>keep</a:t>
            </a:r>
            <a:r>
              <a:rPr sz="1450" spc="-3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employees</a:t>
            </a:r>
            <a:r>
              <a:rPr sz="1450" spc="-5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informed</a:t>
            </a:r>
            <a:r>
              <a:rPr sz="14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about </a:t>
            </a:r>
            <a:r>
              <a:rPr sz="1450" spc="-4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progress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of </a:t>
            </a:r>
            <a:r>
              <a:rPr sz="1450" spc="35" dirty="0">
                <a:solidFill>
                  <a:srgbClr val="C6CDD5"/>
                </a:solidFill>
                <a:latin typeface="Tahoma"/>
                <a:cs typeface="Tahoma"/>
              </a:rPr>
              <a:t>their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grievances </a:t>
            </a:r>
            <a:r>
              <a:rPr sz="1450" spc="80" dirty="0">
                <a:solidFill>
                  <a:srgbClr val="C6CDD5"/>
                </a:solidFill>
                <a:latin typeface="Tahoma"/>
                <a:cs typeface="Tahoma"/>
              </a:rPr>
              <a:t>can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lead </a:t>
            </a:r>
            <a:r>
              <a:rPr sz="1450" spc="-4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to </a:t>
            </a:r>
            <a:r>
              <a:rPr sz="1450" spc="45" dirty="0">
                <a:solidFill>
                  <a:srgbClr val="C6CDD5"/>
                </a:solidFill>
                <a:latin typeface="Tahoma"/>
                <a:cs typeface="Tahoma"/>
              </a:rPr>
              <a:t>frustration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and </a:t>
            </a:r>
            <a:r>
              <a:rPr sz="1450" spc="35" dirty="0">
                <a:solidFill>
                  <a:srgbClr val="C6CDD5"/>
                </a:solidFill>
                <a:latin typeface="Tahoma"/>
                <a:cs typeface="Tahoma"/>
              </a:rPr>
              <a:t>mistrust.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Maintain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open </a:t>
            </a:r>
            <a:r>
              <a:rPr sz="1450" spc="-4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C6CDD5"/>
                </a:solidFill>
                <a:latin typeface="Tahoma"/>
                <a:cs typeface="Tahoma"/>
              </a:rPr>
              <a:t>lines </a:t>
            </a:r>
            <a:r>
              <a:rPr sz="1450" spc="70" dirty="0">
                <a:solidFill>
                  <a:srgbClr val="C6CDD5"/>
                </a:solidFill>
                <a:latin typeface="Tahoma"/>
                <a:cs typeface="Tahoma"/>
              </a:rPr>
              <a:t>of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communication </a:t>
            </a:r>
            <a:r>
              <a:rPr sz="1450" spc="45" dirty="0">
                <a:solidFill>
                  <a:srgbClr val="C6CDD5"/>
                </a:solidFill>
                <a:latin typeface="Tahoma"/>
                <a:cs typeface="Tahoma"/>
              </a:rPr>
              <a:t>throughout </a:t>
            </a:r>
            <a:r>
              <a:rPr sz="1450" spc="55" dirty="0">
                <a:solidFill>
                  <a:srgbClr val="C6CDD5"/>
                </a:solidFill>
                <a:latin typeface="Tahoma"/>
                <a:cs typeface="Tahoma"/>
              </a:rPr>
              <a:t>the </a:t>
            </a:r>
            <a:r>
              <a:rPr sz="1450" spc="6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45" dirty="0">
                <a:solidFill>
                  <a:srgbClr val="C6CDD5"/>
                </a:solidFill>
                <a:latin typeface="Tahoma"/>
                <a:cs typeface="Tahoma"/>
              </a:rPr>
              <a:t>resolution</a:t>
            </a:r>
            <a:r>
              <a:rPr sz="1450" spc="-40" dirty="0">
                <a:solidFill>
                  <a:srgbClr val="C6CDD5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C6CDD5"/>
                </a:solidFill>
                <a:latin typeface="Tahoma"/>
                <a:cs typeface="Tahoma"/>
              </a:rPr>
              <a:t>process.</a:t>
            </a:r>
            <a:endParaRPr sz="1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2274</Words>
  <Application>Microsoft Office PowerPoint</Application>
  <PresentationFormat>Custom</PresentationFormat>
  <Paragraphs>178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Tahoma</vt:lpstr>
      <vt:lpstr>Times New Roman</vt:lpstr>
      <vt:lpstr>Verdana</vt:lpstr>
      <vt:lpstr>Office Theme</vt:lpstr>
      <vt:lpstr>Handling Employee Grievances:</vt:lpstr>
      <vt:lpstr>The purpose of the online lesson is to encourage you  to participate actively in achieving your needs and  simplifying your legal education. I want you to be the  best!</vt:lpstr>
      <vt:lpstr>Handling Employee  Grievances: Legal Procedures and Practical Tips</vt:lpstr>
      <vt:lpstr>Definition and Scope of Employee Grievances</vt:lpstr>
      <vt:lpstr>EO Procedures for Grievance Resolution</vt:lpstr>
      <vt:lpstr>Case Law: Ng Chi Wa v Guardforce Ltd</vt:lpstr>
      <vt:lpstr>Effective Grievance Policies</vt:lpstr>
      <vt:lpstr>How Tribunals Assess Grievance-  Related Claims</vt:lpstr>
      <vt:lpstr>Common Employer Mistakes</vt:lpstr>
      <vt:lpstr>Mediation vs. Litigation in Grievance Handling</vt:lpstr>
      <vt:lpstr>Tools for Fostering Workplace Harmony</vt:lpstr>
      <vt:lpstr>Scenario 1: The Overlooked Promotion</vt:lpstr>
      <vt:lpstr>Scenario 2: The Bullying Accusation</vt:lpstr>
      <vt:lpstr>Scenario 3: The Pay Disparity Complaint</vt:lpstr>
      <vt:lpstr>Audience Participation: Case Study Analysis</vt:lpstr>
      <vt:lpstr>Key Takeaways for Effective Grievance Handling</vt:lpstr>
      <vt:lpstr>Conclusion: Fostering a Positive  Workplace Culture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Okwudili Onyenwee Onwurah</cp:lastModifiedBy>
  <cp:revision>2</cp:revision>
  <dcterms:created xsi:type="dcterms:W3CDTF">2024-11-28T20:40:02Z</dcterms:created>
  <dcterms:modified xsi:type="dcterms:W3CDTF">2024-11-28T20:50:54Z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2024-11-28T00:00:00Z</vt:filetime>
  </property>
</Properties>
</file>