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EFFBF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03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801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94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769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02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75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856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899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50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69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EFFBF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126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9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22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EFFBF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EFFBF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26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8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1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630399" cy="822959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9071B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2335" y="613029"/>
            <a:ext cx="13025729" cy="1291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EFFBF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6363" y="2375916"/>
            <a:ext cx="7891780" cy="4799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0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>
                <a:solidFill>
                  <a:srgbClr val="FFFF00"/>
                </a:solidFill>
                <a:highlight>
                  <a:srgbClr val="0000FF"/>
                </a:highlight>
              </a:rPr>
              <a:t>The Role of Control in</a:t>
            </a:r>
            <a:br>
              <a:rPr lang="en-GB" sz="4320" b="1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>
                <a:solidFill>
                  <a:srgbClr val="FFFF00"/>
                </a:solidFill>
                <a:highlight>
                  <a:srgbClr val="0000FF"/>
                </a:highlight>
              </a:rPr>
              <a:t>Establishing Vicarious Liability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8832" y="501218"/>
            <a:ext cx="1003871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/>
              <a:t>Practical</a:t>
            </a:r>
            <a:r>
              <a:rPr sz="3400" spc="-370" dirty="0"/>
              <a:t> </a:t>
            </a:r>
            <a:r>
              <a:rPr sz="3400" dirty="0"/>
              <a:t>Implications</a:t>
            </a:r>
            <a:r>
              <a:rPr sz="3400" spc="-360" dirty="0"/>
              <a:t> </a:t>
            </a:r>
            <a:r>
              <a:rPr sz="3400" spc="-60" dirty="0"/>
              <a:t>for</a:t>
            </a:r>
            <a:r>
              <a:rPr sz="3400" spc="-340" dirty="0"/>
              <a:t> </a:t>
            </a:r>
            <a:r>
              <a:rPr sz="3400" dirty="0"/>
              <a:t>Multi-</a:t>
            </a:r>
            <a:r>
              <a:rPr sz="3400" spc="-85" dirty="0"/>
              <a:t>level</a:t>
            </a:r>
            <a:r>
              <a:rPr sz="3400" spc="-355" dirty="0"/>
              <a:t> </a:t>
            </a:r>
            <a:r>
              <a:rPr sz="3400" spc="-10" dirty="0"/>
              <a:t>Organizations</a:t>
            </a:r>
            <a:endParaRPr sz="3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227" y="1466088"/>
            <a:ext cx="973835" cy="62301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934336" y="1631061"/>
            <a:ext cx="11965940" cy="5697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Delegated</a:t>
            </a:r>
            <a:r>
              <a:rPr sz="1700" b="1" spc="-21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Authority</a:t>
            </a:r>
            <a:endParaRPr sz="1700">
              <a:latin typeface="Trebuchet MS"/>
              <a:cs typeface="Trebuchet MS"/>
            </a:endParaRPr>
          </a:p>
          <a:p>
            <a:pPr marL="12700" marR="272415">
              <a:lnSpc>
                <a:spcPct val="139300"/>
              </a:lnSpc>
              <a:spcBef>
                <a:spcPts val="805"/>
              </a:spcBef>
            </a:pP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Multi-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level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organizations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must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carefully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authority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delegated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throughout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hierarchy.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apply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differently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at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various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levels,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potentially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creating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multiple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points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</a:t>
            </a: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</a:pP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500">
              <a:latin typeface="Yanone Kaffeesatz Thin"/>
              <a:cs typeface="Yanone Kaffeesatz Thi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Subsidiary</a:t>
            </a:r>
            <a:r>
              <a:rPr sz="1700" b="1" spc="-22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Relationships</a:t>
            </a:r>
            <a:endParaRPr sz="1700">
              <a:latin typeface="Trebuchet MS"/>
              <a:cs typeface="Trebuchet MS"/>
            </a:endParaRPr>
          </a:p>
          <a:p>
            <a:pPr marL="12700" marR="465455">
              <a:lnSpc>
                <a:spcPct val="139300"/>
              </a:lnSpc>
              <a:spcBef>
                <a:spcPts val="800"/>
              </a:spcBef>
            </a:pP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Parent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companies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vicariously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liable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actions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subsidiary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if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they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exert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significant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over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subsidiary's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operations.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requires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careful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structuring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inter-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company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relationships.</a:t>
            </a: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</a:pP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500">
              <a:latin typeface="Yanone Kaffeesatz Thin"/>
              <a:cs typeface="Yanone Kaffeesatz Thin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Outsourcing</a:t>
            </a:r>
            <a:r>
              <a:rPr sz="1700" b="1" spc="-17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and</a:t>
            </a:r>
            <a:r>
              <a:rPr sz="1700" b="1" spc="-13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Contractors</a:t>
            </a:r>
            <a:endParaRPr sz="1700">
              <a:latin typeface="Trebuchet MS"/>
              <a:cs typeface="Trebuchet MS"/>
            </a:endParaRPr>
          </a:p>
          <a:p>
            <a:pPr marL="12700" marR="5080">
              <a:lnSpc>
                <a:spcPct val="139300"/>
              </a:lnSpc>
              <a:spcBef>
                <a:spcPts val="800"/>
              </a:spcBef>
            </a:pP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Organizations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using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outsourced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services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contractors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must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clearly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define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degree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exercised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avoid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unintended</a:t>
            </a:r>
            <a:r>
              <a:rPr sz="15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involve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revising</a:t>
            </a:r>
            <a:r>
              <a:rPr sz="15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contract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terms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operational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practices.</a:t>
            </a: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</a:pPr>
            <a:endParaRPr sz="1500">
              <a:latin typeface="Yanone Kaffeesatz Thin"/>
              <a:cs typeface="Yanone Kaffeesatz Thin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500">
              <a:latin typeface="Yanone Kaffeesatz Thin"/>
              <a:cs typeface="Yanone Kaffeesatz Thin"/>
            </a:endParaRPr>
          </a:p>
          <a:p>
            <a:pPr marL="12700">
              <a:lnSpc>
                <a:spcPct val="100000"/>
              </a:lnSpc>
            </a:pPr>
            <a:r>
              <a:rPr sz="1700" b="1" spc="-20" dirty="0">
                <a:solidFill>
                  <a:srgbClr val="DFE3E6"/>
                </a:solidFill>
                <a:latin typeface="Trebuchet MS"/>
                <a:cs typeface="Trebuchet MS"/>
              </a:rPr>
              <a:t>Training</a:t>
            </a:r>
            <a:r>
              <a:rPr sz="170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and</a:t>
            </a:r>
            <a:r>
              <a:rPr sz="1700" b="1" spc="-16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Compliance</a:t>
            </a:r>
            <a:endParaRPr sz="1700">
              <a:latin typeface="Trebuchet MS"/>
              <a:cs typeface="Trebuchet MS"/>
            </a:endParaRPr>
          </a:p>
          <a:p>
            <a:pPr marL="12700" marR="514984">
              <a:lnSpc>
                <a:spcPct val="139300"/>
              </a:lnSpc>
              <a:spcBef>
                <a:spcPts val="805"/>
              </a:spcBef>
            </a:pPr>
            <a:r>
              <a:rPr sz="15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mitigate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risk,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organizations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should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implement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comprehensive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training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programmes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compliance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measures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across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all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levels,</a:t>
            </a:r>
            <a:r>
              <a:rPr sz="15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ensuring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consistent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understanding</a:t>
            </a:r>
            <a:r>
              <a:rPr sz="15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principles.</a:t>
            </a:r>
            <a:endParaRPr sz="150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3534" y="983910"/>
            <a:ext cx="7388225" cy="1069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100"/>
              </a:spcBef>
            </a:pPr>
            <a:r>
              <a:rPr sz="3250" spc="110" dirty="0"/>
              <a:t>Case</a:t>
            </a:r>
            <a:r>
              <a:rPr sz="3250" spc="-409" dirty="0"/>
              <a:t> </a:t>
            </a:r>
            <a:r>
              <a:rPr sz="3250" spc="-10" dirty="0"/>
              <a:t>Scenarios:</a:t>
            </a:r>
            <a:r>
              <a:rPr sz="3250" spc="-405" dirty="0"/>
              <a:t> </a:t>
            </a:r>
            <a:r>
              <a:rPr sz="3250" spc="-10" dirty="0"/>
              <a:t>Determining</a:t>
            </a:r>
            <a:r>
              <a:rPr sz="3250" spc="-405" dirty="0"/>
              <a:t> </a:t>
            </a:r>
            <a:r>
              <a:rPr sz="3250" spc="-10" dirty="0"/>
              <a:t>Control</a:t>
            </a:r>
            <a:r>
              <a:rPr sz="3250" spc="-409" dirty="0"/>
              <a:t> </a:t>
            </a:r>
            <a:r>
              <a:rPr sz="3250" spc="-25" dirty="0"/>
              <a:t>in </a:t>
            </a:r>
            <a:r>
              <a:rPr sz="3250" spc="45" dirty="0"/>
              <a:t>Ambiguous</a:t>
            </a:r>
            <a:r>
              <a:rPr sz="3250" spc="-434" dirty="0"/>
              <a:t> </a:t>
            </a:r>
            <a:r>
              <a:rPr sz="3250" spc="120" dirty="0"/>
              <a:t>Cases</a:t>
            </a:r>
            <a:endParaRPr sz="3250"/>
          </a:p>
        </p:txBody>
      </p:sp>
      <p:sp>
        <p:nvSpPr>
          <p:cNvPr id="4" name="object 4"/>
          <p:cNvSpPr/>
          <p:nvPr/>
        </p:nvSpPr>
        <p:spPr>
          <a:xfrm>
            <a:off x="657605" y="2369057"/>
            <a:ext cx="7830820" cy="4815840"/>
          </a:xfrm>
          <a:custGeom>
            <a:avLst/>
            <a:gdLst/>
            <a:ahLst/>
            <a:cxnLst/>
            <a:rect l="l" t="t" r="r" b="b"/>
            <a:pathLst>
              <a:path w="7830820" h="4815840">
                <a:moveTo>
                  <a:pt x="0" y="281177"/>
                </a:moveTo>
                <a:lnTo>
                  <a:pt x="3680" y="235562"/>
                </a:lnTo>
                <a:lnTo>
                  <a:pt x="14335" y="192292"/>
                </a:lnTo>
                <a:lnTo>
                  <a:pt x="31386" y="151946"/>
                </a:lnTo>
                <a:lnTo>
                  <a:pt x="54253" y="115104"/>
                </a:lnTo>
                <a:lnTo>
                  <a:pt x="82359" y="82343"/>
                </a:lnTo>
                <a:lnTo>
                  <a:pt x="115123" y="54242"/>
                </a:lnTo>
                <a:lnTo>
                  <a:pt x="151968" y="31378"/>
                </a:lnTo>
                <a:lnTo>
                  <a:pt x="192313" y="14331"/>
                </a:lnTo>
                <a:lnTo>
                  <a:pt x="235580" y="3679"/>
                </a:lnTo>
                <a:lnTo>
                  <a:pt x="281190" y="0"/>
                </a:lnTo>
                <a:lnTo>
                  <a:pt x="7549134" y="0"/>
                </a:lnTo>
                <a:lnTo>
                  <a:pt x="7594749" y="3679"/>
                </a:lnTo>
                <a:lnTo>
                  <a:pt x="7638019" y="14331"/>
                </a:lnTo>
                <a:lnTo>
                  <a:pt x="7678365" y="31378"/>
                </a:lnTo>
                <a:lnTo>
                  <a:pt x="7715207" y="54242"/>
                </a:lnTo>
                <a:lnTo>
                  <a:pt x="7747968" y="82343"/>
                </a:lnTo>
                <a:lnTo>
                  <a:pt x="7776069" y="115104"/>
                </a:lnTo>
                <a:lnTo>
                  <a:pt x="7798933" y="151946"/>
                </a:lnTo>
                <a:lnTo>
                  <a:pt x="7815980" y="192292"/>
                </a:lnTo>
                <a:lnTo>
                  <a:pt x="7826632" y="235562"/>
                </a:lnTo>
                <a:lnTo>
                  <a:pt x="7830312" y="281177"/>
                </a:lnTo>
                <a:lnTo>
                  <a:pt x="7830312" y="4534661"/>
                </a:lnTo>
                <a:lnTo>
                  <a:pt x="7826632" y="4580268"/>
                </a:lnTo>
                <a:lnTo>
                  <a:pt x="7815980" y="4623533"/>
                </a:lnTo>
                <a:lnTo>
                  <a:pt x="7798933" y="4663876"/>
                </a:lnTo>
                <a:lnTo>
                  <a:pt x="7776069" y="4700718"/>
                </a:lnTo>
                <a:lnTo>
                  <a:pt x="7747968" y="4733482"/>
                </a:lnTo>
                <a:lnTo>
                  <a:pt x="7715207" y="4761586"/>
                </a:lnTo>
                <a:lnTo>
                  <a:pt x="7678365" y="4784454"/>
                </a:lnTo>
                <a:lnTo>
                  <a:pt x="7638019" y="4801504"/>
                </a:lnTo>
                <a:lnTo>
                  <a:pt x="7594749" y="4812159"/>
                </a:lnTo>
                <a:lnTo>
                  <a:pt x="7549134" y="4815840"/>
                </a:lnTo>
                <a:lnTo>
                  <a:pt x="281190" y="4815840"/>
                </a:lnTo>
                <a:lnTo>
                  <a:pt x="235580" y="4812159"/>
                </a:lnTo>
                <a:lnTo>
                  <a:pt x="192313" y="4801504"/>
                </a:lnTo>
                <a:lnTo>
                  <a:pt x="151968" y="4784454"/>
                </a:lnTo>
                <a:lnTo>
                  <a:pt x="115123" y="4761586"/>
                </a:lnTo>
                <a:lnTo>
                  <a:pt x="82359" y="4733482"/>
                </a:lnTo>
                <a:lnTo>
                  <a:pt x="54253" y="4700718"/>
                </a:lnTo>
                <a:lnTo>
                  <a:pt x="31386" y="4663876"/>
                </a:lnTo>
                <a:lnTo>
                  <a:pt x="14335" y="4623533"/>
                </a:lnTo>
                <a:lnTo>
                  <a:pt x="3680" y="4580268"/>
                </a:lnTo>
                <a:lnTo>
                  <a:pt x="0" y="4534661"/>
                </a:lnTo>
                <a:lnTo>
                  <a:pt x="0" y="281177"/>
                </a:lnTo>
                <a:close/>
              </a:path>
            </a:pathLst>
          </a:custGeom>
          <a:ln w="76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64463" y="2375916"/>
          <a:ext cx="7815580" cy="50091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79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7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911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b="0" spc="18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Scenario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Control</a:t>
                      </a:r>
                      <a:r>
                        <a:rPr sz="1450" b="0" spc="2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Factors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Potential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9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Outcome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446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9825">
                <a:tc>
                  <a:txBody>
                    <a:bodyPr/>
                    <a:lstStyle/>
                    <a:p>
                      <a:pPr marL="187325" marR="209550">
                        <a:lnSpc>
                          <a:spcPct val="137900"/>
                        </a:lnSpc>
                        <a:spcBef>
                          <a:spcPts val="640"/>
                        </a:spcBef>
                      </a:pPr>
                      <a:r>
                        <a:rPr sz="1450" b="0" spc="20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Freelance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graphic</a:t>
                      </a:r>
                      <a:r>
                        <a:rPr sz="1450" b="0" spc="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designer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working</a:t>
                      </a:r>
                      <a:r>
                        <a:rPr sz="1450" b="0" spc="4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remotely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28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7170" marR="264160">
                        <a:lnSpc>
                          <a:spcPct val="137900"/>
                        </a:lnSpc>
                        <a:spcBef>
                          <a:spcPts val="640"/>
                        </a:spcBef>
                      </a:pPr>
                      <a:r>
                        <a:rPr sz="1450" b="0" spc="20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Limited</a:t>
                      </a:r>
                      <a:r>
                        <a:rPr sz="1450" b="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direct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supervision,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client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sets</a:t>
                      </a:r>
                      <a:r>
                        <a:rPr sz="1450" b="0" spc="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deadlines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28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428625">
                        <a:lnSpc>
                          <a:spcPct val="137900"/>
                        </a:lnSpc>
                        <a:spcBef>
                          <a:spcPts val="640"/>
                        </a:spcBef>
                      </a:pP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Likely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independent contractor,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low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vicarious </a:t>
                      </a:r>
                      <a:r>
                        <a:rPr sz="1450" b="0" spc="1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liability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risk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28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9825">
                <a:tc>
                  <a:txBody>
                    <a:bodyPr/>
                    <a:lstStyle/>
                    <a:p>
                      <a:pPr marL="187325" marR="772160">
                        <a:lnSpc>
                          <a:spcPct val="137900"/>
                        </a:lnSpc>
                        <a:spcBef>
                          <a:spcPts val="645"/>
                        </a:spcBef>
                      </a:pPr>
                      <a:r>
                        <a:rPr sz="1450" b="0" spc="16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Delivery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driver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using </a:t>
                      </a:r>
                      <a:r>
                        <a:rPr sz="1450" b="0" spc="204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company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app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9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7170" marR="186055">
                        <a:lnSpc>
                          <a:spcPct val="137900"/>
                        </a:lnSpc>
                        <a:spcBef>
                          <a:spcPts val="645"/>
                        </a:spcBef>
                      </a:pPr>
                      <a:r>
                        <a:rPr sz="1450" b="0" spc="204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App</a:t>
                      </a:r>
                      <a:r>
                        <a:rPr sz="1450" b="0" spc="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dictates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routes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and timings,</a:t>
                      </a:r>
                      <a:r>
                        <a:rPr sz="1450" b="0" spc="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driver</a:t>
                      </a:r>
                      <a:r>
                        <a:rPr sz="1450" b="0" spc="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owns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vehicle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91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327025">
                        <a:lnSpc>
                          <a:spcPct val="138000"/>
                        </a:lnSpc>
                        <a:spcBef>
                          <a:spcPts val="640"/>
                        </a:spcBef>
                      </a:pP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Possible</a:t>
                      </a:r>
                      <a:r>
                        <a:rPr sz="1450" b="0" spc="4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9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employee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14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status,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high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risk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of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vicarious </a:t>
                      </a:r>
                      <a:r>
                        <a:rPr sz="1450" b="0" spc="1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liability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128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4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50" b="0" spc="19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Temporary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agency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worker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  <a:p>
                      <a:pPr marL="18732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in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factory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57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50" b="0" spc="19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Factory</a:t>
                      </a:r>
                      <a:r>
                        <a:rPr sz="1450" b="0" spc="-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sets</a:t>
                      </a:r>
                      <a:r>
                        <a:rPr sz="1450" b="0" spc="2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tasks,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agency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  <a:p>
                      <a:pPr marL="2171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handles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pay</a:t>
                      </a:r>
                      <a:r>
                        <a:rPr sz="1450" b="0" spc="2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and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discipline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57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50" b="0" spc="20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Complex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case,</a:t>
                      </a:r>
                      <a:r>
                        <a:rPr sz="1450" b="0" spc="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potential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  <a:p>
                      <a:pPr marL="19367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dual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liability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573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982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University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professor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  <a:p>
                      <a:pPr marL="1873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50" b="0" spc="18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conducting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research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16510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7170" marR="226060">
                        <a:lnSpc>
                          <a:spcPct val="138000"/>
                        </a:lnSpc>
                        <a:spcBef>
                          <a:spcPts val="635"/>
                        </a:spcBef>
                      </a:pPr>
                      <a:r>
                        <a:rPr sz="1450" b="0" spc="19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High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8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autonomy</a:t>
                      </a:r>
                      <a:r>
                        <a:rPr sz="1450" b="0" spc="-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in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5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research,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university</a:t>
                      </a:r>
                      <a:r>
                        <a:rPr sz="1450" b="0" spc="3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sets</a:t>
                      </a:r>
                      <a:r>
                        <a:rPr sz="1450" b="0" spc="2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6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teaching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duties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064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597535">
                        <a:lnSpc>
                          <a:spcPct val="138000"/>
                        </a:lnSpc>
                        <a:spcBef>
                          <a:spcPts val="635"/>
                        </a:spcBef>
                      </a:pP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Likely</a:t>
                      </a:r>
                      <a:r>
                        <a:rPr sz="1450" b="0" spc="1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9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employee</a:t>
                      </a:r>
                      <a:r>
                        <a:rPr sz="1450" b="0" spc="2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for </a:t>
                      </a: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teaching,</a:t>
                      </a:r>
                      <a:r>
                        <a:rPr sz="1450" b="0" spc="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less</a:t>
                      </a:r>
                      <a:r>
                        <a:rPr sz="1450" b="0" spc="3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7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clear</a:t>
                      </a:r>
                      <a:r>
                        <a:rPr sz="1450" b="0" spc="1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for </a:t>
                      </a:r>
                      <a:r>
                        <a:rPr sz="1450" b="0" spc="17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research</a:t>
                      </a:r>
                      <a:r>
                        <a:rPr sz="1450" b="0" spc="5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 </a:t>
                      </a:r>
                      <a:r>
                        <a:rPr sz="1450" b="0" spc="140" dirty="0">
                          <a:solidFill>
                            <a:srgbClr val="DFE3E6"/>
                          </a:solidFill>
                          <a:latin typeface="Yanone Kaffeesatz Thin"/>
                          <a:cs typeface="Yanone Kaffeesatz Thin"/>
                        </a:rPr>
                        <a:t>activities</a:t>
                      </a:r>
                      <a:endParaRPr sz="1450">
                        <a:latin typeface="Yanone Kaffeesatz Thin"/>
                        <a:cs typeface="Yanone Kaffeesatz Thin"/>
                      </a:endParaRPr>
                    </a:p>
                  </a:txBody>
                  <a:tcPr marL="0" marR="0" marT="8064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6182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344" y="3191713"/>
            <a:ext cx="12028805" cy="58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50" spc="-30" dirty="0"/>
              <a:t>Group</a:t>
            </a:r>
            <a:r>
              <a:rPr sz="3650" spc="-355" dirty="0"/>
              <a:t> </a:t>
            </a:r>
            <a:r>
              <a:rPr sz="3650" dirty="0"/>
              <a:t>Discussion:</a:t>
            </a:r>
            <a:r>
              <a:rPr sz="3650" spc="-360" dirty="0"/>
              <a:t> </a:t>
            </a:r>
            <a:r>
              <a:rPr sz="3650" dirty="0"/>
              <a:t>Modern</a:t>
            </a:r>
            <a:r>
              <a:rPr sz="3650" spc="-360" dirty="0"/>
              <a:t> </a:t>
            </a:r>
            <a:r>
              <a:rPr sz="3650" dirty="0"/>
              <a:t>Challenges</a:t>
            </a:r>
            <a:r>
              <a:rPr sz="3650" spc="-365" dirty="0"/>
              <a:t> </a:t>
            </a:r>
            <a:r>
              <a:rPr sz="3650" spc="-10" dirty="0"/>
              <a:t>to</a:t>
            </a:r>
            <a:r>
              <a:rPr sz="3650" spc="-340" dirty="0"/>
              <a:t> </a:t>
            </a:r>
            <a:r>
              <a:rPr sz="3650" spc="-75" dirty="0"/>
              <a:t>the</a:t>
            </a:r>
            <a:r>
              <a:rPr sz="3650" spc="-315" dirty="0"/>
              <a:t> </a:t>
            </a:r>
            <a:r>
              <a:rPr sz="3650" spc="-20" dirty="0"/>
              <a:t>Control</a:t>
            </a:r>
            <a:r>
              <a:rPr sz="3650" spc="-360" dirty="0"/>
              <a:t> </a:t>
            </a:r>
            <a:r>
              <a:rPr sz="3650" spc="-20" dirty="0"/>
              <a:t>Test</a:t>
            </a:r>
            <a:endParaRPr sz="36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3044" y="4123944"/>
            <a:ext cx="524256" cy="52425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20344" y="4836414"/>
            <a:ext cx="2889250" cy="239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5" dirty="0">
                <a:solidFill>
                  <a:srgbClr val="DFE3E6"/>
                </a:solidFill>
                <a:latin typeface="Trebuchet MS"/>
                <a:cs typeface="Trebuchet MS"/>
              </a:rPr>
              <a:t>Gig</a:t>
            </a:r>
            <a:r>
              <a:rPr sz="1800" b="1" spc="-22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DFE3E6"/>
                </a:solidFill>
                <a:latin typeface="Trebuchet MS"/>
                <a:cs typeface="Trebuchet MS"/>
              </a:rPr>
              <a:t>Economy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35400"/>
              </a:lnSpc>
              <a:spcBef>
                <a:spcPts val="865"/>
              </a:spcBef>
            </a:pP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applies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platform-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based</a:t>
            </a:r>
            <a:r>
              <a:rPr sz="16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arrangements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</a:t>
            </a:r>
            <a:r>
              <a:rPr sz="16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Uber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Deliveroo.</a:t>
            </a:r>
            <a:r>
              <a:rPr sz="1600" b="0" spc="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6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such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algorithmic</a:t>
            </a:r>
            <a:r>
              <a:rPr sz="160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management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flexibility.</a:t>
            </a:r>
            <a:endParaRPr sz="1600">
              <a:latin typeface="Yanone Kaffeesatz Thin"/>
              <a:cs typeface="Yanone Kaffeesatz Thi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02608" y="4123944"/>
            <a:ext cx="524256" cy="52425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090161" y="4836414"/>
            <a:ext cx="2824480" cy="2721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DFE3E6"/>
                </a:solidFill>
                <a:latin typeface="Trebuchet MS"/>
                <a:cs typeface="Trebuchet MS"/>
              </a:rPr>
              <a:t>AI</a:t>
            </a:r>
            <a:r>
              <a:rPr sz="1800" b="1" spc="-229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DFE3E6"/>
                </a:solidFill>
                <a:latin typeface="Trebuchet MS"/>
                <a:cs typeface="Trebuchet MS"/>
              </a:rPr>
              <a:t>Supervision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35400"/>
              </a:lnSpc>
              <a:spcBef>
                <a:spcPts val="865"/>
              </a:spcBef>
            </a:pP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implications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AI-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driven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management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systems</a:t>
            </a:r>
            <a:r>
              <a:rPr sz="160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does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automated</a:t>
            </a:r>
            <a:r>
              <a:rPr sz="16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decision-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making affect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understanding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control?</a:t>
            </a:r>
            <a:endParaRPr sz="1600">
              <a:latin typeface="Yanone Kaffeesatz Thin"/>
              <a:cs typeface="Yanone Kaffeesatz Thin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72171" y="4123944"/>
            <a:ext cx="524255" cy="52425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460360" y="4836414"/>
            <a:ext cx="3027680" cy="239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DFE3E6"/>
                </a:solidFill>
                <a:latin typeface="Trebuchet MS"/>
                <a:cs typeface="Trebuchet MS"/>
              </a:rPr>
              <a:t>Remote</a:t>
            </a:r>
            <a:r>
              <a:rPr sz="1800" b="1" spc="-229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DFE3E6"/>
                </a:solidFill>
                <a:latin typeface="Trebuchet MS"/>
                <a:cs typeface="Trebuchet MS"/>
              </a:rPr>
              <a:t>Work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35400"/>
              </a:lnSpc>
              <a:spcBef>
                <a:spcPts val="865"/>
              </a:spcBef>
            </a:pP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Analyse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challenges</a:t>
            </a:r>
            <a:r>
              <a:rPr sz="16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applying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remote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scenarios,</a:t>
            </a:r>
            <a:r>
              <a:rPr sz="1600" b="0" spc="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particularly</a:t>
            </a:r>
            <a:r>
              <a:rPr sz="1600" b="0" spc="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international</a:t>
            </a:r>
            <a:r>
              <a:rPr sz="16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contexts</a:t>
            </a:r>
            <a:r>
              <a:rPr sz="1600" b="0" spc="1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where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across different</a:t>
            </a:r>
            <a:r>
              <a:rPr sz="1600" b="0" spc="1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jurisdictions.</a:t>
            </a:r>
            <a:endParaRPr sz="1600">
              <a:latin typeface="Yanone Kaffeesatz Thin"/>
              <a:cs typeface="Yanone Kaffeesatz Thi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41735" y="4123944"/>
            <a:ext cx="524255" cy="52425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830306" y="4836414"/>
            <a:ext cx="2955290" cy="239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DFE3E6"/>
                </a:solidFill>
                <a:latin typeface="Trebuchet MS"/>
                <a:cs typeface="Trebuchet MS"/>
              </a:rPr>
              <a:t>Collaborative</a:t>
            </a:r>
            <a:r>
              <a:rPr sz="1800" b="1" spc="-13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DFE3E6"/>
                </a:solidFill>
                <a:latin typeface="Trebuchet MS"/>
                <a:cs typeface="Trebuchet MS"/>
              </a:rPr>
              <a:t>Economy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35400"/>
              </a:lnSpc>
              <a:spcBef>
                <a:spcPts val="865"/>
              </a:spcBef>
            </a:pP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applies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collaborative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economic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models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</a:t>
            </a:r>
            <a:r>
              <a:rPr sz="16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co-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working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spaces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cooperatives,</a:t>
            </a:r>
            <a:r>
              <a:rPr sz="1600" b="0" spc="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where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hierarchies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absent.</a:t>
            </a:r>
            <a:endParaRPr sz="1600">
              <a:latin typeface="Yanone Kaffeesatz Thin"/>
              <a:cs typeface="Yanone Kaffeesatz Thi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75">
              <a:lnSpc>
                <a:spcPct val="100000"/>
              </a:lnSpc>
              <a:spcBef>
                <a:spcPts val="100"/>
              </a:spcBef>
            </a:pPr>
            <a:r>
              <a:rPr sz="4200" spc="-20" dirty="0"/>
              <a:t>Group</a:t>
            </a:r>
            <a:r>
              <a:rPr sz="4200" spc="-420" dirty="0"/>
              <a:t> </a:t>
            </a:r>
            <a:r>
              <a:rPr sz="4200" dirty="0"/>
              <a:t>Discussion:</a:t>
            </a:r>
            <a:r>
              <a:rPr sz="4200" spc="-405" dirty="0"/>
              <a:t> </a:t>
            </a:r>
            <a:r>
              <a:rPr sz="4200" spc="-20" dirty="0"/>
              <a:t>Reforming</a:t>
            </a:r>
            <a:r>
              <a:rPr sz="4200" spc="-425" dirty="0"/>
              <a:t> </a:t>
            </a:r>
            <a:r>
              <a:rPr sz="4200" spc="-85" dirty="0"/>
              <a:t>the</a:t>
            </a:r>
            <a:r>
              <a:rPr sz="4200" spc="-395" dirty="0"/>
              <a:t> </a:t>
            </a:r>
            <a:r>
              <a:rPr sz="4200" spc="-25" dirty="0"/>
              <a:t>Control</a:t>
            </a:r>
            <a:r>
              <a:rPr sz="4200" spc="-409" dirty="0"/>
              <a:t> </a:t>
            </a:r>
            <a:r>
              <a:rPr sz="4200" spc="-20" dirty="0"/>
              <a:t>Test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833627" y="1816607"/>
            <a:ext cx="6373495" cy="2958465"/>
            <a:chOff x="833627" y="1816607"/>
            <a:chExt cx="6373495" cy="2958465"/>
          </a:xfrm>
        </p:grpSpPr>
        <p:sp>
          <p:nvSpPr>
            <p:cNvPr id="4" name="object 4"/>
            <p:cNvSpPr/>
            <p:nvPr/>
          </p:nvSpPr>
          <p:spPr>
            <a:xfrm>
              <a:off x="845057" y="1828037"/>
              <a:ext cx="6350635" cy="2935605"/>
            </a:xfrm>
            <a:custGeom>
              <a:avLst/>
              <a:gdLst/>
              <a:ahLst/>
              <a:cxnLst/>
              <a:rect l="l" t="t" r="r" b="b"/>
              <a:pathLst>
                <a:path w="6350634" h="2935604">
                  <a:moveTo>
                    <a:pt x="5988939" y="0"/>
                  </a:moveTo>
                  <a:lnTo>
                    <a:pt x="361569" y="0"/>
                  </a:lnTo>
                  <a:lnTo>
                    <a:pt x="312505" y="3301"/>
                  </a:lnTo>
                  <a:lnTo>
                    <a:pt x="265447" y="12918"/>
                  </a:lnTo>
                  <a:lnTo>
                    <a:pt x="220827" y="28420"/>
                  </a:lnTo>
                  <a:lnTo>
                    <a:pt x="179075" y="49374"/>
                  </a:lnTo>
                  <a:lnTo>
                    <a:pt x="140622" y="75351"/>
                  </a:lnTo>
                  <a:lnTo>
                    <a:pt x="105898" y="105917"/>
                  </a:lnTo>
                  <a:lnTo>
                    <a:pt x="75335" y="140644"/>
                  </a:lnTo>
                  <a:lnTo>
                    <a:pt x="49363" y="179098"/>
                  </a:lnTo>
                  <a:lnTo>
                    <a:pt x="28413" y="220849"/>
                  </a:lnTo>
                  <a:lnTo>
                    <a:pt x="12915" y="265465"/>
                  </a:lnTo>
                  <a:lnTo>
                    <a:pt x="3300" y="312515"/>
                  </a:lnTo>
                  <a:lnTo>
                    <a:pt x="0" y="361569"/>
                  </a:lnTo>
                  <a:lnTo>
                    <a:pt x="0" y="2573654"/>
                  </a:lnTo>
                  <a:lnTo>
                    <a:pt x="3300" y="2622708"/>
                  </a:lnTo>
                  <a:lnTo>
                    <a:pt x="12915" y="2669758"/>
                  </a:lnTo>
                  <a:lnTo>
                    <a:pt x="28413" y="2714374"/>
                  </a:lnTo>
                  <a:lnTo>
                    <a:pt x="49363" y="2756125"/>
                  </a:lnTo>
                  <a:lnTo>
                    <a:pt x="75335" y="2794579"/>
                  </a:lnTo>
                  <a:lnTo>
                    <a:pt x="105898" y="2829305"/>
                  </a:lnTo>
                  <a:lnTo>
                    <a:pt x="140622" y="2859872"/>
                  </a:lnTo>
                  <a:lnTo>
                    <a:pt x="179075" y="2885849"/>
                  </a:lnTo>
                  <a:lnTo>
                    <a:pt x="220827" y="2906803"/>
                  </a:lnTo>
                  <a:lnTo>
                    <a:pt x="265447" y="2922305"/>
                  </a:lnTo>
                  <a:lnTo>
                    <a:pt x="312505" y="2931922"/>
                  </a:lnTo>
                  <a:lnTo>
                    <a:pt x="361569" y="2935224"/>
                  </a:lnTo>
                  <a:lnTo>
                    <a:pt x="5988939" y="2935224"/>
                  </a:lnTo>
                  <a:lnTo>
                    <a:pt x="6037992" y="2931922"/>
                  </a:lnTo>
                  <a:lnTo>
                    <a:pt x="6085042" y="2922305"/>
                  </a:lnTo>
                  <a:lnTo>
                    <a:pt x="6129658" y="2906803"/>
                  </a:lnTo>
                  <a:lnTo>
                    <a:pt x="6171409" y="2885849"/>
                  </a:lnTo>
                  <a:lnTo>
                    <a:pt x="6209863" y="2859872"/>
                  </a:lnTo>
                  <a:lnTo>
                    <a:pt x="6244590" y="2829306"/>
                  </a:lnTo>
                  <a:lnTo>
                    <a:pt x="6275156" y="2794579"/>
                  </a:lnTo>
                  <a:lnTo>
                    <a:pt x="6301133" y="2756125"/>
                  </a:lnTo>
                  <a:lnTo>
                    <a:pt x="6322087" y="2714374"/>
                  </a:lnTo>
                  <a:lnTo>
                    <a:pt x="6337589" y="2669758"/>
                  </a:lnTo>
                  <a:lnTo>
                    <a:pt x="6347206" y="2622708"/>
                  </a:lnTo>
                  <a:lnTo>
                    <a:pt x="6350508" y="2573654"/>
                  </a:lnTo>
                  <a:lnTo>
                    <a:pt x="6350508" y="361569"/>
                  </a:lnTo>
                  <a:lnTo>
                    <a:pt x="6347206" y="312515"/>
                  </a:lnTo>
                  <a:lnTo>
                    <a:pt x="6337589" y="265465"/>
                  </a:lnTo>
                  <a:lnTo>
                    <a:pt x="6322087" y="220849"/>
                  </a:lnTo>
                  <a:lnTo>
                    <a:pt x="6301133" y="179098"/>
                  </a:lnTo>
                  <a:lnTo>
                    <a:pt x="6275156" y="140644"/>
                  </a:lnTo>
                  <a:lnTo>
                    <a:pt x="6244589" y="105918"/>
                  </a:lnTo>
                  <a:lnTo>
                    <a:pt x="6209863" y="75351"/>
                  </a:lnTo>
                  <a:lnTo>
                    <a:pt x="6171409" y="49374"/>
                  </a:lnTo>
                  <a:lnTo>
                    <a:pt x="6129658" y="28420"/>
                  </a:lnTo>
                  <a:lnTo>
                    <a:pt x="6085042" y="12918"/>
                  </a:lnTo>
                  <a:lnTo>
                    <a:pt x="6037992" y="3301"/>
                  </a:lnTo>
                  <a:lnTo>
                    <a:pt x="5988939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5057" y="1828037"/>
              <a:ext cx="6350635" cy="2935605"/>
            </a:xfrm>
            <a:custGeom>
              <a:avLst/>
              <a:gdLst/>
              <a:ahLst/>
              <a:cxnLst/>
              <a:rect l="l" t="t" r="r" b="b"/>
              <a:pathLst>
                <a:path w="6350634" h="2935604">
                  <a:moveTo>
                    <a:pt x="0" y="361569"/>
                  </a:moveTo>
                  <a:lnTo>
                    <a:pt x="3300" y="312515"/>
                  </a:lnTo>
                  <a:lnTo>
                    <a:pt x="12915" y="265465"/>
                  </a:lnTo>
                  <a:lnTo>
                    <a:pt x="28413" y="220849"/>
                  </a:lnTo>
                  <a:lnTo>
                    <a:pt x="49363" y="179098"/>
                  </a:lnTo>
                  <a:lnTo>
                    <a:pt x="75335" y="140644"/>
                  </a:lnTo>
                  <a:lnTo>
                    <a:pt x="105898" y="105917"/>
                  </a:lnTo>
                  <a:lnTo>
                    <a:pt x="140622" y="75351"/>
                  </a:lnTo>
                  <a:lnTo>
                    <a:pt x="179075" y="49374"/>
                  </a:lnTo>
                  <a:lnTo>
                    <a:pt x="220827" y="28420"/>
                  </a:lnTo>
                  <a:lnTo>
                    <a:pt x="265447" y="12918"/>
                  </a:lnTo>
                  <a:lnTo>
                    <a:pt x="312505" y="3301"/>
                  </a:lnTo>
                  <a:lnTo>
                    <a:pt x="361569" y="0"/>
                  </a:lnTo>
                  <a:lnTo>
                    <a:pt x="5988939" y="0"/>
                  </a:lnTo>
                  <a:lnTo>
                    <a:pt x="6037992" y="3301"/>
                  </a:lnTo>
                  <a:lnTo>
                    <a:pt x="6085042" y="12918"/>
                  </a:lnTo>
                  <a:lnTo>
                    <a:pt x="6129658" y="28420"/>
                  </a:lnTo>
                  <a:lnTo>
                    <a:pt x="6171409" y="49374"/>
                  </a:lnTo>
                  <a:lnTo>
                    <a:pt x="6209863" y="75351"/>
                  </a:lnTo>
                  <a:lnTo>
                    <a:pt x="6244589" y="105918"/>
                  </a:lnTo>
                  <a:lnTo>
                    <a:pt x="6275156" y="140644"/>
                  </a:lnTo>
                  <a:lnTo>
                    <a:pt x="6301133" y="179098"/>
                  </a:lnTo>
                  <a:lnTo>
                    <a:pt x="6322087" y="220849"/>
                  </a:lnTo>
                  <a:lnTo>
                    <a:pt x="6337589" y="265465"/>
                  </a:lnTo>
                  <a:lnTo>
                    <a:pt x="6347206" y="312515"/>
                  </a:lnTo>
                  <a:lnTo>
                    <a:pt x="6350508" y="361569"/>
                  </a:lnTo>
                  <a:lnTo>
                    <a:pt x="6350508" y="2573654"/>
                  </a:lnTo>
                  <a:lnTo>
                    <a:pt x="6347206" y="2622708"/>
                  </a:lnTo>
                  <a:lnTo>
                    <a:pt x="6337589" y="2669758"/>
                  </a:lnTo>
                  <a:lnTo>
                    <a:pt x="6322087" y="2714374"/>
                  </a:lnTo>
                  <a:lnTo>
                    <a:pt x="6301133" y="2756125"/>
                  </a:lnTo>
                  <a:lnTo>
                    <a:pt x="6275156" y="2794579"/>
                  </a:lnTo>
                  <a:lnTo>
                    <a:pt x="6244590" y="2829306"/>
                  </a:lnTo>
                  <a:lnTo>
                    <a:pt x="6209863" y="2859872"/>
                  </a:lnTo>
                  <a:lnTo>
                    <a:pt x="6171409" y="2885849"/>
                  </a:lnTo>
                  <a:lnTo>
                    <a:pt x="6129658" y="2906803"/>
                  </a:lnTo>
                  <a:lnTo>
                    <a:pt x="6085042" y="2922305"/>
                  </a:lnTo>
                  <a:lnTo>
                    <a:pt x="6037992" y="2931922"/>
                  </a:lnTo>
                  <a:lnTo>
                    <a:pt x="5988939" y="2935224"/>
                  </a:lnTo>
                  <a:lnTo>
                    <a:pt x="361569" y="2935224"/>
                  </a:lnTo>
                  <a:lnTo>
                    <a:pt x="312505" y="2931922"/>
                  </a:lnTo>
                  <a:lnTo>
                    <a:pt x="265447" y="2922305"/>
                  </a:lnTo>
                  <a:lnTo>
                    <a:pt x="220827" y="2906803"/>
                  </a:lnTo>
                  <a:lnTo>
                    <a:pt x="179075" y="2885849"/>
                  </a:lnTo>
                  <a:lnTo>
                    <a:pt x="140622" y="2859872"/>
                  </a:lnTo>
                  <a:lnTo>
                    <a:pt x="105898" y="2829305"/>
                  </a:lnTo>
                  <a:lnTo>
                    <a:pt x="75335" y="2794579"/>
                  </a:lnTo>
                  <a:lnTo>
                    <a:pt x="49363" y="2756125"/>
                  </a:lnTo>
                  <a:lnTo>
                    <a:pt x="28413" y="2714374"/>
                  </a:lnTo>
                  <a:lnTo>
                    <a:pt x="12915" y="2669758"/>
                  </a:lnTo>
                  <a:lnTo>
                    <a:pt x="3300" y="2622708"/>
                  </a:lnTo>
                  <a:lnTo>
                    <a:pt x="0" y="2573654"/>
                  </a:lnTo>
                  <a:lnTo>
                    <a:pt x="0" y="361569"/>
                  </a:lnTo>
                  <a:close/>
                </a:path>
              </a:pathLst>
            </a:custGeom>
            <a:ln w="22860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94943" y="2060575"/>
            <a:ext cx="5831840" cy="2000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70" dirty="0">
                <a:solidFill>
                  <a:srgbClr val="DFE3E6"/>
                </a:solidFill>
                <a:latin typeface="Trebuchet MS"/>
                <a:cs typeface="Trebuchet MS"/>
              </a:rPr>
              <a:t>Flexibility</a:t>
            </a:r>
            <a:r>
              <a:rPr sz="2100" b="1" spc="-23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70" dirty="0">
                <a:solidFill>
                  <a:srgbClr val="DFE3E6"/>
                </a:solidFill>
                <a:latin typeface="Trebuchet MS"/>
                <a:cs typeface="Trebuchet MS"/>
              </a:rPr>
              <a:t>vs.</a:t>
            </a:r>
            <a:r>
              <a:rPr sz="2100" b="1" spc="-22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DFE3E6"/>
                </a:solidFill>
                <a:latin typeface="Trebuchet MS"/>
                <a:cs typeface="Trebuchet MS"/>
              </a:rPr>
              <a:t>Certainty</a:t>
            </a:r>
            <a:endParaRPr sz="2100">
              <a:latin typeface="Trebuchet MS"/>
              <a:cs typeface="Trebuchet MS"/>
            </a:endParaRPr>
          </a:p>
          <a:p>
            <a:pPr marL="12700" marR="5080">
              <a:lnSpc>
                <a:spcPct val="135200"/>
              </a:lnSpc>
              <a:spcBef>
                <a:spcPts val="1019"/>
              </a:spcBef>
            </a:pP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8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balance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between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creating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flexible</a:t>
            </a:r>
            <a:r>
              <a:rPr sz="1850" b="0" spc="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 </a:t>
            </a:r>
            <a:r>
              <a:rPr sz="185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adapt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arrangements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maintaining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legal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certainty.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pros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more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open-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ended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determining</a:t>
            </a:r>
            <a:r>
              <a:rPr sz="185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control.</a:t>
            </a:r>
            <a:endParaRPr sz="1850">
              <a:latin typeface="Yanone Kaffeesatz Thin"/>
              <a:cs typeface="Yanone Kaffeesatz Thi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4928" y="1816607"/>
            <a:ext cx="6373495" cy="2958465"/>
            <a:chOff x="7424928" y="1816607"/>
            <a:chExt cx="6373495" cy="2958465"/>
          </a:xfrm>
        </p:grpSpPr>
        <p:sp>
          <p:nvSpPr>
            <p:cNvPr id="8" name="object 8"/>
            <p:cNvSpPr/>
            <p:nvPr/>
          </p:nvSpPr>
          <p:spPr>
            <a:xfrm>
              <a:off x="7436358" y="1828037"/>
              <a:ext cx="6350635" cy="2935605"/>
            </a:xfrm>
            <a:custGeom>
              <a:avLst/>
              <a:gdLst/>
              <a:ahLst/>
              <a:cxnLst/>
              <a:rect l="l" t="t" r="r" b="b"/>
              <a:pathLst>
                <a:path w="6350634" h="2935604">
                  <a:moveTo>
                    <a:pt x="5988938" y="0"/>
                  </a:moveTo>
                  <a:lnTo>
                    <a:pt x="361569" y="0"/>
                  </a:lnTo>
                  <a:lnTo>
                    <a:pt x="312515" y="3301"/>
                  </a:lnTo>
                  <a:lnTo>
                    <a:pt x="265465" y="12918"/>
                  </a:lnTo>
                  <a:lnTo>
                    <a:pt x="220849" y="28420"/>
                  </a:lnTo>
                  <a:lnTo>
                    <a:pt x="179098" y="49374"/>
                  </a:lnTo>
                  <a:lnTo>
                    <a:pt x="140644" y="75351"/>
                  </a:lnTo>
                  <a:lnTo>
                    <a:pt x="105917" y="105917"/>
                  </a:lnTo>
                  <a:lnTo>
                    <a:pt x="75351" y="140644"/>
                  </a:lnTo>
                  <a:lnTo>
                    <a:pt x="49374" y="179098"/>
                  </a:lnTo>
                  <a:lnTo>
                    <a:pt x="28420" y="220849"/>
                  </a:lnTo>
                  <a:lnTo>
                    <a:pt x="12918" y="265465"/>
                  </a:lnTo>
                  <a:lnTo>
                    <a:pt x="3301" y="312515"/>
                  </a:lnTo>
                  <a:lnTo>
                    <a:pt x="0" y="361569"/>
                  </a:lnTo>
                  <a:lnTo>
                    <a:pt x="0" y="2573654"/>
                  </a:lnTo>
                  <a:lnTo>
                    <a:pt x="3301" y="2622708"/>
                  </a:lnTo>
                  <a:lnTo>
                    <a:pt x="12918" y="2669758"/>
                  </a:lnTo>
                  <a:lnTo>
                    <a:pt x="28420" y="2714374"/>
                  </a:lnTo>
                  <a:lnTo>
                    <a:pt x="49374" y="2756125"/>
                  </a:lnTo>
                  <a:lnTo>
                    <a:pt x="75351" y="2794579"/>
                  </a:lnTo>
                  <a:lnTo>
                    <a:pt x="105918" y="2829305"/>
                  </a:lnTo>
                  <a:lnTo>
                    <a:pt x="140644" y="2859872"/>
                  </a:lnTo>
                  <a:lnTo>
                    <a:pt x="179098" y="2885849"/>
                  </a:lnTo>
                  <a:lnTo>
                    <a:pt x="220849" y="2906803"/>
                  </a:lnTo>
                  <a:lnTo>
                    <a:pt x="265465" y="2922305"/>
                  </a:lnTo>
                  <a:lnTo>
                    <a:pt x="312515" y="2931922"/>
                  </a:lnTo>
                  <a:lnTo>
                    <a:pt x="361569" y="2935224"/>
                  </a:lnTo>
                  <a:lnTo>
                    <a:pt x="5988938" y="2935224"/>
                  </a:lnTo>
                  <a:lnTo>
                    <a:pt x="6037992" y="2931922"/>
                  </a:lnTo>
                  <a:lnTo>
                    <a:pt x="6085042" y="2922305"/>
                  </a:lnTo>
                  <a:lnTo>
                    <a:pt x="6129658" y="2906803"/>
                  </a:lnTo>
                  <a:lnTo>
                    <a:pt x="6171409" y="2885849"/>
                  </a:lnTo>
                  <a:lnTo>
                    <a:pt x="6209863" y="2859872"/>
                  </a:lnTo>
                  <a:lnTo>
                    <a:pt x="6244590" y="2829306"/>
                  </a:lnTo>
                  <a:lnTo>
                    <a:pt x="6275156" y="2794579"/>
                  </a:lnTo>
                  <a:lnTo>
                    <a:pt x="6301133" y="2756125"/>
                  </a:lnTo>
                  <a:lnTo>
                    <a:pt x="6322087" y="2714374"/>
                  </a:lnTo>
                  <a:lnTo>
                    <a:pt x="6337589" y="2669758"/>
                  </a:lnTo>
                  <a:lnTo>
                    <a:pt x="6347206" y="2622708"/>
                  </a:lnTo>
                  <a:lnTo>
                    <a:pt x="6350508" y="2573654"/>
                  </a:lnTo>
                  <a:lnTo>
                    <a:pt x="6350508" y="361569"/>
                  </a:lnTo>
                  <a:lnTo>
                    <a:pt x="6347206" y="312515"/>
                  </a:lnTo>
                  <a:lnTo>
                    <a:pt x="6337589" y="265465"/>
                  </a:lnTo>
                  <a:lnTo>
                    <a:pt x="6322087" y="220849"/>
                  </a:lnTo>
                  <a:lnTo>
                    <a:pt x="6301133" y="179098"/>
                  </a:lnTo>
                  <a:lnTo>
                    <a:pt x="6275156" y="140644"/>
                  </a:lnTo>
                  <a:lnTo>
                    <a:pt x="6244590" y="105918"/>
                  </a:lnTo>
                  <a:lnTo>
                    <a:pt x="6209863" y="75351"/>
                  </a:lnTo>
                  <a:lnTo>
                    <a:pt x="6171409" y="49374"/>
                  </a:lnTo>
                  <a:lnTo>
                    <a:pt x="6129658" y="28420"/>
                  </a:lnTo>
                  <a:lnTo>
                    <a:pt x="6085042" y="12918"/>
                  </a:lnTo>
                  <a:lnTo>
                    <a:pt x="6037992" y="3301"/>
                  </a:lnTo>
                  <a:lnTo>
                    <a:pt x="5988938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36358" y="1828037"/>
              <a:ext cx="6350635" cy="2935605"/>
            </a:xfrm>
            <a:custGeom>
              <a:avLst/>
              <a:gdLst/>
              <a:ahLst/>
              <a:cxnLst/>
              <a:rect l="l" t="t" r="r" b="b"/>
              <a:pathLst>
                <a:path w="6350634" h="2935604">
                  <a:moveTo>
                    <a:pt x="0" y="361569"/>
                  </a:moveTo>
                  <a:lnTo>
                    <a:pt x="3301" y="312515"/>
                  </a:lnTo>
                  <a:lnTo>
                    <a:pt x="12918" y="265465"/>
                  </a:lnTo>
                  <a:lnTo>
                    <a:pt x="28420" y="220849"/>
                  </a:lnTo>
                  <a:lnTo>
                    <a:pt x="49374" y="179098"/>
                  </a:lnTo>
                  <a:lnTo>
                    <a:pt x="75351" y="140644"/>
                  </a:lnTo>
                  <a:lnTo>
                    <a:pt x="105917" y="105917"/>
                  </a:lnTo>
                  <a:lnTo>
                    <a:pt x="140644" y="75351"/>
                  </a:lnTo>
                  <a:lnTo>
                    <a:pt x="179098" y="49374"/>
                  </a:lnTo>
                  <a:lnTo>
                    <a:pt x="220849" y="28420"/>
                  </a:lnTo>
                  <a:lnTo>
                    <a:pt x="265465" y="12918"/>
                  </a:lnTo>
                  <a:lnTo>
                    <a:pt x="312515" y="3301"/>
                  </a:lnTo>
                  <a:lnTo>
                    <a:pt x="361569" y="0"/>
                  </a:lnTo>
                  <a:lnTo>
                    <a:pt x="5988938" y="0"/>
                  </a:lnTo>
                  <a:lnTo>
                    <a:pt x="6037992" y="3301"/>
                  </a:lnTo>
                  <a:lnTo>
                    <a:pt x="6085042" y="12918"/>
                  </a:lnTo>
                  <a:lnTo>
                    <a:pt x="6129658" y="28420"/>
                  </a:lnTo>
                  <a:lnTo>
                    <a:pt x="6171409" y="49374"/>
                  </a:lnTo>
                  <a:lnTo>
                    <a:pt x="6209863" y="75351"/>
                  </a:lnTo>
                  <a:lnTo>
                    <a:pt x="6244590" y="105918"/>
                  </a:lnTo>
                  <a:lnTo>
                    <a:pt x="6275156" y="140644"/>
                  </a:lnTo>
                  <a:lnTo>
                    <a:pt x="6301133" y="179098"/>
                  </a:lnTo>
                  <a:lnTo>
                    <a:pt x="6322087" y="220849"/>
                  </a:lnTo>
                  <a:lnTo>
                    <a:pt x="6337589" y="265465"/>
                  </a:lnTo>
                  <a:lnTo>
                    <a:pt x="6347206" y="312515"/>
                  </a:lnTo>
                  <a:lnTo>
                    <a:pt x="6350508" y="361569"/>
                  </a:lnTo>
                  <a:lnTo>
                    <a:pt x="6350508" y="2573654"/>
                  </a:lnTo>
                  <a:lnTo>
                    <a:pt x="6347206" y="2622708"/>
                  </a:lnTo>
                  <a:lnTo>
                    <a:pt x="6337589" y="2669758"/>
                  </a:lnTo>
                  <a:lnTo>
                    <a:pt x="6322087" y="2714374"/>
                  </a:lnTo>
                  <a:lnTo>
                    <a:pt x="6301133" y="2756125"/>
                  </a:lnTo>
                  <a:lnTo>
                    <a:pt x="6275156" y="2794579"/>
                  </a:lnTo>
                  <a:lnTo>
                    <a:pt x="6244590" y="2829306"/>
                  </a:lnTo>
                  <a:lnTo>
                    <a:pt x="6209863" y="2859872"/>
                  </a:lnTo>
                  <a:lnTo>
                    <a:pt x="6171409" y="2885849"/>
                  </a:lnTo>
                  <a:lnTo>
                    <a:pt x="6129658" y="2906803"/>
                  </a:lnTo>
                  <a:lnTo>
                    <a:pt x="6085042" y="2922305"/>
                  </a:lnTo>
                  <a:lnTo>
                    <a:pt x="6037992" y="2931922"/>
                  </a:lnTo>
                  <a:lnTo>
                    <a:pt x="5988938" y="2935224"/>
                  </a:lnTo>
                  <a:lnTo>
                    <a:pt x="361569" y="2935224"/>
                  </a:lnTo>
                  <a:lnTo>
                    <a:pt x="312515" y="2931922"/>
                  </a:lnTo>
                  <a:lnTo>
                    <a:pt x="265465" y="2922305"/>
                  </a:lnTo>
                  <a:lnTo>
                    <a:pt x="220849" y="2906803"/>
                  </a:lnTo>
                  <a:lnTo>
                    <a:pt x="179098" y="2885849"/>
                  </a:lnTo>
                  <a:lnTo>
                    <a:pt x="140644" y="2859872"/>
                  </a:lnTo>
                  <a:lnTo>
                    <a:pt x="105918" y="2829305"/>
                  </a:lnTo>
                  <a:lnTo>
                    <a:pt x="75351" y="2794579"/>
                  </a:lnTo>
                  <a:lnTo>
                    <a:pt x="49374" y="2756125"/>
                  </a:lnTo>
                  <a:lnTo>
                    <a:pt x="28420" y="2714374"/>
                  </a:lnTo>
                  <a:lnTo>
                    <a:pt x="12918" y="2669758"/>
                  </a:lnTo>
                  <a:lnTo>
                    <a:pt x="3301" y="2622708"/>
                  </a:lnTo>
                  <a:lnTo>
                    <a:pt x="0" y="2573654"/>
                  </a:lnTo>
                  <a:lnTo>
                    <a:pt x="0" y="361569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87436" y="2060575"/>
            <a:ext cx="5322570" cy="2381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0" dirty="0">
                <a:solidFill>
                  <a:srgbClr val="DFE3E6"/>
                </a:solidFill>
                <a:latin typeface="Trebuchet MS"/>
                <a:cs typeface="Trebuchet MS"/>
              </a:rPr>
              <a:t>Statutory</a:t>
            </a:r>
            <a:r>
              <a:rPr sz="2100" b="1" spc="-21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DFE3E6"/>
                </a:solidFill>
                <a:latin typeface="Trebuchet MS"/>
                <a:cs typeface="Trebuchet MS"/>
              </a:rPr>
              <a:t>Reforms</a:t>
            </a:r>
            <a:endParaRPr sz="2100">
              <a:latin typeface="Trebuchet MS"/>
              <a:cs typeface="Trebuchet MS"/>
            </a:endParaRPr>
          </a:p>
          <a:p>
            <a:pPr marL="12700" marR="5080">
              <a:lnSpc>
                <a:spcPct val="135200"/>
              </a:lnSpc>
              <a:spcBef>
                <a:spcPts val="1019"/>
              </a:spcBef>
            </a:pP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85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statutory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reforms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codify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 </a:t>
            </a: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supplement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common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law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r>
              <a:rPr sz="18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examples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from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other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jurisdictions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have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implemented</a:t>
            </a:r>
            <a:r>
              <a:rPr sz="185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legislative</a:t>
            </a:r>
            <a:r>
              <a:rPr sz="185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changes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address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 employment</a:t>
            </a:r>
            <a:r>
              <a:rPr sz="185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relationships.</a:t>
            </a:r>
            <a:endParaRPr sz="1850">
              <a:latin typeface="Yanone Kaffeesatz Thin"/>
              <a:cs typeface="Yanone Kaffeesatz Thi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33627" y="4994147"/>
            <a:ext cx="6373495" cy="2573020"/>
            <a:chOff x="833627" y="4994147"/>
            <a:chExt cx="6373495" cy="2573020"/>
          </a:xfrm>
        </p:grpSpPr>
        <p:sp>
          <p:nvSpPr>
            <p:cNvPr id="12" name="object 12"/>
            <p:cNvSpPr/>
            <p:nvPr/>
          </p:nvSpPr>
          <p:spPr>
            <a:xfrm>
              <a:off x="845057" y="5005577"/>
              <a:ext cx="6350635" cy="2550160"/>
            </a:xfrm>
            <a:custGeom>
              <a:avLst/>
              <a:gdLst/>
              <a:ahLst/>
              <a:cxnLst/>
              <a:rect l="l" t="t" r="r" b="b"/>
              <a:pathLst>
                <a:path w="6350634" h="2550159">
                  <a:moveTo>
                    <a:pt x="5988939" y="0"/>
                  </a:moveTo>
                  <a:lnTo>
                    <a:pt x="361569" y="0"/>
                  </a:lnTo>
                  <a:lnTo>
                    <a:pt x="312505" y="3301"/>
                  </a:lnTo>
                  <a:lnTo>
                    <a:pt x="265447" y="12918"/>
                  </a:lnTo>
                  <a:lnTo>
                    <a:pt x="220827" y="28420"/>
                  </a:lnTo>
                  <a:lnTo>
                    <a:pt x="179075" y="49374"/>
                  </a:lnTo>
                  <a:lnTo>
                    <a:pt x="140622" y="75351"/>
                  </a:lnTo>
                  <a:lnTo>
                    <a:pt x="105898" y="105917"/>
                  </a:lnTo>
                  <a:lnTo>
                    <a:pt x="75335" y="140644"/>
                  </a:lnTo>
                  <a:lnTo>
                    <a:pt x="49363" y="179098"/>
                  </a:lnTo>
                  <a:lnTo>
                    <a:pt x="28413" y="220849"/>
                  </a:lnTo>
                  <a:lnTo>
                    <a:pt x="12915" y="265465"/>
                  </a:lnTo>
                  <a:lnTo>
                    <a:pt x="3300" y="312515"/>
                  </a:lnTo>
                  <a:lnTo>
                    <a:pt x="0" y="361569"/>
                  </a:lnTo>
                  <a:lnTo>
                    <a:pt x="0" y="2188083"/>
                  </a:lnTo>
                  <a:lnTo>
                    <a:pt x="3300" y="2237146"/>
                  </a:lnTo>
                  <a:lnTo>
                    <a:pt x="12915" y="2284204"/>
                  </a:lnTo>
                  <a:lnTo>
                    <a:pt x="28413" y="2328824"/>
                  </a:lnTo>
                  <a:lnTo>
                    <a:pt x="49363" y="2370576"/>
                  </a:lnTo>
                  <a:lnTo>
                    <a:pt x="75335" y="2409029"/>
                  </a:lnTo>
                  <a:lnTo>
                    <a:pt x="105898" y="2443753"/>
                  </a:lnTo>
                  <a:lnTo>
                    <a:pt x="140622" y="2474316"/>
                  </a:lnTo>
                  <a:lnTo>
                    <a:pt x="179075" y="2500288"/>
                  </a:lnTo>
                  <a:lnTo>
                    <a:pt x="220827" y="2521238"/>
                  </a:lnTo>
                  <a:lnTo>
                    <a:pt x="265447" y="2536736"/>
                  </a:lnTo>
                  <a:lnTo>
                    <a:pt x="312505" y="2546351"/>
                  </a:lnTo>
                  <a:lnTo>
                    <a:pt x="361569" y="2549652"/>
                  </a:lnTo>
                  <a:lnTo>
                    <a:pt x="5988939" y="2549652"/>
                  </a:lnTo>
                  <a:lnTo>
                    <a:pt x="6037992" y="2546351"/>
                  </a:lnTo>
                  <a:lnTo>
                    <a:pt x="6085042" y="2536736"/>
                  </a:lnTo>
                  <a:lnTo>
                    <a:pt x="6129658" y="2521238"/>
                  </a:lnTo>
                  <a:lnTo>
                    <a:pt x="6171409" y="2500288"/>
                  </a:lnTo>
                  <a:lnTo>
                    <a:pt x="6209863" y="2474316"/>
                  </a:lnTo>
                  <a:lnTo>
                    <a:pt x="6244590" y="2443753"/>
                  </a:lnTo>
                  <a:lnTo>
                    <a:pt x="6275156" y="2409029"/>
                  </a:lnTo>
                  <a:lnTo>
                    <a:pt x="6301133" y="2370576"/>
                  </a:lnTo>
                  <a:lnTo>
                    <a:pt x="6322087" y="2328824"/>
                  </a:lnTo>
                  <a:lnTo>
                    <a:pt x="6337589" y="2284204"/>
                  </a:lnTo>
                  <a:lnTo>
                    <a:pt x="6347206" y="2237146"/>
                  </a:lnTo>
                  <a:lnTo>
                    <a:pt x="6350508" y="2188083"/>
                  </a:lnTo>
                  <a:lnTo>
                    <a:pt x="6350508" y="361569"/>
                  </a:lnTo>
                  <a:lnTo>
                    <a:pt x="6347206" y="312515"/>
                  </a:lnTo>
                  <a:lnTo>
                    <a:pt x="6337589" y="265465"/>
                  </a:lnTo>
                  <a:lnTo>
                    <a:pt x="6322087" y="220849"/>
                  </a:lnTo>
                  <a:lnTo>
                    <a:pt x="6301133" y="179098"/>
                  </a:lnTo>
                  <a:lnTo>
                    <a:pt x="6275156" y="140644"/>
                  </a:lnTo>
                  <a:lnTo>
                    <a:pt x="6244589" y="105917"/>
                  </a:lnTo>
                  <a:lnTo>
                    <a:pt x="6209863" y="75351"/>
                  </a:lnTo>
                  <a:lnTo>
                    <a:pt x="6171409" y="49374"/>
                  </a:lnTo>
                  <a:lnTo>
                    <a:pt x="6129658" y="28420"/>
                  </a:lnTo>
                  <a:lnTo>
                    <a:pt x="6085042" y="12918"/>
                  </a:lnTo>
                  <a:lnTo>
                    <a:pt x="6037992" y="3301"/>
                  </a:lnTo>
                  <a:lnTo>
                    <a:pt x="5988939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45057" y="5005577"/>
              <a:ext cx="6350635" cy="2550160"/>
            </a:xfrm>
            <a:custGeom>
              <a:avLst/>
              <a:gdLst/>
              <a:ahLst/>
              <a:cxnLst/>
              <a:rect l="l" t="t" r="r" b="b"/>
              <a:pathLst>
                <a:path w="6350634" h="2550159">
                  <a:moveTo>
                    <a:pt x="0" y="361569"/>
                  </a:moveTo>
                  <a:lnTo>
                    <a:pt x="3300" y="312515"/>
                  </a:lnTo>
                  <a:lnTo>
                    <a:pt x="12915" y="265465"/>
                  </a:lnTo>
                  <a:lnTo>
                    <a:pt x="28413" y="220849"/>
                  </a:lnTo>
                  <a:lnTo>
                    <a:pt x="49363" y="179098"/>
                  </a:lnTo>
                  <a:lnTo>
                    <a:pt x="75335" y="140644"/>
                  </a:lnTo>
                  <a:lnTo>
                    <a:pt x="105898" y="105917"/>
                  </a:lnTo>
                  <a:lnTo>
                    <a:pt x="140622" y="75351"/>
                  </a:lnTo>
                  <a:lnTo>
                    <a:pt x="179075" y="49374"/>
                  </a:lnTo>
                  <a:lnTo>
                    <a:pt x="220827" y="28420"/>
                  </a:lnTo>
                  <a:lnTo>
                    <a:pt x="265447" y="12918"/>
                  </a:lnTo>
                  <a:lnTo>
                    <a:pt x="312505" y="3301"/>
                  </a:lnTo>
                  <a:lnTo>
                    <a:pt x="361569" y="0"/>
                  </a:lnTo>
                  <a:lnTo>
                    <a:pt x="5988939" y="0"/>
                  </a:lnTo>
                  <a:lnTo>
                    <a:pt x="6037992" y="3301"/>
                  </a:lnTo>
                  <a:lnTo>
                    <a:pt x="6085042" y="12918"/>
                  </a:lnTo>
                  <a:lnTo>
                    <a:pt x="6129658" y="28420"/>
                  </a:lnTo>
                  <a:lnTo>
                    <a:pt x="6171409" y="49374"/>
                  </a:lnTo>
                  <a:lnTo>
                    <a:pt x="6209863" y="75351"/>
                  </a:lnTo>
                  <a:lnTo>
                    <a:pt x="6244589" y="105917"/>
                  </a:lnTo>
                  <a:lnTo>
                    <a:pt x="6275156" y="140644"/>
                  </a:lnTo>
                  <a:lnTo>
                    <a:pt x="6301133" y="179098"/>
                  </a:lnTo>
                  <a:lnTo>
                    <a:pt x="6322087" y="220849"/>
                  </a:lnTo>
                  <a:lnTo>
                    <a:pt x="6337589" y="265465"/>
                  </a:lnTo>
                  <a:lnTo>
                    <a:pt x="6347206" y="312515"/>
                  </a:lnTo>
                  <a:lnTo>
                    <a:pt x="6350508" y="361569"/>
                  </a:lnTo>
                  <a:lnTo>
                    <a:pt x="6350508" y="2188083"/>
                  </a:lnTo>
                  <a:lnTo>
                    <a:pt x="6347206" y="2237146"/>
                  </a:lnTo>
                  <a:lnTo>
                    <a:pt x="6337589" y="2284204"/>
                  </a:lnTo>
                  <a:lnTo>
                    <a:pt x="6322087" y="2328824"/>
                  </a:lnTo>
                  <a:lnTo>
                    <a:pt x="6301133" y="2370576"/>
                  </a:lnTo>
                  <a:lnTo>
                    <a:pt x="6275156" y="2409029"/>
                  </a:lnTo>
                  <a:lnTo>
                    <a:pt x="6244590" y="2443753"/>
                  </a:lnTo>
                  <a:lnTo>
                    <a:pt x="6209863" y="2474316"/>
                  </a:lnTo>
                  <a:lnTo>
                    <a:pt x="6171409" y="2500288"/>
                  </a:lnTo>
                  <a:lnTo>
                    <a:pt x="6129658" y="2521238"/>
                  </a:lnTo>
                  <a:lnTo>
                    <a:pt x="6085042" y="2536736"/>
                  </a:lnTo>
                  <a:lnTo>
                    <a:pt x="6037992" y="2546351"/>
                  </a:lnTo>
                  <a:lnTo>
                    <a:pt x="5988939" y="2549652"/>
                  </a:lnTo>
                  <a:lnTo>
                    <a:pt x="361569" y="2549652"/>
                  </a:lnTo>
                  <a:lnTo>
                    <a:pt x="312505" y="2546351"/>
                  </a:lnTo>
                  <a:lnTo>
                    <a:pt x="265447" y="2536736"/>
                  </a:lnTo>
                  <a:lnTo>
                    <a:pt x="220827" y="2521238"/>
                  </a:lnTo>
                  <a:lnTo>
                    <a:pt x="179075" y="2500288"/>
                  </a:lnTo>
                  <a:lnTo>
                    <a:pt x="140622" y="2474316"/>
                  </a:lnTo>
                  <a:lnTo>
                    <a:pt x="105898" y="2443753"/>
                  </a:lnTo>
                  <a:lnTo>
                    <a:pt x="75335" y="2409029"/>
                  </a:lnTo>
                  <a:lnTo>
                    <a:pt x="49363" y="2370576"/>
                  </a:lnTo>
                  <a:lnTo>
                    <a:pt x="28413" y="2328824"/>
                  </a:lnTo>
                  <a:lnTo>
                    <a:pt x="12915" y="2284204"/>
                  </a:lnTo>
                  <a:lnTo>
                    <a:pt x="3300" y="2237146"/>
                  </a:lnTo>
                  <a:lnTo>
                    <a:pt x="0" y="2188083"/>
                  </a:lnTo>
                  <a:lnTo>
                    <a:pt x="0" y="361569"/>
                  </a:lnTo>
                  <a:close/>
                </a:path>
              </a:pathLst>
            </a:custGeom>
            <a:ln w="2286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94943" y="5238115"/>
            <a:ext cx="5614035" cy="19996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DFE3E6"/>
                </a:solidFill>
                <a:latin typeface="Trebuchet MS"/>
                <a:cs typeface="Trebuchet MS"/>
              </a:rPr>
              <a:t>Economic</a:t>
            </a:r>
            <a:r>
              <a:rPr sz="2100" b="1" spc="-18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25" dirty="0">
                <a:solidFill>
                  <a:srgbClr val="DFE3E6"/>
                </a:solidFill>
                <a:latin typeface="Trebuchet MS"/>
                <a:cs typeface="Trebuchet MS"/>
              </a:rPr>
              <a:t>Realities</a:t>
            </a:r>
            <a:r>
              <a:rPr sz="2100" b="1" spc="-17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20" dirty="0">
                <a:solidFill>
                  <a:srgbClr val="DFE3E6"/>
                </a:solidFill>
                <a:latin typeface="Trebuchet MS"/>
                <a:cs typeface="Trebuchet MS"/>
              </a:rPr>
              <a:t>Test</a:t>
            </a:r>
            <a:endParaRPr sz="2100">
              <a:latin typeface="Trebuchet MS"/>
              <a:cs typeface="Trebuchet MS"/>
            </a:endParaRPr>
          </a:p>
          <a:p>
            <a:pPr marL="12700" marR="5080">
              <a:lnSpc>
                <a:spcPct val="135100"/>
              </a:lnSpc>
              <a:spcBef>
                <a:spcPts val="1025"/>
              </a:spcBef>
            </a:pP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Evaluate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merits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incorporating</a:t>
            </a:r>
            <a:r>
              <a:rPr sz="1850" b="0" spc="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'economic </a:t>
            </a:r>
            <a:r>
              <a:rPr sz="18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realities'</a:t>
            </a:r>
            <a:r>
              <a:rPr sz="185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alongside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r>
              <a:rPr sz="18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approach,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used</a:t>
            </a:r>
            <a:r>
              <a:rPr sz="18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some</a:t>
            </a:r>
            <a:r>
              <a:rPr sz="18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jurisdictions,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considers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worker's </a:t>
            </a:r>
            <a:r>
              <a:rPr sz="185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economic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dependence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employer.</a:t>
            </a:r>
            <a:endParaRPr sz="1850">
              <a:latin typeface="Yanone Kaffeesatz Thin"/>
              <a:cs typeface="Yanone Kaffeesatz Thi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4928" y="4994147"/>
            <a:ext cx="6373495" cy="2573020"/>
            <a:chOff x="7424928" y="4994147"/>
            <a:chExt cx="6373495" cy="2573020"/>
          </a:xfrm>
        </p:grpSpPr>
        <p:sp>
          <p:nvSpPr>
            <p:cNvPr id="16" name="object 16"/>
            <p:cNvSpPr/>
            <p:nvPr/>
          </p:nvSpPr>
          <p:spPr>
            <a:xfrm>
              <a:off x="7436358" y="5005577"/>
              <a:ext cx="6350635" cy="2550160"/>
            </a:xfrm>
            <a:custGeom>
              <a:avLst/>
              <a:gdLst/>
              <a:ahLst/>
              <a:cxnLst/>
              <a:rect l="l" t="t" r="r" b="b"/>
              <a:pathLst>
                <a:path w="6350634" h="2550159">
                  <a:moveTo>
                    <a:pt x="5988938" y="0"/>
                  </a:moveTo>
                  <a:lnTo>
                    <a:pt x="361569" y="0"/>
                  </a:lnTo>
                  <a:lnTo>
                    <a:pt x="312515" y="3301"/>
                  </a:lnTo>
                  <a:lnTo>
                    <a:pt x="265465" y="12918"/>
                  </a:lnTo>
                  <a:lnTo>
                    <a:pt x="220849" y="28420"/>
                  </a:lnTo>
                  <a:lnTo>
                    <a:pt x="179098" y="49374"/>
                  </a:lnTo>
                  <a:lnTo>
                    <a:pt x="140644" y="75351"/>
                  </a:lnTo>
                  <a:lnTo>
                    <a:pt x="105917" y="105917"/>
                  </a:lnTo>
                  <a:lnTo>
                    <a:pt x="75351" y="140644"/>
                  </a:lnTo>
                  <a:lnTo>
                    <a:pt x="49374" y="179098"/>
                  </a:lnTo>
                  <a:lnTo>
                    <a:pt x="28420" y="220849"/>
                  </a:lnTo>
                  <a:lnTo>
                    <a:pt x="12918" y="265465"/>
                  </a:lnTo>
                  <a:lnTo>
                    <a:pt x="3301" y="312515"/>
                  </a:lnTo>
                  <a:lnTo>
                    <a:pt x="0" y="361569"/>
                  </a:lnTo>
                  <a:lnTo>
                    <a:pt x="0" y="2188083"/>
                  </a:lnTo>
                  <a:lnTo>
                    <a:pt x="3301" y="2237146"/>
                  </a:lnTo>
                  <a:lnTo>
                    <a:pt x="12918" y="2284204"/>
                  </a:lnTo>
                  <a:lnTo>
                    <a:pt x="28420" y="2328824"/>
                  </a:lnTo>
                  <a:lnTo>
                    <a:pt x="49374" y="2370576"/>
                  </a:lnTo>
                  <a:lnTo>
                    <a:pt x="75351" y="2409029"/>
                  </a:lnTo>
                  <a:lnTo>
                    <a:pt x="105918" y="2443753"/>
                  </a:lnTo>
                  <a:lnTo>
                    <a:pt x="140644" y="2474316"/>
                  </a:lnTo>
                  <a:lnTo>
                    <a:pt x="179098" y="2500288"/>
                  </a:lnTo>
                  <a:lnTo>
                    <a:pt x="220849" y="2521238"/>
                  </a:lnTo>
                  <a:lnTo>
                    <a:pt x="265465" y="2536736"/>
                  </a:lnTo>
                  <a:lnTo>
                    <a:pt x="312515" y="2546351"/>
                  </a:lnTo>
                  <a:lnTo>
                    <a:pt x="361569" y="2549652"/>
                  </a:lnTo>
                  <a:lnTo>
                    <a:pt x="5988938" y="2549652"/>
                  </a:lnTo>
                  <a:lnTo>
                    <a:pt x="6037992" y="2546351"/>
                  </a:lnTo>
                  <a:lnTo>
                    <a:pt x="6085042" y="2536736"/>
                  </a:lnTo>
                  <a:lnTo>
                    <a:pt x="6129658" y="2521238"/>
                  </a:lnTo>
                  <a:lnTo>
                    <a:pt x="6171409" y="2500288"/>
                  </a:lnTo>
                  <a:lnTo>
                    <a:pt x="6209863" y="2474316"/>
                  </a:lnTo>
                  <a:lnTo>
                    <a:pt x="6244590" y="2443753"/>
                  </a:lnTo>
                  <a:lnTo>
                    <a:pt x="6275156" y="2409029"/>
                  </a:lnTo>
                  <a:lnTo>
                    <a:pt x="6301133" y="2370576"/>
                  </a:lnTo>
                  <a:lnTo>
                    <a:pt x="6322087" y="2328824"/>
                  </a:lnTo>
                  <a:lnTo>
                    <a:pt x="6337589" y="2284204"/>
                  </a:lnTo>
                  <a:lnTo>
                    <a:pt x="6347206" y="2237146"/>
                  </a:lnTo>
                  <a:lnTo>
                    <a:pt x="6350508" y="2188083"/>
                  </a:lnTo>
                  <a:lnTo>
                    <a:pt x="6350508" y="361569"/>
                  </a:lnTo>
                  <a:lnTo>
                    <a:pt x="6347206" y="312515"/>
                  </a:lnTo>
                  <a:lnTo>
                    <a:pt x="6337589" y="265465"/>
                  </a:lnTo>
                  <a:lnTo>
                    <a:pt x="6322087" y="220849"/>
                  </a:lnTo>
                  <a:lnTo>
                    <a:pt x="6301133" y="179098"/>
                  </a:lnTo>
                  <a:lnTo>
                    <a:pt x="6275156" y="140644"/>
                  </a:lnTo>
                  <a:lnTo>
                    <a:pt x="6244590" y="105917"/>
                  </a:lnTo>
                  <a:lnTo>
                    <a:pt x="6209863" y="75351"/>
                  </a:lnTo>
                  <a:lnTo>
                    <a:pt x="6171409" y="49374"/>
                  </a:lnTo>
                  <a:lnTo>
                    <a:pt x="6129658" y="28420"/>
                  </a:lnTo>
                  <a:lnTo>
                    <a:pt x="6085042" y="12918"/>
                  </a:lnTo>
                  <a:lnTo>
                    <a:pt x="6037992" y="3301"/>
                  </a:lnTo>
                  <a:lnTo>
                    <a:pt x="5988938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36358" y="5005577"/>
              <a:ext cx="6350635" cy="2550160"/>
            </a:xfrm>
            <a:custGeom>
              <a:avLst/>
              <a:gdLst/>
              <a:ahLst/>
              <a:cxnLst/>
              <a:rect l="l" t="t" r="r" b="b"/>
              <a:pathLst>
                <a:path w="6350634" h="2550159">
                  <a:moveTo>
                    <a:pt x="0" y="361569"/>
                  </a:moveTo>
                  <a:lnTo>
                    <a:pt x="3301" y="312515"/>
                  </a:lnTo>
                  <a:lnTo>
                    <a:pt x="12918" y="265465"/>
                  </a:lnTo>
                  <a:lnTo>
                    <a:pt x="28420" y="220849"/>
                  </a:lnTo>
                  <a:lnTo>
                    <a:pt x="49374" y="179098"/>
                  </a:lnTo>
                  <a:lnTo>
                    <a:pt x="75351" y="140644"/>
                  </a:lnTo>
                  <a:lnTo>
                    <a:pt x="105917" y="105917"/>
                  </a:lnTo>
                  <a:lnTo>
                    <a:pt x="140644" y="75351"/>
                  </a:lnTo>
                  <a:lnTo>
                    <a:pt x="179098" y="49374"/>
                  </a:lnTo>
                  <a:lnTo>
                    <a:pt x="220849" y="28420"/>
                  </a:lnTo>
                  <a:lnTo>
                    <a:pt x="265465" y="12918"/>
                  </a:lnTo>
                  <a:lnTo>
                    <a:pt x="312515" y="3301"/>
                  </a:lnTo>
                  <a:lnTo>
                    <a:pt x="361569" y="0"/>
                  </a:lnTo>
                  <a:lnTo>
                    <a:pt x="5988938" y="0"/>
                  </a:lnTo>
                  <a:lnTo>
                    <a:pt x="6037992" y="3301"/>
                  </a:lnTo>
                  <a:lnTo>
                    <a:pt x="6085042" y="12918"/>
                  </a:lnTo>
                  <a:lnTo>
                    <a:pt x="6129658" y="28420"/>
                  </a:lnTo>
                  <a:lnTo>
                    <a:pt x="6171409" y="49374"/>
                  </a:lnTo>
                  <a:lnTo>
                    <a:pt x="6209863" y="75351"/>
                  </a:lnTo>
                  <a:lnTo>
                    <a:pt x="6244590" y="105917"/>
                  </a:lnTo>
                  <a:lnTo>
                    <a:pt x="6275156" y="140644"/>
                  </a:lnTo>
                  <a:lnTo>
                    <a:pt x="6301133" y="179098"/>
                  </a:lnTo>
                  <a:lnTo>
                    <a:pt x="6322087" y="220849"/>
                  </a:lnTo>
                  <a:lnTo>
                    <a:pt x="6337589" y="265465"/>
                  </a:lnTo>
                  <a:lnTo>
                    <a:pt x="6347206" y="312515"/>
                  </a:lnTo>
                  <a:lnTo>
                    <a:pt x="6350508" y="361569"/>
                  </a:lnTo>
                  <a:lnTo>
                    <a:pt x="6350508" y="2188083"/>
                  </a:lnTo>
                  <a:lnTo>
                    <a:pt x="6347206" y="2237146"/>
                  </a:lnTo>
                  <a:lnTo>
                    <a:pt x="6337589" y="2284204"/>
                  </a:lnTo>
                  <a:lnTo>
                    <a:pt x="6322087" y="2328824"/>
                  </a:lnTo>
                  <a:lnTo>
                    <a:pt x="6301133" y="2370576"/>
                  </a:lnTo>
                  <a:lnTo>
                    <a:pt x="6275156" y="2409029"/>
                  </a:lnTo>
                  <a:lnTo>
                    <a:pt x="6244590" y="2443753"/>
                  </a:lnTo>
                  <a:lnTo>
                    <a:pt x="6209863" y="2474316"/>
                  </a:lnTo>
                  <a:lnTo>
                    <a:pt x="6171409" y="2500288"/>
                  </a:lnTo>
                  <a:lnTo>
                    <a:pt x="6129658" y="2521238"/>
                  </a:lnTo>
                  <a:lnTo>
                    <a:pt x="6085042" y="2536736"/>
                  </a:lnTo>
                  <a:lnTo>
                    <a:pt x="6037992" y="2546351"/>
                  </a:lnTo>
                  <a:lnTo>
                    <a:pt x="5988938" y="2549652"/>
                  </a:lnTo>
                  <a:lnTo>
                    <a:pt x="361569" y="2549652"/>
                  </a:lnTo>
                  <a:lnTo>
                    <a:pt x="312515" y="2546351"/>
                  </a:lnTo>
                  <a:lnTo>
                    <a:pt x="265465" y="2536736"/>
                  </a:lnTo>
                  <a:lnTo>
                    <a:pt x="220849" y="2521238"/>
                  </a:lnTo>
                  <a:lnTo>
                    <a:pt x="179098" y="2500288"/>
                  </a:lnTo>
                  <a:lnTo>
                    <a:pt x="140644" y="2474316"/>
                  </a:lnTo>
                  <a:lnTo>
                    <a:pt x="105918" y="2443753"/>
                  </a:lnTo>
                  <a:lnTo>
                    <a:pt x="75351" y="2409029"/>
                  </a:lnTo>
                  <a:lnTo>
                    <a:pt x="49374" y="2370576"/>
                  </a:lnTo>
                  <a:lnTo>
                    <a:pt x="28420" y="2328824"/>
                  </a:lnTo>
                  <a:lnTo>
                    <a:pt x="12918" y="2284204"/>
                  </a:lnTo>
                  <a:lnTo>
                    <a:pt x="3301" y="2237146"/>
                  </a:lnTo>
                  <a:lnTo>
                    <a:pt x="0" y="2188083"/>
                  </a:lnTo>
                  <a:lnTo>
                    <a:pt x="0" y="361569"/>
                  </a:lnTo>
                  <a:close/>
                </a:path>
              </a:pathLst>
            </a:custGeom>
            <a:ln w="22860">
              <a:solidFill>
                <a:srgbClr val="0812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87436" y="5238115"/>
            <a:ext cx="5626735" cy="19996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solidFill>
                  <a:srgbClr val="DFE3E6"/>
                </a:solidFill>
                <a:latin typeface="Trebuchet MS"/>
                <a:cs typeface="Trebuchet MS"/>
              </a:rPr>
              <a:t>Technology-</a:t>
            </a:r>
            <a:r>
              <a:rPr sz="2100" b="1" dirty="0">
                <a:solidFill>
                  <a:srgbClr val="DFE3E6"/>
                </a:solidFill>
                <a:latin typeface="Trebuchet MS"/>
                <a:cs typeface="Trebuchet MS"/>
              </a:rPr>
              <a:t>Specific</a:t>
            </a:r>
            <a:r>
              <a:rPr sz="2100" b="1" spc="-19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DFE3E6"/>
                </a:solidFill>
                <a:latin typeface="Trebuchet MS"/>
                <a:cs typeface="Trebuchet MS"/>
              </a:rPr>
              <a:t>Criteria</a:t>
            </a:r>
            <a:endParaRPr sz="2100">
              <a:latin typeface="Trebuchet MS"/>
              <a:cs typeface="Trebuchet MS"/>
            </a:endParaRPr>
          </a:p>
          <a:p>
            <a:pPr marL="12700" marR="5080">
              <a:lnSpc>
                <a:spcPct val="135100"/>
              </a:lnSpc>
              <a:spcBef>
                <a:spcPts val="1025"/>
              </a:spcBef>
            </a:pPr>
            <a:r>
              <a:rPr sz="185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Propose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criteria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assessing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technology-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mediated</a:t>
            </a:r>
            <a:r>
              <a:rPr sz="185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environments.</a:t>
            </a:r>
            <a:r>
              <a:rPr sz="185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85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such</a:t>
            </a:r>
            <a:r>
              <a:rPr sz="18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data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collection,</a:t>
            </a:r>
            <a:r>
              <a:rPr sz="185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performance</a:t>
            </a:r>
            <a:r>
              <a:rPr sz="185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metrics,</a:t>
            </a:r>
            <a:r>
              <a:rPr sz="18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5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algorithmic </a:t>
            </a:r>
            <a:r>
              <a:rPr sz="18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decision-making.</a:t>
            </a:r>
            <a:endParaRPr sz="1850">
              <a:latin typeface="Yanone Kaffeesatz Thin"/>
              <a:cs typeface="Yanone Kaffeesatz Thin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1408" y="1631949"/>
            <a:ext cx="1244282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5" dirty="0"/>
              <a:t>Group</a:t>
            </a:r>
            <a:r>
              <a:rPr sz="4300" spc="-395" dirty="0"/>
              <a:t> </a:t>
            </a:r>
            <a:r>
              <a:rPr sz="4300" dirty="0"/>
              <a:t>Discussion:</a:t>
            </a:r>
            <a:r>
              <a:rPr sz="4300" spc="-400" dirty="0"/>
              <a:t> </a:t>
            </a:r>
            <a:r>
              <a:rPr sz="4300" dirty="0"/>
              <a:t>Comparative</a:t>
            </a:r>
            <a:r>
              <a:rPr sz="4300" spc="-395" dirty="0"/>
              <a:t> </a:t>
            </a:r>
            <a:r>
              <a:rPr sz="4300" dirty="0"/>
              <a:t>Legal</a:t>
            </a:r>
            <a:r>
              <a:rPr sz="4300" spc="-395" dirty="0"/>
              <a:t> </a:t>
            </a:r>
            <a:r>
              <a:rPr sz="4300" spc="-10" dirty="0"/>
              <a:t>Approaches</a:t>
            </a:r>
            <a:endParaRPr sz="430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1408" y="2950210"/>
            <a:ext cx="202882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40" dirty="0">
                <a:solidFill>
                  <a:srgbClr val="EFFBFF"/>
                </a:solidFill>
                <a:latin typeface="Trebuchet MS"/>
                <a:cs typeface="Trebuchet MS"/>
              </a:rPr>
              <a:t>United</a:t>
            </a:r>
            <a:r>
              <a:rPr sz="2150" b="1" spc="-24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EFFBFF"/>
                </a:solidFill>
                <a:latin typeface="Trebuchet MS"/>
                <a:cs typeface="Trebuchet MS"/>
              </a:rPr>
              <a:t>Kingdom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408" y="3505479"/>
            <a:ext cx="3916679" cy="238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900"/>
              </a:lnSpc>
              <a:spcBef>
                <a:spcPts val="100"/>
              </a:spcBef>
            </a:pP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UK's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evolving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approach,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including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impact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recent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gig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economy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cases.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3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UK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courts</a:t>
            </a:r>
            <a:r>
              <a:rPr sz="19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have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expanded</a:t>
            </a:r>
            <a:r>
              <a:rPr sz="19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scope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</a:t>
            </a:r>
            <a:r>
              <a:rPr sz="19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beyond</a:t>
            </a:r>
            <a:r>
              <a:rPr sz="19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</a:t>
            </a:r>
            <a:r>
              <a:rPr sz="190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relationships.</a:t>
            </a:r>
            <a:endParaRPr sz="190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0670" y="2950210"/>
            <a:ext cx="199771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35" dirty="0">
                <a:solidFill>
                  <a:srgbClr val="EFFBFF"/>
                </a:solidFill>
                <a:latin typeface="Trebuchet MS"/>
                <a:cs typeface="Trebuchet MS"/>
              </a:rPr>
              <a:t>European</a:t>
            </a:r>
            <a:r>
              <a:rPr sz="2150" b="1" spc="-24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20" dirty="0">
                <a:solidFill>
                  <a:srgbClr val="EFFBFF"/>
                </a:solidFill>
                <a:latin typeface="Trebuchet MS"/>
                <a:cs typeface="Trebuchet MS"/>
              </a:rPr>
              <a:t>Union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0670" y="3505479"/>
            <a:ext cx="3905250" cy="238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900"/>
              </a:lnSpc>
              <a:spcBef>
                <a:spcPts val="100"/>
              </a:spcBef>
            </a:pP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EU's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efforts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harmonise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</a:t>
            </a:r>
            <a:r>
              <a:rPr sz="19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status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definitions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across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member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states.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impact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3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EU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directives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9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different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national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contexts.</a:t>
            </a:r>
            <a:endParaRPr sz="190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9551" y="2950210"/>
            <a:ext cx="1717039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40" dirty="0">
                <a:solidFill>
                  <a:srgbClr val="EFFBFF"/>
                </a:solidFill>
                <a:latin typeface="Trebuchet MS"/>
                <a:cs typeface="Trebuchet MS"/>
              </a:rPr>
              <a:t>United</a:t>
            </a:r>
            <a:r>
              <a:rPr sz="2150" b="1" spc="-24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EFFBFF"/>
                </a:solidFill>
                <a:latin typeface="Trebuchet MS"/>
                <a:cs typeface="Trebuchet MS"/>
              </a:rPr>
              <a:t>States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9551" y="3505479"/>
            <a:ext cx="3889375" cy="238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900"/>
              </a:lnSpc>
              <a:spcBef>
                <a:spcPts val="100"/>
              </a:spcBef>
            </a:pP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Analyse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3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approach,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including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use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3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'ABC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test'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some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states.</a:t>
            </a:r>
            <a:r>
              <a:rPr sz="19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Compare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with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advantages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disadvantages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each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approach.</a:t>
            </a:r>
            <a:endParaRPr sz="19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8939" rIns="0" bIns="0" rtlCol="0">
            <a:spAutoFit/>
          </a:bodyPr>
          <a:lstStyle/>
          <a:p>
            <a:pPr marL="61594">
              <a:lnSpc>
                <a:spcPct val="100000"/>
              </a:lnSpc>
              <a:spcBef>
                <a:spcPts val="95"/>
              </a:spcBef>
            </a:pPr>
            <a:r>
              <a:rPr sz="4300" spc="-35" dirty="0"/>
              <a:t>Group</a:t>
            </a:r>
            <a:r>
              <a:rPr sz="4300" spc="-390" dirty="0"/>
              <a:t> </a:t>
            </a:r>
            <a:r>
              <a:rPr sz="4300" dirty="0"/>
              <a:t>Discussion:</a:t>
            </a:r>
            <a:r>
              <a:rPr sz="4300" spc="-400" dirty="0"/>
              <a:t> </a:t>
            </a:r>
            <a:r>
              <a:rPr sz="4300" spc="-30" dirty="0"/>
              <a:t>Ethical</a:t>
            </a:r>
            <a:r>
              <a:rPr sz="4300" spc="-395" dirty="0"/>
              <a:t> </a:t>
            </a:r>
            <a:r>
              <a:rPr sz="4300" spc="-10" dirty="0"/>
              <a:t>Considerations</a:t>
            </a:r>
            <a:endParaRPr sz="4300"/>
          </a:p>
        </p:txBody>
      </p:sp>
      <p:grpSp>
        <p:nvGrpSpPr>
          <p:cNvPr id="3" name="object 3"/>
          <p:cNvGrpSpPr/>
          <p:nvPr/>
        </p:nvGrpSpPr>
        <p:grpSpPr>
          <a:xfrm>
            <a:off x="848867" y="2494788"/>
            <a:ext cx="585470" cy="585470"/>
            <a:chOff x="848867" y="2494788"/>
            <a:chExt cx="585470" cy="585470"/>
          </a:xfrm>
        </p:grpSpPr>
        <p:sp>
          <p:nvSpPr>
            <p:cNvPr id="4" name="object 4"/>
            <p:cNvSpPr/>
            <p:nvPr/>
          </p:nvSpPr>
          <p:spPr>
            <a:xfrm>
              <a:off x="864107" y="2510028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277367" y="0"/>
                  </a:moveTo>
                  <a:lnTo>
                    <a:pt x="227510" y="4469"/>
                  </a:lnTo>
                  <a:lnTo>
                    <a:pt x="180584" y="17355"/>
                  </a:lnTo>
                  <a:lnTo>
                    <a:pt x="137374" y="37874"/>
                  </a:lnTo>
                  <a:lnTo>
                    <a:pt x="98662" y="65241"/>
                  </a:lnTo>
                  <a:lnTo>
                    <a:pt x="65233" y="98673"/>
                  </a:lnTo>
                  <a:lnTo>
                    <a:pt x="37868" y="137385"/>
                  </a:lnTo>
                  <a:lnTo>
                    <a:pt x="17352" y="180595"/>
                  </a:lnTo>
                  <a:lnTo>
                    <a:pt x="4468" y="227517"/>
                  </a:lnTo>
                  <a:lnTo>
                    <a:pt x="0" y="277368"/>
                  </a:lnTo>
                  <a:lnTo>
                    <a:pt x="4468" y="327218"/>
                  </a:lnTo>
                  <a:lnTo>
                    <a:pt x="17352" y="374140"/>
                  </a:lnTo>
                  <a:lnTo>
                    <a:pt x="37868" y="417350"/>
                  </a:lnTo>
                  <a:lnTo>
                    <a:pt x="65233" y="456062"/>
                  </a:lnTo>
                  <a:lnTo>
                    <a:pt x="98662" y="489494"/>
                  </a:lnTo>
                  <a:lnTo>
                    <a:pt x="137374" y="516861"/>
                  </a:lnTo>
                  <a:lnTo>
                    <a:pt x="180584" y="537380"/>
                  </a:lnTo>
                  <a:lnTo>
                    <a:pt x="227510" y="550266"/>
                  </a:lnTo>
                  <a:lnTo>
                    <a:pt x="277367" y="554736"/>
                  </a:lnTo>
                  <a:lnTo>
                    <a:pt x="327218" y="550266"/>
                  </a:lnTo>
                  <a:lnTo>
                    <a:pt x="374140" y="537380"/>
                  </a:lnTo>
                  <a:lnTo>
                    <a:pt x="417350" y="516861"/>
                  </a:lnTo>
                  <a:lnTo>
                    <a:pt x="456062" y="489494"/>
                  </a:lnTo>
                  <a:lnTo>
                    <a:pt x="489494" y="456062"/>
                  </a:lnTo>
                  <a:lnTo>
                    <a:pt x="516861" y="417350"/>
                  </a:lnTo>
                  <a:lnTo>
                    <a:pt x="537380" y="374140"/>
                  </a:lnTo>
                  <a:lnTo>
                    <a:pt x="550266" y="327218"/>
                  </a:lnTo>
                  <a:lnTo>
                    <a:pt x="554735" y="277368"/>
                  </a:lnTo>
                  <a:lnTo>
                    <a:pt x="550266" y="227517"/>
                  </a:lnTo>
                  <a:lnTo>
                    <a:pt x="537380" y="180595"/>
                  </a:lnTo>
                  <a:lnTo>
                    <a:pt x="516861" y="137385"/>
                  </a:lnTo>
                  <a:lnTo>
                    <a:pt x="489494" y="98673"/>
                  </a:lnTo>
                  <a:lnTo>
                    <a:pt x="456062" y="65241"/>
                  </a:lnTo>
                  <a:lnTo>
                    <a:pt x="417350" y="37874"/>
                  </a:lnTo>
                  <a:lnTo>
                    <a:pt x="374140" y="17355"/>
                  </a:lnTo>
                  <a:lnTo>
                    <a:pt x="327218" y="4469"/>
                  </a:lnTo>
                  <a:lnTo>
                    <a:pt x="27736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64107" y="2510028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0" y="277368"/>
                  </a:moveTo>
                  <a:lnTo>
                    <a:pt x="4468" y="227517"/>
                  </a:lnTo>
                  <a:lnTo>
                    <a:pt x="17352" y="180595"/>
                  </a:lnTo>
                  <a:lnTo>
                    <a:pt x="37868" y="137385"/>
                  </a:lnTo>
                  <a:lnTo>
                    <a:pt x="65233" y="98673"/>
                  </a:lnTo>
                  <a:lnTo>
                    <a:pt x="98662" y="65241"/>
                  </a:lnTo>
                  <a:lnTo>
                    <a:pt x="137374" y="37874"/>
                  </a:lnTo>
                  <a:lnTo>
                    <a:pt x="180584" y="17355"/>
                  </a:lnTo>
                  <a:lnTo>
                    <a:pt x="227510" y="4469"/>
                  </a:lnTo>
                  <a:lnTo>
                    <a:pt x="277367" y="0"/>
                  </a:lnTo>
                  <a:lnTo>
                    <a:pt x="327218" y="4469"/>
                  </a:lnTo>
                  <a:lnTo>
                    <a:pt x="374140" y="17355"/>
                  </a:lnTo>
                  <a:lnTo>
                    <a:pt x="417350" y="37874"/>
                  </a:lnTo>
                  <a:lnTo>
                    <a:pt x="456062" y="65241"/>
                  </a:lnTo>
                  <a:lnTo>
                    <a:pt x="489494" y="98673"/>
                  </a:lnTo>
                  <a:lnTo>
                    <a:pt x="516861" y="137385"/>
                  </a:lnTo>
                  <a:lnTo>
                    <a:pt x="537380" y="180595"/>
                  </a:lnTo>
                  <a:lnTo>
                    <a:pt x="550266" y="227517"/>
                  </a:lnTo>
                  <a:lnTo>
                    <a:pt x="554735" y="277368"/>
                  </a:lnTo>
                  <a:lnTo>
                    <a:pt x="550266" y="327218"/>
                  </a:lnTo>
                  <a:lnTo>
                    <a:pt x="537380" y="374140"/>
                  </a:lnTo>
                  <a:lnTo>
                    <a:pt x="516861" y="417350"/>
                  </a:lnTo>
                  <a:lnTo>
                    <a:pt x="489494" y="456062"/>
                  </a:lnTo>
                  <a:lnTo>
                    <a:pt x="456062" y="489494"/>
                  </a:lnTo>
                  <a:lnTo>
                    <a:pt x="417350" y="516861"/>
                  </a:lnTo>
                  <a:lnTo>
                    <a:pt x="374140" y="537380"/>
                  </a:lnTo>
                  <a:lnTo>
                    <a:pt x="327218" y="550266"/>
                  </a:lnTo>
                  <a:lnTo>
                    <a:pt x="277367" y="554736"/>
                  </a:lnTo>
                  <a:lnTo>
                    <a:pt x="227510" y="550266"/>
                  </a:lnTo>
                  <a:lnTo>
                    <a:pt x="180584" y="537380"/>
                  </a:lnTo>
                  <a:lnTo>
                    <a:pt x="137374" y="516861"/>
                  </a:lnTo>
                  <a:lnTo>
                    <a:pt x="98662" y="489494"/>
                  </a:lnTo>
                  <a:lnTo>
                    <a:pt x="65233" y="456062"/>
                  </a:lnTo>
                  <a:lnTo>
                    <a:pt x="37868" y="417350"/>
                  </a:lnTo>
                  <a:lnTo>
                    <a:pt x="17352" y="374140"/>
                  </a:lnTo>
                  <a:lnTo>
                    <a:pt x="4468" y="327218"/>
                  </a:lnTo>
                  <a:lnTo>
                    <a:pt x="0" y="277368"/>
                  </a:lnTo>
                  <a:close/>
                </a:path>
              </a:pathLst>
            </a:custGeom>
            <a:ln w="30480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64463" y="2536316"/>
            <a:ext cx="15303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60" dirty="0">
                <a:solidFill>
                  <a:srgbClr val="DFE3E6"/>
                </a:solidFill>
                <a:latin typeface="Trebuchet MS"/>
                <a:cs typeface="Trebuchet MS"/>
              </a:rPr>
              <a:t>1</a:t>
            </a:r>
            <a:endParaRPr sz="25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53667" y="2482037"/>
            <a:ext cx="5235575" cy="205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spc="-40" dirty="0">
                <a:solidFill>
                  <a:srgbClr val="DFE3E6"/>
                </a:solidFill>
                <a:latin typeface="Trebuchet MS"/>
                <a:cs typeface="Trebuchet MS"/>
              </a:rPr>
              <a:t>Worker</a:t>
            </a:r>
            <a:r>
              <a:rPr sz="2150" b="1" spc="-24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Autonomy</a:t>
            </a:r>
            <a:endParaRPr sz="2150">
              <a:latin typeface="Trebuchet MS"/>
              <a:cs typeface="Trebuchet MS"/>
            </a:endParaRPr>
          </a:p>
          <a:p>
            <a:pPr marL="12700" marR="5080">
              <a:lnSpc>
                <a:spcPct val="136000"/>
              </a:lnSpc>
              <a:spcBef>
                <a:spcPts val="1015"/>
              </a:spcBef>
            </a:pP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ethical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implications</a:t>
            </a:r>
            <a:r>
              <a:rPr sz="19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extensive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autonomy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dignity.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might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refined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better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protect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workers'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freedoms.</a:t>
            </a:r>
            <a:endParaRPr sz="1900">
              <a:latin typeface="Yanone Kaffeesatz Thin"/>
              <a:cs typeface="Yanone Kaffeesatz Thi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3404" y="2494788"/>
            <a:ext cx="585470" cy="585470"/>
            <a:chOff x="7423404" y="2494788"/>
            <a:chExt cx="585470" cy="585470"/>
          </a:xfrm>
        </p:grpSpPr>
        <p:sp>
          <p:nvSpPr>
            <p:cNvPr id="9" name="object 9"/>
            <p:cNvSpPr/>
            <p:nvPr/>
          </p:nvSpPr>
          <p:spPr>
            <a:xfrm>
              <a:off x="7438644" y="2510028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277367" y="0"/>
                  </a:moveTo>
                  <a:lnTo>
                    <a:pt x="227517" y="4469"/>
                  </a:lnTo>
                  <a:lnTo>
                    <a:pt x="180595" y="17355"/>
                  </a:lnTo>
                  <a:lnTo>
                    <a:pt x="137385" y="37874"/>
                  </a:lnTo>
                  <a:lnTo>
                    <a:pt x="98673" y="65241"/>
                  </a:lnTo>
                  <a:lnTo>
                    <a:pt x="65241" y="98673"/>
                  </a:lnTo>
                  <a:lnTo>
                    <a:pt x="37874" y="137385"/>
                  </a:lnTo>
                  <a:lnTo>
                    <a:pt x="17355" y="180595"/>
                  </a:lnTo>
                  <a:lnTo>
                    <a:pt x="4469" y="227517"/>
                  </a:lnTo>
                  <a:lnTo>
                    <a:pt x="0" y="277368"/>
                  </a:lnTo>
                  <a:lnTo>
                    <a:pt x="4469" y="327218"/>
                  </a:lnTo>
                  <a:lnTo>
                    <a:pt x="17355" y="374140"/>
                  </a:lnTo>
                  <a:lnTo>
                    <a:pt x="37874" y="417350"/>
                  </a:lnTo>
                  <a:lnTo>
                    <a:pt x="65241" y="456062"/>
                  </a:lnTo>
                  <a:lnTo>
                    <a:pt x="98673" y="489494"/>
                  </a:lnTo>
                  <a:lnTo>
                    <a:pt x="137385" y="516861"/>
                  </a:lnTo>
                  <a:lnTo>
                    <a:pt x="180595" y="537380"/>
                  </a:lnTo>
                  <a:lnTo>
                    <a:pt x="227517" y="550266"/>
                  </a:lnTo>
                  <a:lnTo>
                    <a:pt x="277367" y="554736"/>
                  </a:lnTo>
                  <a:lnTo>
                    <a:pt x="327218" y="550266"/>
                  </a:lnTo>
                  <a:lnTo>
                    <a:pt x="374140" y="537380"/>
                  </a:lnTo>
                  <a:lnTo>
                    <a:pt x="417350" y="516861"/>
                  </a:lnTo>
                  <a:lnTo>
                    <a:pt x="456062" y="489494"/>
                  </a:lnTo>
                  <a:lnTo>
                    <a:pt x="489494" y="456062"/>
                  </a:lnTo>
                  <a:lnTo>
                    <a:pt x="516861" y="417350"/>
                  </a:lnTo>
                  <a:lnTo>
                    <a:pt x="537380" y="374140"/>
                  </a:lnTo>
                  <a:lnTo>
                    <a:pt x="550266" y="327218"/>
                  </a:lnTo>
                  <a:lnTo>
                    <a:pt x="554735" y="277368"/>
                  </a:lnTo>
                  <a:lnTo>
                    <a:pt x="550266" y="227517"/>
                  </a:lnTo>
                  <a:lnTo>
                    <a:pt x="537380" y="180595"/>
                  </a:lnTo>
                  <a:lnTo>
                    <a:pt x="516861" y="137385"/>
                  </a:lnTo>
                  <a:lnTo>
                    <a:pt x="489494" y="98673"/>
                  </a:lnTo>
                  <a:lnTo>
                    <a:pt x="456062" y="65241"/>
                  </a:lnTo>
                  <a:lnTo>
                    <a:pt x="417350" y="37874"/>
                  </a:lnTo>
                  <a:lnTo>
                    <a:pt x="374140" y="17355"/>
                  </a:lnTo>
                  <a:lnTo>
                    <a:pt x="327218" y="4469"/>
                  </a:lnTo>
                  <a:lnTo>
                    <a:pt x="27736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38644" y="2510028"/>
              <a:ext cx="554990" cy="554990"/>
            </a:xfrm>
            <a:custGeom>
              <a:avLst/>
              <a:gdLst/>
              <a:ahLst/>
              <a:cxnLst/>
              <a:rect l="l" t="t" r="r" b="b"/>
              <a:pathLst>
                <a:path w="554990" h="554989">
                  <a:moveTo>
                    <a:pt x="0" y="277368"/>
                  </a:moveTo>
                  <a:lnTo>
                    <a:pt x="4469" y="227517"/>
                  </a:lnTo>
                  <a:lnTo>
                    <a:pt x="17355" y="180595"/>
                  </a:lnTo>
                  <a:lnTo>
                    <a:pt x="37874" y="137385"/>
                  </a:lnTo>
                  <a:lnTo>
                    <a:pt x="65241" y="98673"/>
                  </a:lnTo>
                  <a:lnTo>
                    <a:pt x="98673" y="65241"/>
                  </a:lnTo>
                  <a:lnTo>
                    <a:pt x="137385" y="37874"/>
                  </a:lnTo>
                  <a:lnTo>
                    <a:pt x="180595" y="17355"/>
                  </a:lnTo>
                  <a:lnTo>
                    <a:pt x="227517" y="4469"/>
                  </a:lnTo>
                  <a:lnTo>
                    <a:pt x="277367" y="0"/>
                  </a:lnTo>
                  <a:lnTo>
                    <a:pt x="327218" y="4469"/>
                  </a:lnTo>
                  <a:lnTo>
                    <a:pt x="374140" y="17355"/>
                  </a:lnTo>
                  <a:lnTo>
                    <a:pt x="417350" y="37874"/>
                  </a:lnTo>
                  <a:lnTo>
                    <a:pt x="456062" y="65241"/>
                  </a:lnTo>
                  <a:lnTo>
                    <a:pt x="489494" y="98673"/>
                  </a:lnTo>
                  <a:lnTo>
                    <a:pt x="516861" y="137385"/>
                  </a:lnTo>
                  <a:lnTo>
                    <a:pt x="537380" y="180595"/>
                  </a:lnTo>
                  <a:lnTo>
                    <a:pt x="550266" y="227517"/>
                  </a:lnTo>
                  <a:lnTo>
                    <a:pt x="554735" y="277368"/>
                  </a:lnTo>
                  <a:lnTo>
                    <a:pt x="550266" y="327218"/>
                  </a:lnTo>
                  <a:lnTo>
                    <a:pt x="537380" y="374140"/>
                  </a:lnTo>
                  <a:lnTo>
                    <a:pt x="516861" y="417350"/>
                  </a:lnTo>
                  <a:lnTo>
                    <a:pt x="489494" y="456062"/>
                  </a:lnTo>
                  <a:lnTo>
                    <a:pt x="456062" y="489494"/>
                  </a:lnTo>
                  <a:lnTo>
                    <a:pt x="417350" y="516861"/>
                  </a:lnTo>
                  <a:lnTo>
                    <a:pt x="374140" y="537380"/>
                  </a:lnTo>
                  <a:lnTo>
                    <a:pt x="327218" y="550266"/>
                  </a:lnTo>
                  <a:lnTo>
                    <a:pt x="277367" y="554736"/>
                  </a:lnTo>
                  <a:lnTo>
                    <a:pt x="227517" y="550266"/>
                  </a:lnTo>
                  <a:lnTo>
                    <a:pt x="180595" y="537380"/>
                  </a:lnTo>
                  <a:lnTo>
                    <a:pt x="137385" y="516861"/>
                  </a:lnTo>
                  <a:lnTo>
                    <a:pt x="98673" y="489494"/>
                  </a:lnTo>
                  <a:lnTo>
                    <a:pt x="65241" y="456062"/>
                  </a:lnTo>
                  <a:lnTo>
                    <a:pt x="37874" y="417350"/>
                  </a:lnTo>
                  <a:lnTo>
                    <a:pt x="17355" y="374140"/>
                  </a:lnTo>
                  <a:lnTo>
                    <a:pt x="4469" y="327218"/>
                  </a:lnTo>
                  <a:lnTo>
                    <a:pt x="0" y="277368"/>
                  </a:lnTo>
                  <a:close/>
                </a:path>
              </a:pathLst>
            </a:custGeom>
            <a:ln w="3048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616190" y="2536316"/>
            <a:ext cx="2000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75" dirty="0">
                <a:solidFill>
                  <a:srgbClr val="DFE3E6"/>
                </a:solidFill>
                <a:latin typeface="Trebuchet MS"/>
                <a:cs typeface="Trebuchet MS"/>
              </a:rPr>
              <a:t>2</a:t>
            </a:r>
            <a:endParaRPr sz="25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29092" y="2482037"/>
            <a:ext cx="5422900" cy="205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Corporate</a:t>
            </a:r>
            <a:r>
              <a:rPr sz="2150" b="1" spc="-26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Responsibility</a:t>
            </a:r>
            <a:endParaRPr sz="2150">
              <a:latin typeface="Trebuchet MS"/>
              <a:cs typeface="Trebuchet MS"/>
            </a:endParaRPr>
          </a:p>
          <a:p>
            <a:pPr marL="12700" marR="5080">
              <a:lnSpc>
                <a:spcPct val="136000"/>
              </a:lnSpc>
              <a:spcBef>
                <a:spcPts val="1015"/>
              </a:spcBef>
            </a:pP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ethical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dimensions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corporate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responsibility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context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Should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companies</a:t>
            </a:r>
            <a:r>
              <a:rPr sz="19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higher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standard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care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workers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who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employees?</a:t>
            </a:r>
            <a:endParaRPr sz="1900">
              <a:latin typeface="Yanone Kaffeesatz Thin"/>
              <a:cs typeface="Yanone Kaffeesatz Thi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48867" y="5090159"/>
            <a:ext cx="585470" cy="586740"/>
            <a:chOff x="848867" y="5090159"/>
            <a:chExt cx="585470" cy="586740"/>
          </a:xfrm>
        </p:grpSpPr>
        <p:sp>
          <p:nvSpPr>
            <p:cNvPr id="14" name="object 14"/>
            <p:cNvSpPr/>
            <p:nvPr/>
          </p:nvSpPr>
          <p:spPr>
            <a:xfrm>
              <a:off x="864107" y="5105399"/>
              <a:ext cx="554990" cy="556260"/>
            </a:xfrm>
            <a:custGeom>
              <a:avLst/>
              <a:gdLst/>
              <a:ahLst/>
              <a:cxnLst/>
              <a:rect l="l" t="t" r="r" b="b"/>
              <a:pathLst>
                <a:path w="554990" h="556260">
                  <a:moveTo>
                    <a:pt x="277367" y="0"/>
                  </a:moveTo>
                  <a:lnTo>
                    <a:pt x="227510" y="4469"/>
                  </a:lnTo>
                  <a:lnTo>
                    <a:pt x="180584" y="17355"/>
                  </a:lnTo>
                  <a:lnTo>
                    <a:pt x="137374" y="37874"/>
                  </a:lnTo>
                  <a:lnTo>
                    <a:pt x="98662" y="65241"/>
                  </a:lnTo>
                  <a:lnTo>
                    <a:pt x="65233" y="98673"/>
                  </a:lnTo>
                  <a:lnTo>
                    <a:pt x="37868" y="137385"/>
                  </a:lnTo>
                  <a:lnTo>
                    <a:pt x="17352" y="180595"/>
                  </a:lnTo>
                  <a:lnTo>
                    <a:pt x="4468" y="227517"/>
                  </a:lnTo>
                  <a:lnTo>
                    <a:pt x="0" y="277368"/>
                  </a:lnTo>
                  <a:lnTo>
                    <a:pt x="0" y="278892"/>
                  </a:lnTo>
                  <a:lnTo>
                    <a:pt x="4468" y="328742"/>
                  </a:lnTo>
                  <a:lnTo>
                    <a:pt x="17352" y="375664"/>
                  </a:lnTo>
                  <a:lnTo>
                    <a:pt x="37868" y="418874"/>
                  </a:lnTo>
                  <a:lnTo>
                    <a:pt x="65233" y="457586"/>
                  </a:lnTo>
                  <a:lnTo>
                    <a:pt x="98662" y="491018"/>
                  </a:lnTo>
                  <a:lnTo>
                    <a:pt x="137374" y="518385"/>
                  </a:lnTo>
                  <a:lnTo>
                    <a:pt x="180584" y="538904"/>
                  </a:lnTo>
                  <a:lnTo>
                    <a:pt x="227510" y="551790"/>
                  </a:lnTo>
                  <a:lnTo>
                    <a:pt x="277367" y="556260"/>
                  </a:lnTo>
                  <a:lnTo>
                    <a:pt x="327218" y="551790"/>
                  </a:lnTo>
                  <a:lnTo>
                    <a:pt x="374140" y="538904"/>
                  </a:lnTo>
                  <a:lnTo>
                    <a:pt x="417350" y="518385"/>
                  </a:lnTo>
                  <a:lnTo>
                    <a:pt x="456062" y="491018"/>
                  </a:lnTo>
                  <a:lnTo>
                    <a:pt x="489494" y="457586"/>
                  </a:lnTo>
                  <a:lnTo>
                    <a:pt x="516861" y="418874"/>
                  </a:lnTo>
                  <a:lnTo>
                    <a:pt x="537380" y="375664"/>
                  </a:lnTo>
                  <a:lnTo>
                    <a:pt x="550266" y="328742"/>
                  </a:lnTo>
                  <a:lnTo>
                    <a:pt x="554735" y="278892"/>
                  </a:lnTo>
                  <a:lnTo>
                    <a:pt x="554735" y="277368"/>
                  </a:lnTo>
                  <a:lnTo>
                    <a:pt x="550266" y="227517"/>
                  </a:lnTo>
                  <a:lnTo>
                    <a:pt x="537380" y="180595"/>
                  </a:lnTo>
                  <a:lnTo>
                    <a:pt x="516861" y="137385"/>
                  </a:lnTo>
                  <a:lnTo>
                    <a:pt x="489494" y="98673"/>
                  </a:lnTo>
                  <a:lnTo>
                    <a:pt x="456062" y="65241"/>
                  </a:lnTo>
                  <a:lnTo>
                    <a:pt x="417350" y="37874"/>
                  </a:lnTo>
                  <a:lnTo>
                    <a:pt x="374140" y="17355"/>
                  </a:lnTo>
                  <a:lnTo>
                    <a:pt x="327218" y="4469"/>
                  </a:lnTo>
                  <a:lnTo>
                    <a:pt x="27736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64107" y="5105399"/>
              <a:ext cx="554990" cy="556260"/>
            </a:xfrm>
            <a:custGeom>
              <a:avLst/>
              <a:gdLst/>
              <a:ahLst/>
              <a:cxnLst/>
              <a:rect l="l" t="t" r="r" b="b"/>
              <a:pathLst>
                <a:path w="554990" h="556260">
                  <a:moveTo>
                    <a:pt x="0" y="277368"/>
                  </a:moveTo>
                  <a:lnTo>
                    <a:pt x="4468" y="227517"/>
                  </a:lnTo>
                  <a:lnTo>
                    <a:pt x="17352" y="180595"/>
                  </a:lnTo>
                  <a:lnTo>
                    <a:pt x="37868" y="137385"/>
                  </a:lnTo>
                  <a:lnTo>
                    <a:pt x="65233" y="98673"/>
                  </a:lnTo>
                  <a:lnTo>
                    <a:pt x="98662" y="65241"/>
                  </a:lnTo>
                  <a:lnTo>
                    <a:pt x="137374" y="37874"/>
                  </a:lnTo>
                  <a:lnTo>
                    <a:pt x="180584" y="17355"/>
                  </a:lnTo>
                  <a:lnTo>
                    <a:pt x="227510" y="4469"/>
                  </a:lnTo>
                  <a:lnTo>
                    <a:pt x="277367" y="0"/>
                  </a:lnTo>
                  <a:lnTo>
                    <a:pt x="327218" y="4469"/>
                  </a:lnTo>
                  <a:lnTo>
                    <a:pt x="374140" y="17355"/>
                  </a:lnTo>
                  <a:lnTo>
                    <a:pt x="417350" y="37874"/>
                  </a:lnTo>
                  <a:lnTo>
                    <a:pt x="456062" y="65241"/>
                  </a:lnTo>
                  <a:lnTo>
                    <a:pt x="489494" y="98673"/>
                  </a:lnTo>
                  <a:lnTo>
                    <a:pt x="516861" y="137385"/>
                  </a:lnTo>
                  <a:lnTo>
                    <a:pt x="537380" y="180595"/>
                  </a:lnTo>
                  <a:lnTo>
                    <a:pt x="550266" y="227517"/>
                  </a:lnTo>
                  <a:lnTo>
                    <a:pt x="554735" y="277368"/>
                  </a:lnTo>
                  <a:lnTo>
                    <a:pt x="554735" y="278892"/>
                  </a:lnTo>
                  <a:lnTo>
                    <a:pt x="550266" y="328742"/>
                  </a:lnTo>
                  <a:lnTo>
                    <a:pt x="537380" y="375664"/>
                  </a:lnTo>
                  <a:lnTo>
                    <a:pt x="516861" y="418874"/>
                  </a:lnTo>
                  <a:lnTo>
                    <a:pt x="489494" y="457586"/>
                  </a:lnTo>
                  <a:lnTo>
                    <a:pt x="456062" y="491018"/>
                  </a:lnTo>
                  <a:lnTo>
                    <a:pt x="417350" y="518385"/>
                  </a:lnTo>
                  <a:lnTo>
                    <a:pt x="374140" y="538904"/>
                  </a:lnTo>
                  <a:lnTo>
                    <a:pt x="327218" y="551790"/>
                  </a:lnTo>
                  <a:lnTo>
                    <a:pt x="277367" y="556260"/>
                  </a:lnTo>
                  <a:lnTo>
                    <a:pt x="227510" y="551790"/>
                  </a:lnTo>
                  <a:lnTo>
                    <a:pt x="180584" y="538904"/>
                  </a:lnTo>
                  <a:lnTo>
                    <a:pt x="137374" y="518385"/>
                  </a:lnTo>
                  <a:lnTo>
                    <a:pt x="98662" y="491018"/>
                  </a:lnTo>
                  <a:lnTo>
                    <a:pt x="65233" y="457586"/>
                  </a:lnTo>
                  <a:lnTo>
                    <a:pt x="37868" y="418874"/>
                  </a:lnTo>
                  <a:lnTo>
                    <a:pt x="17352" y="375664"/>
                  </a:lnTo>
                  <a:lnTo>
                    <a:pt x="4468" y="328742"/>
                  </a:lnTo>
                  <a:lnTo>
                    <a:pt x="0" y="278892"/>
                  </a:lnTo>
                  <a:lnTo>
                    <a:pt x="0" y="277368"/>
                  </a:lnTo>
                  <a:close/>
                </a:path>
              </a:pathLst>
            </a:custGeom>
            <a:ln w="3048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037640" y="5132323"/>
            <a:ext cx="20574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FE3E6"/>
                </a:solidFill>
                <a:latin typeface="Trebuchet MS"/>
                <a:cs typeface="Trebuchet MS"/>
              </a:rPr>
              <a:t>3</a:t>
            </a:r>
            <a:endParaRPr sz="255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53667" y="5078729"/>
            <a:ext cx="5378450" cy="205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Algorithmic</a:t>
            </a:r>
            <a:r>
              <a:rPr sz="2150" b="1" spc="-21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Fairness</a:t>
            </a:r>
            <a:endParaRPr sz="2150">
              <a:latin typeface="Trebuchet MS"/>
              <a:cs typeface="Trebuchet MS"/>
            </a:endParaRPr>
          </a:p>
          <a:p>
            <a:pPr marL="12700" marR="5080">
              <a:lnSpc>
                <a:spcPct val="136000"/>
              </a:lnSpc>
              <a:spcBef>
                <a:spcPts val="1015"/>
              </a:spcBef>
            </a:pP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Analyse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ethical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challenges</a:t>
            </a:r>
            <a:r>
              <a:rPr sz="19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posed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by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algorithmic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management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systems.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3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applied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fairly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when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decisions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made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by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AI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rather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than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human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managers?</a:t>
            </a:r>
            <a:endParaRPr sz="1900">
              <a:latin typeface="Yanone Kaffeesatz Thin"/>
              <a:cs typeface="Yanone Kaffeesatz Thi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3404" y="5090159"/>
            <a:ext cx="585470" cy="586740"/>
            <a:chOff x="7423404" y="5090159"/>
            <a:chExt cx="585470" cy="586740"/>
          </a:xfrm>
        </p:grpSpPr>
        <p:sp>
          <p:nvSpPr>
            <p:cNvPr id="19" name="object 19"/>
            <p:cNvSpPr/>
            <p:nvPr/>
          </p:nvSpPr>
          <p:spPr>
            <a:xfrm>
              <a:off x="7438644" y="5105399"/>
              <a:ext cx="554990" cy="556260"/>
            </a:xfrm>
            <a:custGeom>
              <a:avLst/>
              <a:gdLst/>
              <a:ahLst/>
              <a:cxnLst/>
              <a:rect l="l" t="t" r="r" b="b"/>
              <a:pathLst>
                <a:path w="554990" h="556260">
                  <a:moveTo>
                    <a:pt x="277367" y="0"/>
                  </a:moveTo>
                  <a:lnTo>
                    <a:pt x="227517" y="4469"/>
                  </a:lnTo>
                  <a:lnTo>
                    <a:pt x="180595" y="17355"/>
                  </a:lnTo>
                  <a:lnTo>
                    <a:pt x="137385" y="37874"/>
                  </a:lnTo>
                  <a:lnTo>
                    <a:pt x="98673" y="65241"/>
                  </a:lnTo>
                  <a:lnTo>
                    <a:pt x="65241" y="98673"/>
                  </a:lnTo>
                  <a:lnTo>
                    <a:pt x="37874" y="137385"/>
                  </a:lnTo>
                  <a:lnTo>
                    <a:pt x="17355" y="180595"/>
                  </a:lnTo>
                  <a:lnTo>
                    <a:pt x="4469" y="227517"/>
                  </a:lnTo>
                  <a:lnTo>
                    <a:pt x="0" y="277368"/>
                  </a:lnTo>
                  <a:lnTo>
                    <a:pt x="0" y="278892"/>
                  </a:lnTo>
                  <a:lnTo>
                    <a:pt x="4469" y="328742"/>
                  </a:lnTo>
                  <a:lnTo>
                    <a:pt x="17355" y="375664"/>
                  </a:lnTo>
                  <a:lnTo>
                    <a:pt x="37874" y="418874"/>
                  </a:lnTo>
                  <a:lnTo>
                    <a:pt x="65241" y="457586"/>
                  </a:lnTo>
                  <a:lnTo>
                    <a:pt x="98673" y="491018"/>
                  </a:lnTo>
                  <a:lnTo>
                    <a:pt x="137385" y="518385"/>
                  </a:lnTo>
                  <a:lnTo>
                    <a:pt x="180595" y="538904"/>
                  </a:lnTo>
                  <a:lnTo>
                    <a:pt x="227517" y="551790"/>
                  </a:lnTo>
                  <a:lnTo>
                    <a:pt x="277367" y="556260"/>
                  </a:lnTo>
                  <a:lnTo>
                    <a:pt x="327218" y="551790"/>
                  </a:lnTo>
                  <a:lnTo>
                    <a:pt x="374140" y="538904"/>
                  </a:lnTo>
                  <a:lnTo>
                    <a:pt x="417350" y="518385"/>
                  </a:lnTo>
                  <a:lnTo>
                    <a:pt x="456062" y="491018"/>
                  </a:lnTo>
                  <a:lnTo>
                    <a:pt x="489494" y="457586"/>
                  </a:lnTo>
                  <a:lnTo>
                    <a:pt x="516861" y="418874"/>
                  </a:lnTo>
                  <a:lnTo>
                    <a:pt x="537380" y="375664"/>
                  </a:lnTo>
                  <a:lnTo>
                    <a:pt x="550266" y="328742"/>
                  </a:lnTo>
                  <a:lnTo>
                    <a:pt x="554735" y="278892"/>
                  </a:lnTo>
                  <a:lnTo>
                    <a:pt x="554735" y="277368"/>
                  </a:lnTo>
                  <a:lnTo>
                    <a:pt x="550266" y="227517"/>
                  </a:lnTo>
                  <a:lnTo>
                    <a:pt x="537380" y="180595"/>
                  </a:lnTo>
                  <a:lnTo>
                    <a:pt x="516861" y="137385"/>
                  </a:lnTo>
                  <a:lnTo>
                    <a:pt x="489494" y="98673"/>
                  </a:lnTo>
                  <a:lnTo>
                    <a:pt x="456062" y="65241"/>
                  </a:lnTo>
                  <a:lnTo>
                    <a:pt x="417350" y="37874"/>
                  </a:lnTo>
                  <a:lnTo>
                    <a:pt x="374140" y="17355"/>
                  </a:lnTo>
                  <a:lnTo>
                    <a:pt x="327218" y="4469"/>
                  </a:lnTo>
                  <a:lnTo>
                    <a:pt x="27736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38644" y="5105399"/>
              <a:ext cx="554990" cy="556260"/>
            </a:xfrm>
            <a:custGeom>
              <a:avLst/>
              <a:gdLst/>
              <a:ahLst/>
              <a:cxnLst/>
              <a:rect l="l" t="t" r="r" b="b"/>
              <a:pathLst>
                <a:path w="554990" h="556260">
                  <a:moveTo>
                    <a:pt x="0" y="277368"/>
                  </a:moveTo>
                  <a:lnTo>
                    <a:pt x="4469" y="227517"/>
                  </a:lnTo>
                  <a:lnTo>
                    <a:pt x="17355" y="180595"/>
                  </a:lnTo>
                  <a:lnTo>
                    <a:pt x="37874" y="137385"/>
                  </a:lnTo>
                  <a:lnTo>
                    <a:pt x="65241" y="98673"/>
                  </a:lnTo>
                  <a:lnTo>
                    <a:pt x="98673" y="65241"/>
                  </a:lnTo>
                  <a:lnTo>
                    <a:pt x="137385" y="37874"/>
                  </a:lnTo>
                  <a:lnTo>
                    <a:pt x="180595" y="17355"/>
                  </a:lnTo>
                  <a:lnTo>
                    <a:pt x="227517" y="4469"/>
                  </a:lnTo>
                  <a:lnTo>
                    <a:pt x="277367" y="0"/>
                  </a:lnTo>
                  <a:lnTo>
                    <a:pt x="327218" y="4469"/>
                  </a:lnTo>
                  <a:lnTo>
                    <a:pt x="374140" y="17355"/>
                  </a:lnTo>
                  <a:lnTo>
                    <a:pt x="417350" y="37874"/>
                  </a:lnTo>
                  <a:lnTo>
                    <a:pt x="456062" y="65241"/>
                  </a:lnTo>
                  <a:lnTo>
                    <a:pt x="489494" y="98673"/>
                  </a:lnTo>
                  <a:lnTo>
                    <a:pt x="516861" y="137385"/>
                  </a:lnTo>
                  <a:lnTo>
                    <a:pt x="537380" y="180595"/>
                  </a:lnTo>
                  <a:lnTo>
                    <a:pt x="550266" y="227517"/>
                  </a:lnTo>
                  <a:lnTo>
                    <a:pt x="554735" y="277368"/>
                  </a:lnTo>
                  <a:lnTo>
                    <a:pt x="554735" y="278892"/>
                  </a:lnTo>
                  <a:lnTo>
                    <a:pt x="550266" y="328742"/>
                  </a:lnTo>
                  <a:lnTo>
                    <a:pt x="537380" y="375664"/>
                  </a:lnTo>
                  <a:lnTo>
                    <a:pt x="516861" y="418874"/>
                  </a:lnTo>
                  <a:lnTo>
                    <a:pt x="489494" y="457586"/>
                  </a:lnTo>
                  <a:lnTo>
                    <a:pt x="456062" y="491018"/>
                  </a:lnTo>
                  <a:lnTo>
                    <a:pt x="417350" y="518385"/>
                  </a:lnTo>
                  <a:lnTo>
                    <a:pt x="374140" y="538904"/>
                  </a:lnTo>
                  <a:lnTo>
                    <a:pt x="327218" y="551790"/>
                  </a:lnTo>
                  <a:lnTo>
                    <a:pt x="277367" y="556260"/>
                  </a:lnTo>
                  <a:lnTo>
                    <a:pt x="227517" y="551790"/>
                  </a:lnTo>
                  <a:lnTo>
                    <a:pt x="180595" y="538904"/>
                  </a:lnTo>
                  <a:lnTo>
                    <a:pt x="137385" y="518385"/>
                  </a:lnTo>
                  <a:lnTo>
                    <a:pt x="98673" y="491018"/>
                  </a:lnTo>
                  <a:lnTo>
                    <a:pt x="65241" y="457586"/>
                  </a:lnTo>
                  <a:lnTo>
                    <a:pt x="37874" y="418874"/>
                  </a:lnTo>
                  <a:lnTo>
                    <a:pt x="17355" y="375664"/>
                  </a:lnTo>
                  <a:lnTo>
                    <a:pt x="4469" y="328742"/>
                  </a:lnTo>
                  <a:lnTo>
                    <a:pt x="0" y="278892"/>
                  </a:lnTo>
                  <a:lnTo>
                    <a:pt x="0" y="277368"/>
                  </a:lnTo>
                  <a:close/>
                </a:path>
              </a:pathLst>
            </a:custGeom>
            <a:ln w="30480">
              <a:solidFill>
                <a:srgbClr val="0812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614666" y="5132323"/>
            <a:ext cx="20320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FE3E6"/>
                </a:solidFill>
                <a:latin typeface="Trebuchet MS"/>
                <a:cs typeface="Trebuchet MS"/>
              </a:rPr>
              <a:t>4</a:t>
            </a:r>
            <a:endParaRPr sz="25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229092" y="5078729"/>
            <a:ext cx="5459095" cy="205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dirty="0">
                <a:solidFill>
                  <a:srgbClr val="DFE3E6"/>
                </a:solidFill>
                <a:latin typeface="Trebuchet MS"/>
                <a:cs typeface="Trebuchet MS"/>
              </a:rPr>
              <a:t>Social</a:t>
            </a:r>
            <a:r>
              <a:rPr sz="2150" b="1" spc="-16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DFE3E6"/>
                </a:solidFill>
                <a:latin typeface="Trebuchet MS"/>
                <a:cs typeface="Trebuchet MS"/>
              </a:rPr>
              <a:t>Protection</a:t>
            </a:r>
            <a:endParaRPr sz="2150">
              <a:latin typeface="Trebuchet MS"/>
              <a:cs typeface="Trebuchet MS"/>
            </a:endParaRPr>
          </a:p>
          <a:p>
            <a:pPr marL="12700" marR="5080">
              <a:lnSpc>
                <a:spcPct val="136000"/>
              </a:lnSpc>
              <a:spcBef>
                <a:spcPts val="1015"/>
              </a:spcBef>
            </a:pP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broader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societal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implications</a:t>
            </a:r>
            <a:r>
              <a:rPr sz="19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applied.</a:t>
            </a:r>
            <a:r>
              <a:rPr sz="19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different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interpretations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might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affect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access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social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protections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benefits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workers.</a:t>
            </a:r>
            <a:endParaRPr sz="19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1387" y="514858"/>
            <a:ext cx="7450455" cy="111887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2700" marR="5080">
              <a:lnSpc>
                <a:spcPts val="4400"/>
              </a:lnSpc>
              <a:spcBef>
                <a:spcPts val="5"/>
              </a:spcBef>
            </a:pPr>
            <a:r>
              <a:rPr sz="3500" spc="-10" dirty="0"/>
              <a:t>Group</a:t>
            </a:r>
            <a:r>
              <a:rPr sz="3500" spc="-360" dirty="0"/>
              <a:t> </a:t>
            </a:r>
            <a:r>
              <a:rPr sz="3500" dirty="0"/>
              <a:t>Discussion:</a:t>
            </a:r>
            <a:r>
              <a:rPr sz="3500" spc="-365" dirty="0"/>
              <a:t> </a:t>
            </a:r>
            <a:r>
              <a:rPr sz="3500" spc="-110" dirty="0"/>
              <a:t>Future</a:t>
            </a:r>
            <a:r>
              <a:rPr sz="3500" spc="-365" dirty="0"/>
              <a:t> </a:t>
            </a:r>
            <a:r>
              <a:rPr sz="3500" spc="-55" dirty="0"/>
              <a:t>Trends</a:t>
            </a:r>
            <a:r>
              <a:rPr sz="3500" spc="-365" dirty="0"/>
              <a:t> </a:t>
            </a:r>
            <a:r>
              <a:rPr sz="3500" spc="-25" dirty="0"/>
              <a:t>and </a:t>
            </a:r>
            <a:r>
              <a:rPr sz="3500" spc="-10" dirty="0"/>
              <a:t>Predictions</a:t>
            </a:r>
            <a:endParaRPr sz="3500"/>
          </a:p>
        </p:txBody>
      </p:sp>
      <p:grpSp>
        <p:nvGrpSpPr>
          <p:cNvPr id="4" name="object 4"/>
          <p:cNvGrpSpPr/>
          <p:nvPr/>
        </p:nvGrpSpPr>
        <p:grpSpPr>
          <a:xfrm>
            <a:off x="768095" y="1972055"/>
            <a:ext cx="1146175" cy="5707380"/>
            <a:chOff x="768095" y="1972055"/>
            <a:chExt cx="1146175" cy="5707380"/>
          </a:xfrm>
        </p:grpSpPr>
        <p:sp>
          <p:nvSpPr>
            <p:cNvPr id="5" name="object 5"/>
            <p:cNvSpPr/>
            <p:nvPr/>
          </p:nvSpPr>
          <p:spPr>
            <a:xfrm>
              <a:off x="995171" y="1972055"/>
              <a:ext cx="22860" cy="5707380"/>
            </a:xfrm>
            <a:custGeom>
              <a:avLst/>
              <a:gdLst/>
              <a:ahLst/>
              <a:cxnLst/>
              <a:rect l="l" t="t" r="r" b="b"/>
              <a:pathLst>
                <a:path w="22859" h="5707380">
                  <a:moveTo>
                    <a:pt x="17741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702261"/>
                  </a:lnTo>
                  <a:lnTo>
                    <a:pt x="5118" y="5707380"/>
                  </a:lnTo>
                  <a:lnTo>
                    <a:pt x="17741" y="5707380"/>
                  </a:lnTo>
                  <a:lnTo>
                    <a:pt x="22859" y="5702261"/>
                  </a:lnTo>
                  <a:lnTo>
                    <a:pt x="22859" y="5080"/>
                  </a:lnTo>
                  <a:lnTo>
                    <a:pt x="17741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10055" y="2414015"/>
              <a:ext cx="704215" cy="22860"/>
            </a:xfrm>
            <a:custGeom>
              <a:avLst/>
              <a:gdLst/>
              <a:ahLst/>
              <a:cxnLst/>
              <a:rect l="l" t="t" r="r" b="b"/>
              <a:pathLst>
                <a:path w="704214" h="22860">
                  <a:moveTo>
                    <a:pt x="699007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99007" y="22860"/>
                  </a:lnTo>
                  <a:lnTo>
                    <a:pt x="704088" y="17780"/>
                  </a:lnTo>
                  <a:lnTo>
                    <a:pt x="704088" y="5080"/>
                  </a:lnTo>
                  <a:lnTo>
                    <a:pt x="699007" y="0"/>
                  </a:lnTo>
                  <a:close/>
                </a:path>
              </a:pathLst>
            </a:custGeom>
            <a:solidFill>
              <a:srgbClr val="15FF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79525" y="2199893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5">
                  <a:moveTo>
                    <a:pt x="227837" y="0"/>
                  </a:moveTo>
                  <a:lnTo>
                    <a:pt x="226314" y="0"/>
                  </a:lnTo>
                  <a:lnTo>
                    <a:pt x="180702" y="4598"/>
                  </a:lnTo>
                  <a:lnTo>
                    <a:pt x="138220" y="17787"/>
                  </a:lnTo>
                  <a:lnTo>
                    <a:pt x="99778" y="38656"/>
                  </a:lnTo>
                  <a:lnTo>
                    <a:pt x="66284" y="66294"/>
                  </a:lnTo>
                  <a:lnTo>
                    <a:pt x="38649" y="99789"/>
                  </a:lnTo>
                  <a:lnTo>
                    <a:pt x="17784" y="138231"/>
                  </a:lnTo>
                  <a:lnTo>
                    <a:pt x="4597" y="180710"/>
                  </a:lnTo>
                  <a:lnTo>
                    <a:pt x="0" y="226313"/>
                  </a:lnTo>
                  <a:lnTo>
                    <a:pt x="4597" y="271917"/>
                  </a:lnTo>
                  <a:lnTo>
                    <a:pt x="17784" y="314396"/>
                  </a:lnTo>
                  <a:lnTo>
                    <a:pt x="38649" y="352838"/>
                  </a:lnTo>
                  <a:lnTo>
                    <a:pt x="66284" y="386333"/>
                  </a:lnTo>
                  <a:lnTo>
                    <a:pt x="99778" y="413971"/>
                  </a:lnTo>
                  <a:lnTo>
                    <a:pt x="138220" y="434840"/>
                  </a:lnTo>
                  <a:lnTo>
                    <a:pt x="180702" y="448029"/>
                  </a:lnTo>
                  <a:lnTo>
                    <a:pt x="226314" y="452627"/>
                  </a:lnTo>
                  <a:lnTo>
                    <a:pt x="227837" y="452627"/>
                  </a:lnTo>
                  <a:lnTo>
                    <a:pt x="273449" y="448029"/>
                  </a:lnTo>
                  <a:lnTo>
                    <a:pt x="315931" y="434840"/>
                  </a:lnTo>
                  <a:lnTo>
                    <a:pt x="354373" y="413971"/>
                  </a:lnTo>
                  <a:lnTo>
                    <a:pt x="387867" y="386333"/>
                  </a:lnTo>
                  <a:lnTo>
                    <a:pt x="415502" y="352838"/>
                  </a:lnTo>
                  <a:lnTo>
                    <a:pt x="436367" y="314396"/>
                  </a:lnTo>
                  <a:lnTo>
                    <a:pt x="449554" y="271917"/>
                  </a:lnTo>
                  <a:lnTo>
                    <a:pt x="454152" y="226313"/>
                  </a:lnTo>
                  <a:lnTo>
                    <a:pt x="449554" y="180710"/>
                  </a:lnTo>
                  <a:lnTo>
                    <a:pt x="436367" y="138231"/>
                  </a:lnTo>
                  <a:lnTo>
                    <a:pt x="415502" y="99789"/>
                  </a:lnTo>
                  <a:lnTo>
                    <a:pt x="387867" y="66294"/>
                  </a:lnTo>
                  <a:lnTo>
                    <a:pt x="354373" y="38656"/>
                  </a:lnTo>
                  <a:lnTo>
                    <a:pt x="315931" y="17787"/>
                  </a:lnTo>
                  <a:lnTo>
                    <a:pt x="273449" y="4598"/>
                  </a:lnTo>
                  <a:lnTo>
                    <a:pt x="22783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79525" y="2199893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5">
                  <a:moveTo>
                    <a:pt x="0" y="226313"/>
                  </a:moveTo>
                  <a:lnTo>
                    <a:pt x="4597" y="180710"/>
                  </a:lnTo>
                  <a:lnTo>
                    <a:pt x="17784" y="138231"/>
                  </a:lnTo>
                  <a:lnTo>
                    <a:pt x="38649" y="99789"/>
                  </a:lnTo>
                  <a:lnTo>
                    <a:pt x="66284" y="66294"/>
                  </a:lnTo>
                  <a:lnTo>
                    <a:pt x="99778" y="38656"/>
                  </a:lnTo>
                  <a:lnTo>
                    <a:pt x="138220" y="17787"/>
                  </a:lnTo>
                  <a:lnTo>
                    <a:pt x="180702" y="4598"/>
                  </a:lnTo>
                  <a:lnTo>
                    <a:pt x="226314" y="0"/>
                  </a:lnTo>
                  <a:lnTo>
                    <a:pt x="227837" y="0"/>
                  </a:lnTo>
                  <a:lnTo>
                    <a:pt x="273449" y="4598"/>
                  </a:lnTo>
                  <a:lnTo>
                    <a:pt x="315931" y="17787"/>
                  </a:lnTo>
                  <a:lnTo>
                    <a:pt x="354373" y="38656"/>
                  </a:lnTo>
                  <a:lnTo>
                    <a:pt x="387867" y="66294"/>
                  </a:lnTo>
                  <a:lnTo>
                    <a:pt x="415502" y="99789"/>
                  </a:lnTo>
                  <a:lnTo>
                    <a:pt x="436367" y="138231"/>
                  </a:lnTo>
                  <a:lnTo>
                    <a:pt x="449554" y="180710"/>
                  </a:lnTo>
                  <a:lnTo>
                    <a:pt x="454152" y="226313"/>
                  </a:lnTo>
                  <a:lnTo>
                    <a:pt x="449554" y="271917"/>
                  </a:lnTo>
                  <a:lnTo>
                    <a:pt x="436367" y="314396"/>
                  </a:lnTo>
                  <a:lnTo>
                    <a:pt x="415502" y="352838"/>
                  </a:lnTo>
                  <a:lnTo>
                    <a:pt x="387867" y="386333"/>
                  </a:lnTo>
                  <a:lnTo>
                    <a:pt x="354373" y="413971"/>
                  </a:lnTo>
                  <a:lnTo>
                    <a:pt x="315931" y="434840"/>
                  </a:lnTo>
                  <a:lnTo>
                    <a:pt x="273449" y="448029"/>
                  </a:lnTo>
                  <a:lnTo>
                    <a:pt x="227837" y="452627"/>
                  </a:lnTo>
                  <a:lnTo>
                    <a:pt x="226314" y="452627"/>
                  </a:lnTo>
                  <a:lnTo>
                    <a:pt x="180702" y="448029"/>
                  </a:lnTo>
                  <a:lnTo>
                    <a:pt x="138220" y="434840"/>
                  </a:lnTo>
                  <a:lnTo>
                    <a:pt x="99778" y="413971"/>
                  </a:lnTo>
                  <a:lnTo>
                    <a:pt x="66284" y="386333"/>
                  </a:lnTo>
                  <a:lnTo>
                    <a:pt x="38649" y="352838"/>
                  </a:lnTo>
                  <a:lnTo>
                    <a:pt x="17784" y="314396"/>
                  </a:lnTo>
                  <a:lnTo>
                    <a:pt x="4597" y="271917"/>
                  </a:lnTo>
                  <a:lnTo>
                    <a:pt x="0" y="226313"/>
                  </a:lnTo>
                  <a:close/>
                </a:path>
              </a:pathLst>
            </a:custGeom>
            <a:ln w="22860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39800" y="2211704"/>
            <a:ext cx="1308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465" dirty="0">
                <a:solidFill>
                  <a:srgbClr val="DFE3E6"/>
                </a:solidFill>
                <a:latin typeface="Trebuchet MS"/>
                <a:cs typeface="Trebuchet MS"/>
              </a:rPr>
              <a:t>1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9817" y="2149220"/>
            <a:ext cx="6041390" cy="135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Short-</a:t>
            </a:r>
            <a:r>
              <a:rPr sz="1750" b="1" spc="-30" dirty="0">
                <a:solidFill>
                  <a:srgbClr val="DFE3E6"/>
                </a:solidFill>
                <a:latin typeface="Trebuchet MS"/>
                <a:cs typeface="Trebuchet MS"/>
              </a:rPr>
              <a:t>term</a:t>
            </a:r>
            <a:r>
              <a:rPr sz="175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85" dirty="0">
                <a:solidFill>
                  <a:srgbClr val="DFE3E6"/>
                </a:solidFill>
                <a:latin typeface="Trebuchet MS"/>
                <a:cs typeface="Trebuchet MS"/>
              </a:rPr>
              <a:t>(1-</a:t>
            </a:r>
            <a:r>
              <a:rPr sz="1750" b="1" spc="-70" dirty="0">
                <a:solidFill>
                  <a:srgbClr val="DFE3E6"/>
                </a:solidFill>
                <a:latin typeface="Trebuchet MS"/>
                <a:cs typeface="Trebuchet MS"/>
              </a:rPr>
              <a:t>5</a:t>
            </a:r>
            <a:r>
              <a:rPr sz="1750" b="1" spc="-20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years)</a:t>
            </a:r>
            <a:endParaRPr sz="1750">
              <a:latin typeface="Trebuchet MS"/>
              <a:cs typeface="Trebuchet MS"/>
            </a:endParaRPr>
          </a:p>
          <a:p>
            <a:pPr marL="12700" marR="5080">
              <a:lnSpc>
                <a:spcPct val="134500"/>
              </a:lnSpc>
              <a:spcBef>
                <a:spcPts val="825"/>
              </a:spcBef>
            </a:pPr>
            <a:r>
              <a:rPr sz="15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Predict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recent</a:t>
            </a:r>
            <a:r>
              <a:rPr sz="15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high-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profile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gig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economy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</a:t>
            </a:r>
            <a:r>
              <a:rPr sz="15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might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influence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5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near</a:t>
            </a:r>
            <a:r>
              <a:rPr sz="15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future.</a:t>
            </a:r>
            <a:r>
              <a:rPr sz="15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 </a:t>
            </a:r>
            <a:r>
              <a:rPr sz="155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legislative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responses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these</a:t>
            </a:r>
            <a:r>
              <a:rPr sz="15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cases.</a:t>
            </a:r>
            <a:endParaRPr sz="1550">
              <a:latin typeface="Yanone Kaffeesatz Thin"/>
              <a:cs typeface="Yanone Kaffeesatz Thi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68095" y="4157471"/>
            <a:ext cx="1146175" cy="475615"/>
            <a:chOff x="768095" y="4157471"/>
            <a:chExt cx="1146175" cy="475615"/>
          </a:xfrm>
        </p:grpSpPr>
        <p:sp>
          <p:nvSpPr>
            <p:cNvPr id="12" name="object 12"/>
            <p:cNvSpPr/>
            <p:nvPr/>
          </p:nvSpPr>
          <p:spPr>
            <a:xfrm>
              <a:off x="1210055" y="4383023"/>
              <a:ext cx="704215" cy="22860"/>
            </a:xfrm>
            <a:custGeom>
              <a:avLst/>
              <a:gdLst/>
              <a:ahLst/>
              <a:cxnLst/>
              <a:rect l="l" t="t" r="r" b="b"/>
              <a:pathLst>
                <a:path w="704214" h="22860">
                  <a:moveTo>
                    <a:pt x="699007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699007" y="22860"/>
                  </a:lnTo>
                  <a:lnTo>
                    <a:pt x="704088" y="17779"/>
                  </a:lnTo>
                  <a:lnTo>
                    <a:pt x="704088" y="5079"/>
                  </a:lnTo>
                  <a:lnTo>
                    <a:pt x="699007" y="0"/>
                  </a:lnTo>
                  <a:close/>
                </a:path>
              </a:pathLst>
            </a:custGeom>
            <a:solidFill>
              <a:srgbClr val="29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9525" y="4168901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4">
                  <a:moveTo>
                    <a:pt x="227837" y="0"/>
                  </a:moveTo>
                  <a:lnTo>
                    <a:pt x="226314" y="0"/>
                  </a:lnTo>
                  <a:lnTo>
                    <a:pt x="180702" y="4598"/>
                  </a:lnTo>
                  <a:lnTo>
                    <a:pt x="138220" y="17787"/>
                  </a:lnTo>
                  <a:lnTo>
                    <a:pt x="99778" y="38656"/>
                  </a:lnTo>
                  <a:lnTo>
                    <a:pt x="66284" y="66294"/>
                  </a:lnTo>
                  <a:lnTo>
                    <a:pt x="38649" y="99789"/>
                  </a:lnTo>
                  <a:lnTo>
                    <a:pt x="17784" y="138231"/>
                  </a:lnTo>
                  <a:lnTo>
                    <a:pt x="4597" y="180710"/>
                  </a:lnTo>
                  <a:lnTo>
                    <a:pt x="0" y="226313"/>
                  </a:lnTo>
                  <a:lnTo>
                    <a:pt x="4597" y="271917"/>
                  </a:lnTo>
                  <a:lnTo>
                    <a:pt x="17784" y="314396"/>
                  </a:lnTo>
                  <a:lnTo>
                    <a:pt x="38649" y="352838"/>
                  </a:lnTo>
                  <a:lnTo>
                    <a:pt x="66284" y="386333"/>
                  </a:lnTo>
                  <a:lnTo>
                    <a:pt x="99778" y="413971"/>
                  </a:lnTo>
                  <a:lnTo>
                    <a:pt x="138220" y="434840"/>
                  </a:lnTo>
                  <a:lnTo>
                    <a:pt x="180702" y="448029"/>
                  </a:lnTo>
                  <a:lnTo>
                    <a:pt x="226314" y="452627"/>
                  </a:lnTo>
                  <a:lnTo>
                    <a:pt x="227837" y="452627"/>
                  </a:lnTo>
                  <a:lnTo>
                    <a:pt x="273449" y="448029"/>
                  </a:lnTo>
                  <a:lnTo>
                    <a:pt x="315931" y="434840"/>
                  </a:lnTo>
                  <a:lnTo>
                    <a:pt x="354373" y="413971"/>
                  </a:lnTo>
                  <a:lnTo>
                    <a:pt x="387867" y="386333"/>
                  </a:lnTo>
                  <a:lnTo>
                    <a:pt x="415502" y="352838"/>
                  </a:lnTo>
                  <a:lnTo>
                    <a:pt x="436367" y="314396"/>
                  </a:lnTo>
                  <a:lnTo>
                    <a:pt x="449554" y="271917"/>
                  </a:lnTo>
                  <a:lnTo>
                    <a:pt x="454152" y="226313"/>
                  </a:lnTo>
                  <a:lnTo>
                    <a:pt x="449554" y="180710"/>
                  </a:lnTo>
                  <a:lnTo>
                    <a:pt x="436367" y="138231"/>
                  </a:lnTo>
                  <a:lnTo>
                    <a:pt x="415502" y="99789"/>
                  </a:lnTo>
                  <a:lnTo>
                    <a:pt x="387867" y="66294"/>
                  </a:lnTo>
                  <a:lnTo>
                    <a:pt x="354373" y="38656"/>
                  </a:lnTo>
                  <a:lnTo>
                    <a:pt x="315931" y="17787"/>
                  </a:lnTo>
                  <a:lnTo>
                    <a:pt x="273449" y="4598"/>
                  </a:lnTo>
                  <a:lnTo>
                    <a:pt x="22783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79525" y="4168901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4">
                  <a:moveTo>
                    <a:pt x="0" y="226313"/>
                  </a:moveTo>
                  <a:lnTo>
                    <a:pt x="4597" y="180710"/>
                  </a:lnTo>
                  <a:lnTo>
                    <a:pt x="17784" y="138231"/>
                  </a:lnTo>
                  <a:lnTo>
                    <a:pt x="38649" y="99789"/>
                  </a:lnTo>
                  <a:lnTo>
                    <a:pt x="66284" y="66294"/>
                  </a:lnTo>
                  <a:lnTo>
                    <a:pt x="99778" y="38656"/>
                  </a:lnTo>
                  <a:lnTo>
                    <a:pt x="138220" y="17787"/>
                  </a:lnTo>
                  <a:lnTo>
                    <a:pt x="180702" y="4598"/>
                  </a:lnTo>
                  <a:lnTo>
                    <a:pt x="226314" y="0"/>
                  </a:lnTo>
                  <a:lnTo>
                    <a:pt x="227837" y="0"/>
                  </a:lnTo>
                  <a:lnTo>
                    <a:pt x="273449" y="4598"/>
                  </a:lnTo>
                  <a:lnTo>
                    <a:pt x="315931" y="17787"/>
                  </a:lnTo>
                  <a:lnTo>
                    <a:pt x="354373" y="38656"/>
                  </a:lnTo>
                  <a:lnTo>
                    <a:pt x="387867" y="66294"/>
                  </a:lnTo>
                  <a:lnTo>
                    <a:pt x="415502" y="99789"/>
                  </a:lnTo>
                  <a:lnTo>
                    <a:pt x="436367" y="138231"/>
                  </a:lnTo>
                  <a:lnTo>
                    <a:pt x="449554" y="180710"/>
                  </a:lnTo>
                  <a:lnTo>
                    <a:pt x="454152" y="226313"/>
                  </a:lnTo>
                  <a:lnTo>
                    <a:pt x="449554" y="271917"/>
                  </a:lnTo>
                  <a:lnTo>
                    <a:pt x="436367" y="314396"/>
                  </a:lnTo>
                  <a:lnTo>
                    <a:pt x="415502" y="352838"/>
                  </a:lnTo>
                  <a:lnTo>
                    <a:pt x="387867" y="386333"/>
                  </a:lnTo>
                  <a:lnTo>
                    <a:pt x="354373" y="413971"/>
                  </a:lnTo>
                  <a:lnTo>
                    <a:pt x="315931" y="434840"/>
                  </a:lnTo>
                  <a:lnTo>
                    <a:pt x="273449" y="448029"/>
                  </a:lnTo>
                  <a:lnTo>
                    <a:pt x="227837" y="452627"/>
                  </a:lnTo>
                  <a:lnTo>
                    <a:pt x="226314" y="452627"/>
                  </a:lnTo>
                  <a:lnTo>
                    <a:pt x="180702" y="448029"/>
                  </a:lnTo>
                  <a:lnTo>
                    <a:pt x="138220" y="434840"/>
                  </a:lnTo>
                  <a:lnTo>
                    <a:pt x="99778" y="413971"/>
                  </a:lnTo>
                  <a:lnTo>
                    <a:pt x="66284" y="386333"/>
                  </a:lnTo>
                  <a:lnTo>
                    <a:pt x="38649" y="352838"/>
                  </a:lnTo>
                  <a:lnTo>
                    <a:pt x="17784" y="314396"/>
                  </a:lnTo>
                  <a:lnTo>
                    <a:pt x="4597" y="271917"/>
                  </a:lnTo>
                  <a:lnTo>
                    <a:pt x="0" y="226313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20902" y="4181347"/>
            <a:ext cx="1695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E3E6"/>
                </a:solidFill>
                <a:latin typeface="Trebuchet MS"/>
                <a:cs typeface="Trebuchet MS"/>
              </a:rPr>
              <a:t>2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99817" y="4118864"/>
            <a:ext cx="6136640" cy="135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Medium-</a:t>
            </a:r>
            <a:r>
              <a:rPr sz="1750" b="1" spc="-30" dirty="0">
                <a:solidFill>
                  <a:srgbClr val="DFE3E6"/>
                </a:solidFill>
                <a:latin typeface="Trebuchet MS"/>
                <a:cs typeface="Trebuchet MS"/>
              </a:rPr>
              <a:t>term</a:t>
            </a:r>
            <a:r>
              <a:rPr sz="1750" b="1" spc="-13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(5-</a:t>
            </a:r>
            <a:r>
              <a:rPr sz="1750" b="1" spc="-170" dirty="0">
                <a:solidFill>
                  <a:srgbClr val="DFE3E6"/>
                </a:solidFill>
                <a:latin typeface="Trebuchet MS"/>
                <a:cs typeface="Trebuchet MS"/>
              </a:rPr>
              <a:t>10</a:t>
            </a:r>
            <a:r>
              <a:rPr sz="1750" b="1" spc="-11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years)</a:t>
            </a:r>
            <a:endParaRPr sz="17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465"/>
              </a:spcBef>
            </a:pP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emerging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technologies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blockchain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smart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contracts</a:t>
            </a:r>
            <a:endParaRPr sz="1550">
              <a:latin typeface="Yanone Kaffeesatz Thin"/>
              <a:cs typeface="Yanone Kaffeesatz Thi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might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affect</a:t>
            </a:r>
            <a:r>
              <a:rPr sz="15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concept</a:t>
            </a:r>
            <a:r>
              <a:rPr sz="15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control.</a:t>
            </a:r>
            <a:endParaRPr sz="1550">
              <a:latin typeface="Yanone Kaffeesatz Thin"/>
              <a:cs typeface="Yanone Kaffeesatz Thin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new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legal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tests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emerge.</a:t>
            </a:r>
            <a:endParaRPr sz="1550">
              <a:latin typeface="Yanone Kaffeesatz Thin"/>
              <a:cs typeface="Yanone Kaffeesatz Thi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68095" y="6126479"/>
            <a:ext cx="1146175" cy="475615"/>
            <a:chOff x="768095" y="6126479"/>
            <a:chExt cx="1146175" cy="475615"/>
          </a:xfrm>
        </p:grpSpPr>
        <p:sp>
          <p:nvSpPr>
            <p:cNvPr id="18" name="object 18"/>
            <p:cNvSpPr/>
            <p:nvPr/>
          </p:nvSpPr>
          <p:spPr>
            <a:xfrm>
              <a:off x="1210055" y="6352031"/>
              <a:ext cx="704215" cy="22860"/>
            </a:xfrm>
            <a:custGeom>
              <a:avLst/>
              <a:gdLst/>
              <a:ahLst/>
              <a:cxnLst/>
              <a:rect l="l" t="t" r="r" b="b"/>
              <a:pathLst>
                <a:path w="704214" h="22860">
                  <a:moveTo>
                    <a:pt x="699007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99007" y="22860"/>
                  </a:lnTo>
                  <a:lnTo>
                    <a:pt x="704088" y="17780"/>
                  </a:lnTo>
                  <a:lnTo>
                    <a:pt x="704088" y="5080"/>
                  </a:lnTo>
                  <a:lnTo>
                    <a:pt x="699007" y="0"/>
                  </a:lnTo>
                  <a:close/>
                </a:path>
              </a:pathLst>
            </a:custGeom>
            <a:solidFill>
              <a:srgbClr val="37A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79525" y="6137909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4">
                  <a:moveTo>
                    <a:pt x="227837" y="0"/>
                  </a:moveTo>
                  <a:lnTo>
                    <a:pt x="226314" y="0"/>
                  </a:lnTo>
                  <a:lnTo>
                    <a:pt x="180702" y="4598"/>
                  </a:lnTo>
                  <a:lnTo>
                    <a:pt x="138220" y="17787"/>
                  </a:lnTo>
                  <a:lnTo>
                    <a:pt x="99778" y="38656"/>
                  </a:lnTo>
                  <a:lnTo>
                    <a:pt x="66284" y="66293"/>
                  </a:lnTo>
                  <a:lnTo>
                    <a:pt x="38649" y="99789"/>
                  </a:lnTo>
                  <a:lnTo>
                    <a:pt x="17784" y="138231"/>
                  </a:lnTo>
                  <a:lnTo>
                    <a:pt x="4597" y="180710"/>
                  </a:lnTo>
                  <a:lnTo>
                    <a:pt x="0" y="226313"/>
                  </a:lnTo>
                  <a:lnTo>
                    <a:pt x="4597" y="271917"/>
                  </a:lnTo>
                  <a:lnTo>
                    <a:pt x="17784" y="314396"/>
                  </a:lnTo>
                  <a:lnTo>
                    <a:pt x="38649" y="352838"/>
                  </a:lnTo>
                  <a:lnTo>
                    <a:pt x="66284" y="386334"/>
                  </a:lnTo>
                  <a:lnTo>
                    <a:pt x="99778" y="413971"/>
                  </a:lnTo>
                  <a:lnTo>
                    <a:pt x="138220" y="434840"/>
                  </a:lnTo>
                  <a:lnTo>
                    <a:pt x="180702" y="448029"/>
                  </a:lnTo>
                  <a:lnTo>
                    <a:pt x="226314" y="452627"/>
                  </a:lnTo>
                  <a:lnTo>
                    <a:pt x="227837" y="452627"/>
                  </a:lnTo>
                  <a:lnTo>
                    <a:pt x="273449" y="448029"/>
                  </a:lnTo>
                  <a:lnTo>
                    <a:pt x="315931" y="434840"/>
                  </a:lnTo>
                  <a:lnTo>
                    <a:pt x="354373" y="413971"/>
                  </a:lnTo>
                  <a:lnTo>
                    <a:pt x="387867" y="386334"/>
                  </a:lnTo>
                  <a:lnTo>
                    <a:pt x="415502" y="352838"/>
                  </a:lnTo>
                  <a:lnTo>
                    <a:pt x="436367" y="314396"/>
                  </a:lnTo>
                  <a:lnTo>
                    <a:pt x="449554" y="271917"/>
                  </a:lnTo>
                  <a:lnTo>
                    <a:pt x="454152" y="226313"/>
                  </a:lnTo>
                  <a:lnTo>
                    <a:pt x="449554" y="180710"/>
                  </a:lnTo>
                  <a:lnTo>
                    <a:pt x="436367" y="138231"/>
                  </a:lnTo>
                  <a:lnTo>
                    <a:pt x="415502" y="99789"/>
                  </a:lnTo>
                  <a:lnTo>
                    <a:pt x="387867" y="66293"/>
                  </a:lnTo>
                  <a:lnTo>
                    <a:pt x="354373" y="38656"/>
                  </a:lnTo>
                  <a:lnTo>
                    <a:pt x="315931" y="17787"/>
                  </a:lnTo>
                  <a:lnTo>
                    <a:pt x="273449" y="4598"/>
                  </a:lnTo>
                  <a:lnTo>
                    <a:pt x="227837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79525" y="6137909"/>
              <a:ext cx="454659" cy="452755"/>
            </a:xfrm>
            <a:custGeom>
              <a:avLst/>
              <a:gdLst/>
              <a:ahLst/>
              <a:cxnLst/>
              <a:rect l="l" t="t" r="r" b="b"/>
              <a:pathLst>
                <a:path w="454659" h="452754">
                  <a:moveTo>
                    <a:pt x="0" y="226313"/>
                  </a:moveTo>
                  <a:lnTo>
                    <a:pt x="4597" y="180710"/>
                  </a:lnTo>
                  <a:lnTo>
                    <a:pt x="17784" y="138231"/>
                  </a:lnTo>
                  <a:lnTo>
                    <a:pt x="38649" y="99789"/>
                  </a:lnTo>
                  <a:lnTo>
                    <a:pt x="66284" y="66293"/>
                  </a:lnTo>
                  <a:lnTo>
                    <a:pt x="99778" y="38656"/>
                  </a:lnTo>
                  <a:lnTo>
                    <a:pt x="138220" y="17787"/>
                  </a:lnTo>
                  <a:lnTo>
                    <a:pt x="180702" y="4598"/>
                  </a:lnTo>
                  <a:lnTo>
                    <a:pt x="226314" y="0"/>
                  </a:lnTo>
                  <a:lnTo>
                    <a:pt x="227837" y="0"/>
                  </a:lnTo>
                  <a:lnTo>
                    <a:pt x="273449" y="4598"/>
                  </a:lnTo>
                  <a:lnTo>
                    <a:pt x="315931" y="17787"/>
                  </a:lnTo>
                  <a:lnTo>
                    <a:pt x="354373" y="38656"/>
                  </a:lnTo>
                  <a:lnTo>
                    <a:pt x="387867" y="66293"/>
                  </a:lnTo>
                  <a:lnTo>
                    <a:pt x="415502" y="99789"/>
                  </a:lnTo>
                  <a:lnTo>
                    <a:pt x="436367" y="138231"/>
                  </a:lnTo>
                  <a:lnTo>
                    <a:pt x="449554" y="180710"/>
                  </a:lnTo>
                  <a:lnTo>
                    <a:pt x="454152" y="226313"/>
                  </a:lnTo>
                  <a:lnTo>
                    <a:pt x="449554" y="271917"/>
                  </a:lnTo>
                  <a:lnTo>
                    <a:pt x="436367" y="314396"/>
                  </a:lnTo>
                  <a:lnTo>
                    <a:pt x="415502" y="352838"/>
                  </a:lnTo>
                  <a:lnTo>
                    <a:pt x="387867" y="386334"/>
                  </a:lnTo>
                  <a:lnTo>
                    <a:pt x="354373" y="413971"/>
                  </a:lnTo>
                  <a:lnTo>
                    <a:pt x="315931" y="434840"/>
                  </a:lnTo>
                  <a:lnTo>
                    <a:pt x="273449" y="448029"/>
                  </a:lnTo>
                  <a:lnTo>
                    <a:pt x="227837" y="452627"/>
                  </a:lnTo>
                  <a:lnTo>
                    <a:pt x="226314" y="452627"/>
                  </a:lnTo>
                  <a:lnTo>
                    <a:pt x="180702" y="448029"/>
                  </a:lnTo>
                  <a:lnTo>
                    <a:pt x="138220" y="434840"/>
                  </a:lnTo>
                  <a:lnTo>
                    <a:pt x="99778" y="413971"/>
                  </a:lnTo>
                  <a:lnTo>
                    <a:pt x="66284" y="386334"/>
                  </a:lnTo>
                  <a:lnTo>
                    <a:pt x="38649" y="352838"/>
                  </a:lnTo>
                  <a:lnTo>
                    <a:pt x="17784" y="314396"/>
                  </a:lnTo>
                  <a:lnTo>
                    <a:pt x="4597" y="271917"/>
                  </a:lnTo>
                  <a:lnTo>
                    <a:pt x="0" y="226313"/>
                  </a:lnTo>
                  <a:close/>
                </a:path>
              </a:pathLst>
            </a:custGeom>
            <a:ln w="2286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918463" y="6150305"/>
            <a:ext cx="17399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E3E6"/>
                </a:solidFill>
                <a:latin typeface="Trebuchet MS"/>
                <a:cs typeface="Trebuchet MS"/>
              </a:rPr>
              <a:t>3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2099817" y="6088126"/>
            <a:ext cx="6124575" cy="135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Long-</a:t>
            </a:r>
            <a:r>
              <a:rPr sz="1750" b="1" spc="-25" dirty="0">
                <a:solidFill>
                  <a:srgbClr val="DFE3E6"/>
                </a:solidFill>
                <a:latin typeface="Trebuchet MS"/>
                <a:cs typeface="Trebuchet MS"/>
              </a:rPr>
              <a:t>term</a:t>
            </a:r>
            <a:r>
              <a:rPr sz="1750" b="1" spc="-17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10" dirty="0">
                <a:solidFill>
                  <a:srgbClr val="DFE3E6"/>
                </a:solidFill>
                <a:latin typeface="Trebuchet MS"/>
                <a:cs typeface="Trebuchet MS"/>
              </a:rPr>
              <a:t>(10+</a:t>
            </a:r>
            <a:r>
              <a:rPr sz="1750" b="1" spc="-13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years)</a:t>
            </a:r>
            <a:endParaRPr sz="1750">
              <a:latin typeface="Trebuchet MS"/>
              <a:cs typeface="Trebuchet MS"/>
            </a:endParaRPr>
          </a:p>
          <a:p>
            <a:pPr marL="12700" marR="5080" algn="just">
              <a:lnSpc>
                <a:spcPct val="134500"/>
              </a:lnSpc>
              <a:spcBef>
                <a:spcPts val="825"/>
              </a:spcBef>
            </a:pP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Speculate</a:t>
            </a:r>
            <a:r>
              <a:rPr sz="155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5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future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radical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changes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 </a:t>
            </a:r>
            <a:r>
              <a:rPr sz="155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structures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might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necessitate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complete</a:t>
            </a:r>
            <a:r>
              <a:rPr sz="15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rethinking</a:t>
            </a:r>
            <a:r>
              <a:rPr sz="15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55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 </a:t>
            </a:r>
            <a:r>
              <a:rPr sz="15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5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endParaRPr sz="155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229" rIns="0" bIns="0" rtlCol="0">
            <a:spAutoFit/>
          </a:bodyPr>
          <a:lstStyle/>
          <a:p>
            <a:pPr marR="5080">
              <a:lnSpc>
                <a:spcPts val="4910"/>
              </a:lnSpc>
            </a:pPr>
            <a:r>
              <a:rPr spc="-25" dirty="0"/>
              <a:t>Conclusion:</a:t>
            </a:r>
            <a:r>
              <a:rPr spc="-480" dirty="0"/>
              <a:t> </a:t>
            </a:r>
            <a:r>
              <a:rPr spc="-130" dirty="0"/>
              <a:t>The</a:t>
            </a:r>
            <a:r>
              <a:rPr spc="-470" dirty="0"/>
              <a:t> </a:t>
            </a:r>
            <a:r>
              <a:rPr dirty="0"/>
              <a:t>Evolving</a:t>
            </a:r>
            <a:r>
              <a:rPr spc="-480" dirty="0"/>
              <a:t> </a:t>
            </a:r>
            <a:r>
              <a:rPr spc="-50" dirty="0"/>
              <a:t>Nature</a:t>
            </a:r>
            <a:r>
              <a:rPr spc="-484" dirty="0"/>
              <a:t> </a:t>
            </a:r>
            <a:r>
              <a:rPr dirty="0"/>
              <a:t>of</a:t>
            </a:r>
            <a:r>
              <a:rPr spc="-434" dirty="0"/>
              <a:t> </a:t>
            </a:r>
            <a:r>
              <a:rPr spc="-30" dirty="0"/>
              <a:t>Control</a:t>
            </a:r>
            <a:r>
              <a:rPr spc="-480" dirty="0"/>
              <a:t> </a:t>
            </a:r>
            <a:r>
              <a:rPr spc="-70" dirty="0"/>
              <a:t>in</a:t>
            </a:r>
            <a:r>
              <a:rPr spc="-470" dirty="0"/>
              <a:t> </a:t>
            </a:r>
            <a:r>
              <a:rPr spc="-10" dirty="0"/>
              <a:t>Vicarious Liability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1920" y="3599179"/>
            <a:ext cx="2829560" cy="2934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Historical</a:t>
            </a:r>
            <a:r>
              <a:rPr sz="1950" b="1" spc="-25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Foundation</a:t>
            </a:r>
            <a:endParaRPr sz="195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955"/>
              </a:spcBef>
            </a:pPr>
            <a:r>
              <a:rPr sz="1750" b="0" spc="2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5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has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been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 </a:t>
            </a:r>
            <a:r>
              <a:rPr sz="17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cornerstone</a:t>
            </a:r>
            <a:r>
              <a:rPr sz="175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liability,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rooted</a:t>
            </a:r>
            <a:r>
              <a:rPr sz="17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master-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servant</a:t>
            </a:r>
            <a:r>
              <a:rPr sz="175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refined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through </a:t>
            </a:r>
            <a:r>
              <a:rPr sz="17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landmark</a:t>
            </a:r>
            <a:r>
              <a:rPr sz="175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Mersey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Docks.</a:t>
            </a:r>
            <a:endParaRPr sz="1750">
              <a:latin typeface="Yanone Kaffeesatz Thin"/>
              <a:cs typeface="Yanone Kaffeesatz Thi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1812" y="2403348"/>
            <a:ext cx="13066776" cy="89306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59071" y="3599179"/>
            <a:ext cx="2818765" cy="3289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dirty="0">
                <a:solidFill>
                  <a:srgbClr val="DFE3E6"/>
                </a:solidFill>
                <a:latin typeface="Trebuchet MS"/>
                <a:cs typeface="Trebuchet MS"/>
              </a:rPr>
              <a:t>Modern</a:t>
            </a:r>
            <a:r>
              <a:rPr sz="1950" b="1" spc="-25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Challenges</a:t>
            </a:r>
            <a:endParaRPr sz="1950">
              <a:latin typeface="Trebuchet MS"/>
              <a:cs typeface="Trebuchet MS"/>
            </a:endParaRPr>
          </a:p>
          <a:p>
            <a:pPr marL="12700" marR="5080">
              <a:lnSpc>
                <a:spcPct val="133300"/>
              </a:lnSpc>
              <a:spcBef>
                <a:spcPts val="955"/>
              </a:spcBef>
            </a:pPr>
            <a:r>
              <a:rPr sz="17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Contemporary</a:t>
            </a:r>
            <a:r>
              <a:rPr sz="175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arrangements,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technological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advancements,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complex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organizational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structures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have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strained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75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test,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seen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Christian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Brothers.</a:t>
            </a:r>
            <a:endParaRPr sz="1750">
              <a:latin typeface="Yanone Kaffeesatz Thin"/>
              <a:cs typeface="Yanone Kaffeesatz Thi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26528" y="3599179"/>
            <a:ext cx="2840990" cy="3289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Adaptive</a:t>
            </a:r>
            <a:r>
              <a:rPr sz="1950" b="1" spc="-25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Interpretation</a:t>
            </a:r>
            <a:endParaRPr sz="1950">
              <a:latin typeface="Trebuchet MS"/>
              <a:cs typeface="Trebuchet MS"/>
            </a:endParaRPr>
          </a:p>
          <a:p>
            <a:pPr marL="12700" marR="5080">
              <a:lnSpc>
                <a:spcPct val="133300"/>
              </a:lnSpc>
              <a:spcBef>
                <a:spcPts val="955"/>
              </a:spcBef>
            </a:pP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Courts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legislators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are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adapting</a:t>
            </a:r>
            <a:r>
              <a:rPr sz="175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5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realities,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considering factors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beyond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 supervision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embracing </a:t>
            </a:r>
            <a:r>
              <a:rPr sz="175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more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nuanced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approaches</a:t>
            </a:r>
            <a:r>
              <a:rPr sz="17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determining</a:t>
            </a:r>
            <a:r>
              <a:rPr sz="175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 </a:t>
            </a:r>
            <a:r>
              <a:rPr sz="17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relationships.</a:t>
            </a:r>
            <a:endParaRPr sz="175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93730" y="3599179"/>
            <a:ext cx="2719705" cy="36468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1" spc="-65" dirty="0">
                <a:solidFill>
                  <a:srgbClr val="DFE3E6"/>
                </a:solidFill>
                <a:latin typeface="Trebuchet MS"/>
                <a:cs typeface="Trebuchet MS"/>
              </a:rPr>
              <a:t>Future</a:t>
            </a:r>
            <a:r>
              <a:rPr sz="1950" b="1" spc="-22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950" b="1" spc="-10" dirty="0">
                <a:solidFill>
                  <a:srgbClr val="DFE3E6"/>
                </a:solidFill>
                <a:latin typeface="Trebuchet MS"/>
                <a:cs typeface="Trebuchet MS"/>
              </a:rPr>
              <a:t>Directions</a:t>
            </a:r>
            <a:endParaRPr sz="195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955"/>
              </a:spcBef>
            </a:pPr>
            <a:r>
              <a:rPr sz="1750" b="0" spc="2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ongoing</a:t>
            </a:r>
            <a:r>
              <a:rPr sz="175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evolution</a:t>
            </a:r>
            <a:r>
              <a:rPr sz="175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will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likely</a:t>
            </a:r>
            <a:r>
              <a:rPr sz="17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necessitate </a:t>
            </a:r>
            <a:r>
              <a:rPr sz="17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further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refinement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75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5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test,</a:t>
            </a:r>
            <a:r>
              <a:rPr sz="175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potentially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leading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new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legal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frameworks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75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balance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75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protection,</a:t>
            </a:r>
            <a:r>
              <a:rPr sz="175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business </a:t>
            </a:r>
            <a:r>
              <a:rPr sz="175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flexibility,</a:t>
            </a:r>
            <a:r>
              <a:rPr sz="175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societal </a:t>
            </a:r>
            <a:r>
              <a:rPr sz="175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needs.</a:t>
            </a:r>
            <a:endParaRPr sz="175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35446" y="597864"/>
            <a:ext cx="6769100" cy="8213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5250" spc="-170" dirty="0"/>
              <a:t>Introduction</a:t>
            </a:r>
            <a:endParaRPr sz="5250" dirty="0"/>
          </a:p>
        </p:txBody>
      </p:sp>
      <p:sp>
        <p:nvSpPr>
          <p:cNvPr id="4" name="object 4"/>
          <p:cNvSpPr txBox="1"/>
          <p:nvPr/>
        </p:nvSpPr>
        <p:spPr>
          <a:xfrm>
            <a:off x="6235446" y="3421481"/>
            <a:ext cx="7588250" cy="3455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95"/>
              </a:spcBef>
            </a:pPr>
            <a:r>
              <a:rPr sz="170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concept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stands</a:t>
            </a:r>
            <a:r>
              <a:rPr sz="170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cornerstone</a:t>
            </a:r>
            <a:r>
              <a:rPr sz="1700" b="0" spc="-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tort</a:t>
            </a:r>
            <a:r>
              <a:rPr sz="17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law,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holding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employers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responsible</a:t>
            </a:r>
            <a:r>
              <a:rPr sz="1700" b="0" spc="-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7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negligent</a:t>
            </a:r>
            <a:r>
              <a:rPr sz="170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acts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their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employees.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At</a:t>
            </a:r>
            <a:r>
              <a:rPr sz="17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heart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7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legal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principle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lies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test,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crucial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determinant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7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establishing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employer-</a:t>
            </a:r>
            <a:r>
              <a:rPr sz="17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relationship.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presentation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delves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into</a:t>
            </a:r>
            <a:r>
              <a:rPr sz="17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historical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evolution,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applications,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challenges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surrounding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cases.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3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We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will</a:t>
            </a:r>
            <a:r>
              <a:rPr sz="17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explore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landmark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English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Hong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Kong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cases,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analyse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comparative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approaches,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discuss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practical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implications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 </a:t>
            </a:r>
            <a:r>
              <a:rPr sz="17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contemporary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organizations.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Join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us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intellectual</a:t>
            </a:r>
            <a:r>
              <a:rPr sz="170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journey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we</a:t>
            </a:r>
            <a:r>
              <a:rPr sz="17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unravel</a:t>
            </a:r>
            <a:r>
              <a:rPr sz="17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7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complexities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7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7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liability,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providing</a:t>
            </a:r>
            <a:r>
              <a:rPr sz="17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valuable</a:t>
            </a:r>
            <a:r>
              <a:rPr sz="17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insights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7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law students,</a:t>
            </a:r>
            <a:r>
              <a:rPr sz="17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legal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professionals,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7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academics</a:t>
            </a:r>
            <a:r>
              <a:rPr sz="17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7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alike.</a:t>
            </a:r>
            <a:endParaRPr sz="1700" dirty="0">
              <a:latin typeface="Yanone Kaffeesatz Thin"/>
              <a:cs typeface="Yanone Kaffeesatz Thi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54928" y="752601"/>
            <a:ext cx="6880859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/>
              <a:t>Historical</a:t>
            </a:r>
            <a:r>
              <a:rPr sz="3400" spc="-425" dirty="0"/>
              <a:t> </a:t>
            </a:r>
            <a:r>
              <a:rPr sz="3400" spc="50" dirty="0"/>
              <a:t>Roots</a:t>
            </a:r>
            <a:r>
              <a:rPr sz="3400" spc="-409" dirty="0"/>
              <a:t> </a:t>
            </a:r>
            <a:r>
              <a:rPr sz="3400" dirty="0"/>
              <a:t>of</a:t>
            </a:r>
            <a:r>
              <a:rPr sz="3400" spc="-380" dirty="0"/>
              <a:t> </a:t>
            </a:r>
            <a:r>
              <a:rPr sz="3400" spc="-70" dirty="0"/>
              <a:t>the</a:t>
            </a:r>
            <a:r>
              <a:rPr sz="3400" spc="-400" dirty="0"/>
              <a:t> </a:t>
            </a:r>
            <a:r>
              <a:rPr sz="3400" spc="-25" dirty="0"/>
              <a:t>Control</a:t>
            </a:r>
            <a:r>
              <a:rPr sz="3400" spc="-420" dirty="0"/>
              <a:t> </a:t>
            </a:r>
            <a:r>
              <a:rPr sz="3400" spc="-20" dirty="0"/>
              <a:t>Test</a:t>
            </a:r>
            <a:endParaRPr sz="3400"/>
          </a:p>
        </p:txBody>
      </p:sp>
      <p:grpSp>
        <p:nvGrpSpPr>
          <p:cNvPr id="4" name="object 4"/>
          <p:cNvGrpSpPr/>
          <p:nvPr/>
        </p:nvGrpSpPr>
        <p:grpSpPr>
          <a:xfrm>
            <a:off x="6228588" y="1618488"/>
            <a:ext cx="1106805" cy="5824855"/>
            <a:chOff x="6228588" y="1618488"/>
            <a:chExt cx="1106805" cy="5824855"/>
          </a:xfrm>
        </p:grpSpPr>
        <p:sp>
          <p:nvSpPr>
            <p:cNvPr id="5" name="object 5"/>
            <p:cNvSpPr/>
            <p:nvPr/>
          </p:nvSpPr>
          <p:spPr>
            <a:xfrm>
              <a:off x="6446520" y="1618488"/>
              <a:ext cx="22860" cy="5824855"/>
            </a:xfrm>
            <a:custGeom>
              <a:avLst/>
              <a:gdLst/>
              <a:ahLst/>
              <a:cxnLst/>
              <a:rect l="l" t="t" r="r" b="b"/>
              <a:pathLst>
                <a:path w="22860" h="5824855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5819609"/>
                  </a:lnTo>
                  <a:lnTo>
                    <a:pt x="5079" y="5824727"/>
                  </a:lnTo>
                  <a:lnTo>
                    <a:pt x="17779" y="5824727"/>
                  </a:lnTo>
                  <a:lnTo>
                    <a:pt x="22859" y="5819609"/>
                  </a:lnTo>
                  <a:lnTo>
                    <a:pt x="22859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653784" y="2043684"/>
              <a:ext cx="681355" cy="22860"/>
            </a:xfrm>
            <a:custGeom>
              <a:avLst/>
              <a:gdLst/>
              <a:ahLst/>
              <a:cxnLst/>
              <a:rect l="l" t="t" r="r" b="b"/>
              <a:pathLst>
                <a:path w="681354" h="22860">
                  <a:moveTo>
                    <a:pt x="676148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080" y="22860"/>
                  </a:lnTo>
                  <a:lnTo>
                    <a:pt x="676148" y="22860"/>
                  </a:lnTo>
                  <a:lnTo>
                    <a:pt x="681227" y="17779"/>
                  </a:lnTo>
                  <a:lnTo>
                    <a:pt x="681227" y="5079"/>
                  </a:lnTo>
                  <a:lnTo>
                    <a:pt x="676148" y="0"/>
                  </a:lnTo>
                  <a:close/>
                </a:path>
              </a:pathLst>
            </a:custGeom>
            <a:solidFill>
              <a:srgbClr val="15FF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40018" y="1837182"/>
              <a:ext cx="437515" cy="437515"/>
            </a:xfrm>
            <a:custGeom>
              <a:avLst/>
              <a:gdLst/>
              <a:ahLst/>
              <a:cxnLst/>
              <a:rect l="l" t="t" r="r" b="b"/>
              <a:pathLst>
                <a:path w="437515" h="437514">
                  <a:moveTo>
                    <a:pt x="218694" y="0"/>
                  </a:moveTo>
                  <a:lnTo>
                    <a:pt x="168550" y="5776"/>
                  </a:lnTo>
                  <a:lnTo>
                    <a:pt x="122519" y="22229"/>
                  </a:lnTo>
                  <a:lnTo>
                    <a:pt x="81913" y="48045"/>
                  </a:lnTo>
                  <a:lnTo>
                    <a:pt x="48045" y="81913"/>
                  </a:lnTo>
                  <a:lnTo>
                    <a:pt x="22229" y="122519"/>
                  </a:lnTo>
                  <a:lnTo>
                    <a:pt x="5776" y="168550"/>
                  </a:lnTo>
                  <a:lnTo>
                    <a:pt x="0" y="218693"/>
                  </a:lnTo>
                  <a:lnTo>
                    <a:pt x="5776" y="268837"/>
                  </a:lnTo>
                  <a:lnTo>
                    <a:pt x="22229" y="314868"/>
                  </a:lnTo>
                  <a:lnTo>
                    <a:pt x="48045" y="355474"/>
                  </a:lnTo>
                  <a:lnTo>
                    <a:pt x="81913" y="389342"/>
                  </a:lnTo>
                  <a:lnTo>
                    <a:pt x="122519" y="415158"/>
                  </a:lnTo>
                  <a:lnTo>
                    <a:pt x="168550" y="431611"/>
                  </a:lnTo>
                  <a:lnTo>
                    <a:pt x="218694" y="437388"/>
                  </a:lnTo>
                  <a:lnTo>
                    <a:pt x="268837" y="431611"/>
                  </a:lnTo>
                  <a:lnTo>
                    <a:pt x="314868" y="415158"/>
                  </a:lnTo>
                  <a:lnTo>
                    <a:pt x="355474" y="389342"/>
                  </a:lnTo>
                  <a:lnTo>
                    <a:pt x="389342" y="355474"/>
                  </a:lnTo>
                  <a:lnTo>
                    <a:pt x="415158" y="314868"/>
                  </a:lnTo>
                  <a:lnTo>
                    <a:pt x="431611" y="268837"/>
                  </a:lnTo>
                  <a:lnTo>
                    <a:pt x="437388" y="218693"/>
                  </a:lnTo>
                  <a:lnTo>
                    <a:pt x="431611" y="168550"/>
                  </a:lnTo>
                  <a:lnTo>
                    <a:pt x="415158" y="122519"/>
                  </a:lnTo>
                  <a:lnTo>
                    <a:pt x="389342" y="81913"/>
                  </a:lnTo>
                  <a:lnTo>
                    <a:pt x="355474" y="48045"/>
                  </a:lnTo>
                  <a:lnTo>
                    <a:pt x="314868" y="22229"/>
                  </a:lnTo>
                  <a:lnTo>
                    <a:pt x="268837" y="5776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40018" y="1837182"/>
              <a:ext cx="437515" cy="437515"/>
            </a:xfrm>
            <a:custGeom>
              <a:avLst/>
              <a:gdLst/>
              <a:ahLst/>
              <a:cxnLst/>
              <a:rect l="l" t="t" r="r" b="b"/>
              <a:pathLst>
                <a:path w="437515" h="437514">
                  <a:moveTo>
                    <a:pt x="0" y="218693"/>
                  </a:moveTo>
                  <a:lnTo>
                    <a:pt x="5776" y="168550"/>
                  </a:lnTo>
                  <a:lnTo>
                    <a:pt x="22229" y="122519"/>
                  </a:lnTo>
                  <a:lnTo>
                    <a:pt x="48045" y="81913"/>
                  </a:lnTo>
                  <a:lnTo>
                    <a:pt x="81913" y="48045"/>
                  </a:lnTo>
                  <a:lnTo>
                    <a:pt x="122519" y="22229"/>
                  </a:lnTo>
                  <a:lnTo>
                    <a:pt x="168550" y="5776"/>
                  </a:lnTo>
                  <a:lnTo>
                    <a:pt x="218694" y="0"/>
                  </a:lnTo>
                  <a:lnTo>
                    <a:pt x="268837" y="5776"/>
                  </a:lnTo>
                  <a:lnTo>
                    <a:pt x="314868" y="22229"/>
                  </a:lnTo>
                  <a:lnTo>
                    <a:pt x="355474" y="48045"/>
                  </a:lnTo>
                  <a:lnTo>
                    <a:pt x="389342" y="81913"/>
                  </a:lnTo>
                  <a:lnTo>
                    <a:pt x="415158" y="122519"/>
                  </a:lnTo>
                  <a:lnTo>
                    <a:pt x="431611" y="168550"/>
                  </a:lnTo>
                  <a:lnTo>
                    <a:pt x="437388" y="218693"/>
                  </a:lnTo>
                  <a:lnTo>
                    <a:pt x="431611" y="268837"/>
                  </a:lnTo>
                  <a:lnTo>
                    <a:pt x="415158" y="314868"/>
                  </a:lnTo>
                  <a:lnTo>
                    <a:pt x="389342" y="355474"/>
                  </a:lnTo>
                  <a:lnTo>
                    <a:pt x="355474" y="389342"/>
                  </a:lnTo>
                  <a:lnTo>
                    <a:pt x="314868" y="415158"/>
                  </a:lnTo>
                  <a:lnTo>
                    <a:pt x="268837" y="431611"/>
                  </a:lnTo>
                  <a:lnTo>
                    <a:pt x="218694" y="437388"/>
                  </a:lnTo>
                  <a:lnTo>
                    <a:pt x="168550" y="431611"/>
                  </a:lnTo>
                  <a:lnTo>
                    <a:pt x="122519" y="415158"/>
                  </a:lnTo>
                  <a:lnTo>
                    <a:pt x="81913" y="389342"/>
                  </a:lnTo>
                  <a:lnTo>
                    <a:pt x="48045" y="355474"/>
                  </a:lnTo>
                  <a:lnTo>
                    <a:pt x="22229" y="314868"/>
                  </a:lnTo>
                  <a:lnTo>
                    <a:pt x="5776" y="268837"/>
                  </a:lnTo>
                  <a:lnTo>
                    <a:pt x="0" y="218693"/>
                  </a:lnTo>
                  <a:close/>
                </a:path>
              </a:pathLst>
            </a:custGeom>
            <a:ln w="22860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395465" y="1849627"/>
            <a:ext cx="125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440" dirty="0">
                <a:solidFill>
                  <a:srgbClr val="DFE3E6"/>
                </a:solidFill>
                <a:latin typeface="Trebuchet MS"/>
                <a:cs typeface="Trebuchet MS"/>
              </a:rPr>
              <a:t>1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15859" y="1783461"/>
            <a:ext cx="6184900" cy="1610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35" dirty="0">
                <a:solidFill>
                  <a:srgbClr val="DFE3E6"/>
                </a:solidFill>
                <a:latin typeface="Trebuchet MS"/>
                <a:cs typeface="Trebuchet MS"/>
              </a:rPr>
              <a:t>Early</a:t>
            </a:r>
            <a:r>
              <a:rPr sz="1700" b="1" spc="-14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Common</a:t>
            </a:r>
            <a:r>
              <a:rPr sz="1700" b="1" spc="-12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dirty="0">
                <a:solidFill>
                  <a:srgbClr val="DFE3E6"/>
                </a:solidFill>
                <a:latin typeface="Trebuchet MS"/>
                <a:cs typeface="Trebuchet MS"/>
              </a:rPr>
              <a:t>Law</a:t>
            </a:r>
            <a:r>
              <a:rPr sz="1700" b="1" spc="-11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Origins</a:t>
            </a:r>
            <a:endParaRPr sz="170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825"/>
              </a:spcBef>
            </a:pPr>
            <a:r>
              <a:rPr sz="15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test's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roots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traced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back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early</a:t>
            </a:r>
            <a:r>
              <a:rPr sz="15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common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law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period,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where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master-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servant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was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paramount.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Courts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initially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focused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employer's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manner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which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was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performed.</a:t>
            </a:r>
            <a:endParaRPr sz="1500">
              <a:latin typeface="Yanone Kaffeesatz Thin"/>
              <a:cs typeface="Yanone Kaffeesatz Thi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28588" y="4040123"/>
            <a:ext cx="1106805" cy="460375"/>
            <a:chOff x="6228588" y="4040123"/>
            <a:chExt cx="1106805" cy="460375"/>
          </a:xfrm>
        </p:grpSpPr>
        <p:sp>
          <p:nvSpPr>
            <p:cNvPr id="12" name="object 12"/>
            <p:cNvSpPr/>
            <p:nvPr/>
          </p:nvSpPr>
          <p:spPr>
            <a:xfrm>
              <a:off x="6653784" y="4258055"/>
              <a:ext cx="681355" cy="22860"/>
            </a:xfrm>
            <a:custGeom>
              <a:avLst/>
              <a:gdLst/>
              <a:ahLst/>
              <a:cxnLst/>
              <a:rect l="l" t="t" r="r" b="b"/>
              <a:pathLst>
                <a:path w="681354" h="22860">
                  <a:moveTo>
                    <a:pt x="676148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80" y="22860"/>
                  </a:lnTo>
                  <a:lnTo>
                    <a:pt x="676148" y="22860"/>
                  </a:lnTo>
                  <a:lnTo>
                    <a:pt x="681227" y="17780"/>
                  </a:lnTo>
                  <a:lnTo>
                    <a:pt x="681227" y="5080"/>
                  </a:lnTo>
                  <a:lnTo>
                    <a:pt x="676148" y="0"/>
                  </a:lnTo>
                  <a:close/>
                </a:path>
              </a:pathLst>
            </a:custGeom>
            <a:solidFill>
              <a:srgbClr val="29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40018" y="4051553"/>
              <a:ext cx="437515" cy="437515"/>
            </a:xfrm>
            <a:custGeom>
              <a:avLst/>
              <a:gdLst/>
              <a:ahLst/>
              <a:cxnLst/>
              <a:rect l="l" t="t" r="r" b="b"/>
              <a:pathLst>
                <a:path w="437515" h="437514">
                  <a:moveTo>
                    <a:pt x="218694" y="0"/>
                  </a:moveTo>
                  <a:lnTo>
                    <a:pt x="168550" y="5776"/>
                  </a:lnTo>
                  <a:lnTo>
                    <a:pt x="122519" y="22229"/>
                  </a:lnTo>
                  <a:lnTo>
                    <a:pt x="81913" y="48045"/>
                  </a:lnTo>
                  <a:lnTo>
                    <a:pt x="48045" y="81913"/>
                  </a:lnTo>
                  <a:lnTo>
                    <a:pt x="22229" y="122519"/>
                  </a:lnTo>
                  <a:lnTo>
                    <a:pt x="5776" y="168550"/>
                  </a:lnTo>
                  <a:lnTo>
                    <a:pt x="0" y="218694"/>
                  </a:lnTo>
                  <a:lnTo>
                    <a:pt x="5776" y="268837"/>
                  </a:lnTo>
                  <a:lnTo>
                    <a:pt x="22229" y="314868"/>
                  </a:lnTo>
                  <a:lnTo>
                    <a:pt x="48045" y="355474"/>
                  </a:lnTo>
                  <a:lnTo>
                    <a:pt x="81913" y="389342"/>
                  </a:lnTo>
                  <a:lnTo>
                    <a:pt x="122519" y="415158"/>
                  </a:lnTo>
                  <a:lnTo>
                    <a:pt x="168550" y="431611"/>
                  </a:lnTo>
                  <a:lnTo>
                    <a:pt x="218694" y="437388"/>
                  </a:lnTo>
                  <a:lnTo>
                    <a:pt x="268837" y="431611"/>
                  </a:lnTo>
                  <a:lnTo>
                    <a:pt x="314868" y="415158"/>
                  </a:lnTo>
                  <a:lnTo>
                    <a:pt x="355474" y="389342"/>
                  </a:lnTo>
                  <a:lnTo>
                    <a:pt x="389342" y="355474"/>
                  </a:lnTo>
                  <a:lnTo>
                    <a:pt x="415158" y="314868"/>
                  </a:lnTo>
                  <a:lnTo>
                    <a:pt x="431611" y="268837"/>
                  </a:lnTo>
                  <a:lnTo>
                    <a:pt x="437388" y="218694"/>
                  </a:lnTo>
                  <a:lnTo>
                    <a:pt x="431611" y="168550"/>
                  </a:lnTo>
                  <a:lnTo>
                    <a:pt x="415158" y="122519"/>
                  </a:lnTo>
                  <a:lnTo>
                    <a:pt x="389342" y="81913"/>
                  </a:lnTo>
                  <a:lnTo>
                    <a:pt x="355474" y="48045"/>
                  </a:lnTo>
                  <a:lnTo>
                    <a:pt x="314868" y="22229"/>
                  </a:lnTo>
                  <a:lnTo>
                    <a:pt x="268837" y="5776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40018" y="4051553"/>
              <a:ext cx="437515" cy="437515"/>
            </a:xfrm>
            <a:custGeom>
              <a:avLst/>
              <a:gdLst/>
              <a:ahLst/>
              <a:cxnLst/>
              <a:rect l="l" t="t" r="r" b="b"/>
              <a:pathLst>
                <a:path w="437515" h="437514">
                  <a:moveTo>
                    <a:pt x="0" y="218694"/>
                  </a:moveTo>
                  <a:lnTo>
                    <a:pt x="5776" y="168550"/>
                  </a:lnTo>
                  <a:lnTo>
                    <a:pt x="22229" y="122519"/>
                  </a:lnTo>
                  <a:lnTo>
                    <a:pt x="48045" y="81913"/>
                  </a:lnTo>
                  <a:lnTo>
                    <a:pt x="81913" y="48045"/>
                  </a:lnTo>
                  <a:lnTo>
                    <a:pt x="122519" y="22229"/>
                  </a:lnTo>
                  <a:lnTo>
                    <a:pt x="168550" y="5776"/>
                  </a:lnTo>
                  <a:lnTo>
                    <a:pt x="218694" y="0"/>
                  </a:lnTo>
                  <a:lnTo>
                    <a:pt x="268837" y="5776"/>
                  </a:lnTo>
                  <a:lnTo>
                    <a:pt x="314868" y="22229"/>
                  </a:lnTo>
                  <a:lnTo>
                    <a:pt x="355474" y="48045"/>
                  </a:lnTo>
                  <a:lnTo>
                    <a:pt x="389342" y="81913"/>
                  </a:lnTo>
                  <a:lnTo>
                    <a:pt x="415158" y="122519"/>
                  </a:lnTo>
                  <a:lnTo>
                    <a:pt x="431611" y="168550"/>
                  </a:lnTo>
                  <a:lnTo>
                    <a:pt x="437388" y="218694"/>
                  </a:lnTo>
                  <a:lnTo>
                    <a:pt x="431611" y="268837"/>
                  </a:lnTo>
                  <a:lnTo>
                    <a:pt x="415158" y="314868"/>
                  </a:lnTo>
                  <a:lnTo>
                    <a:pt x="389342" y="355474"/>
                  </a:lnTo>
                  <a:lnTo>
                    <a:pt x="355474" y="389342"/>
                  </a:lnTo>
                  <a:lnTo>
                    <a:pt x="314868" y="415158"/>
                  </a:lnTo>
                  <a:lnTo>
                    <a:pt x="268837" y="431611"/>
                  </a:lnTo>
                  <a:lnTo>
                    <a:pt x="218694" y="437388"/>
                  </a:lnTo>
                  <a:lnTo>
                    <a:pt x="168550" y="431611"/>
                  </a:lnTo>
                  <a:lnTo>
                    <a:pt x="122519" y="415158"/>
                  </a:lnTo>
                  <a:lnTo>
                    <a:pt x="81913" y="389342"/>
                  </a:lnTo>
                  <a:lnTo>
                    <a:pt x="48045" y="355474"/>
                  </a:lnTo>
                  <a:lnTo>
                    <a:pt x="22229" y="314868"/>
                  </a:lnTo>
                  <a:lnTo>
                    <a:pt x="5776" y="268837"/>
                  </a:lnTo>
                  <a:lnTo>
                    <a:pt x="0" y="218694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376542" y="4063441"/>
            <a:ext cx="16319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DFE3E6"/>
                </a:solidFill>
                <a:latin typeface="Trebuchet MS"/>
                <a:cs typeface="Trebuchet MS"/>
              </a:rPr>
              <a:t>2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15859" y="3997274"/>
            <a:ext cx="6319520" cy="13055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Industrial</a:t>
            </a:r>
            <a:r>
              <a:rPr sz="1700" b="1" spc="-19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25" dirty="0">
                <a:solidFill>
                  <a:srgbClr val="DFE3E6"/>
                </a:solidFill>
                <a:latin typeface="Trebuchet MS"/>
                <a:cs typeface="Trebuchet MS"/>
              </a:rPr>
              <a:t>Revolution</a:t>
            </a:r>
            <a:r>
              <a:rPr sz="1700" b="1" spc="-19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Impact</a:t>
            </a:r>
            <a:endParaRPr sz="1700">
              <a:latin typeface="Trebuchet MS"/>
              <a:cs typeface="Trebuchet MS"/>
            </a:endParaRPr>
          </a:p>
          <a:p>
            <a:pPr marL="12700" marR="5080">
              <a:lnSpc>
                <a:spcPct val="133300"/>
              </a:lnSpc>
              <a:spcBef>
                <a:spcPts val="835"/>
              </a:spcBef>
            </a:pPr>
            <a:r>
              <a:rPr sz="15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advent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Industrial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Revolution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18th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19th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centuries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brought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significant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changes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relationships,</a:t>
            </a:r>
            <a:r>
              <a:rPr sz="15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necessitating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more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nuanced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</a:t>
            </a:r>
            <a:r>
              <a:rPr sz="15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determining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</a:t>
            </a:r>
            <a:endParaRPr sz="1500">
              <a:latin typeface="Yanone Kaffeesatz Thin"/>
              <a:cs typeface="Yanone Kaffeesatz Thi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228588" y="5942076"/>
            <a:ext cx="1106805" cy="462280"/>
            <a:chOff x="6228588" y="5942076"/>
            <a:chExt cx="1106805" cy="462280"/>
          </a:xfrm>
        </p:grpSpPr>
        <p:sp>
          <p:nvSpPr>
            <p:cNvPr id="18" name="object 18"/>
            <p:cNvSpPr/>
            <p:nvPr/>
          </p:nvSpPr>
          <p:spPr>
            <a:xfrm>
              <a:off x="6653784" y="6161532"/>
              <a:ext cx="681355" cy="22860"/>
            </a:xfrm>
            <a:custGeom>
              <a:avLst/>
              <a:gdLst/>
              <a:ahLst/>
              <a:cxnLst/>
              <a:rect l="l" t="t" r="r" b="b"/>
              <a:pathLst>
                <a:path w="681354" h="22860">
                  <a:moveTo>
                    <a:pt x="676148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80" y="22860"/>
                  </a:lnTo>
                  <a:lnTo>
                    <a:pt x="676148" y="22860"/>
                  </a:lnTo>
                  <a:lnTo>
                    <a:pt x="681227" y="17780"/>
                  </a:lnTo>
                  <a:lnTo>
                    <a:pt x="681227" y="5080"/>
                  </a:lnTo>
                  <a:lnTo>
                    <a:pt x="676148" y="0"/>
                  </a:lnTo>
                  <a:close/>
                </a:path>
              </a:pathLst>
            </a:custGeom>
            <a:solidFill>
              <a:srgbClr val="37A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40018" y="5953506"/>
              <a:ext cx="437515" cy="439420"/>
            </a:xfrm>
            <a:custGeom>
              <a:avLst/>
              <a:gdLst/>
              <a:ahLst/>
              <a:cxnLst/>
              <a:rect l="l" t="t" r="r" b="b"/>
              <a:pathLst>
                <a:path w="437515" h="439420">
                  <a:moveTo>
                    <a:pt x="218694" y="0"/>
                  </a:moveTo>
                  <a:lnTo>
                    <a:pt x="168550" y="5776"/>
                  </a:lnTo>
                  <a:lnTo>
                    <a:pt x="122519" y="22229"/>
                  </a:lnTo>
                  <a:lnTo>
                    <a:pt x="81913" y="48045"/>
                  </a:lnTo>
                  <a:lnTo>
                    <a:pt x="48045" y="81913"/>
                  </a:lnTo>
                  <a:lnTo>
                    <a:pt x="22229" y="122519"/>
                  </a:lnTo>
                  <a:lnTo>
                    <a:pt x="5776" y="168550"/>
                  </a:lnTo>
                  <a:lnTo>
                    <a:pt x="0" y="218694"/>
                  </a:lnTo>
                  <a:lnTo>
                    <a:pt x="0" y="220218"/>
                  </a:lnTo>
                  <a:lnTo>
                    <a:pt x="5776" y="270361"/>
                  </a:lnTo>
                  <a:lnTo>
                    <a:pt x="22229" y="316392"/>
                  </a:lnTo>
                  <a:lnTo>
                    <a:pt x="48045" y="356998"/>
                  </a:lnTo>
                  <a:lnTo>
                    <a:pt x="81913" y="390866"/>
                  </a:lnTo>
                  <a:lnTo>
                    <a:pt x="122519" y="416682"/>
                  </a:lnTo>
                  <a:lnTo>
                    <a:pt x="168550" y="433135"/>
                  </a:lnTo>
                  <a:lnTo>
                    <a:pt x="218694" y="438912"/>
                  </a:lnTo>
                  <a:lnTo>
                    <a:pt x="268837" y="433135"/>
                  </a:lnTo>
                  <a:lnTo>
                    <a:pt x="314868" y="416682"/>
                  </a:lnTo>
                  <a:lnTo>
                    <a:pt x="355474" y="390866"/>
                  </a:lnTo>
                  <a:lnTo>
                    <a:pt x="389342" y="356998"/>
                  </a:lnTo>
                  <a:lnTo>
                    <a:pt x="415158" y="316392"/>
                  </a:lnTo>
                  <a:lnTo>
                    <a:pt x="431611" y="270361"/>
                  </a:lnTo>
                  <a:lnTo>
                    <a:pt x="437388" y="220218"/>
                  </a:lnTo>
                  <a:lnTo>
                    <a:pt x="437388" y="218694"/>
                  </a:lnTo>
                  <a:lnTo>
                    <a:pt x="431611" y="168550"/>
                  </a:lnTo>
                  <a:lnTo>
                    <a:pt x="415158" y="122519"/>
                  </a:lnTo>
                  <a:lnTo>
                    <a:pt x="389342" y="81913"/>
                  </a:lnTo>
                  <a:lnTo>
                    <a:pt x="355474" y="48045"/>
                  </a:lnTo>
                  <a:lnTo>
                    <a:pt x="314868" y="22229"/>
                  </a:lnTo>
                  <a:lnTo>
                    <a:pt x="268837" y="5776"/>
                  </a:lnTo>
                  <a:lnTo>
                    <a:pt x="218694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240018" y="5953506"/>
              <a:ext cx="437515" cy="439420"/>
            </a:xfrm>
            <a:custGeom>
              <a:avLst/>
              <a:gdLst/>
              <a:ahLst/>
              <a:cxnLst/>
              <a:rect l="l" t="t" r="r" b="b"/>
              <a:pathLst>
                <a:path w="437515" h="439420">
                  <a:moveTo>
                    <a:pt x="0" y="218694"/>
                  </a:moveTo>
                  <a:lnTo>
                    <a:pt x="5776" y="168550"/>
                  </a:lnTo>
                  <a:lnTo>
                    <a:pt x="22229" y="122519"/>
                  </a:lnTo>
                  <a:lnTo>
                    <a:pt x="48045" y="81913"/>
                  </a:lnTo>
                  <a:lnTo>
                    <a:pt x="81913" y="48045"/>
                  </a:lnTo>
                  <a:lnTo>
                    <a:pt x="122519" y="22229"/>
                  </a:lnTo>
                  <a:lnTo>
                    <a:pt x="168550" y="5776"/>
                  </a:lnTo>
                  <a:lnTo>
                    <a:pt x="218694" y="0"/>
                  </a:lnTo>
                  <a:lnTo>
                    <a:pt x="268837" y="5776"/>
                  </a:lnTo>
                  <a:lnTo>
                    <a:pt x="314868" y="22229"/>
                  </a:lnTo>
                  <a:lnTo>
                    <a:pt x="355474" y="48045"/>
                  </a:lnTo>
                  <a:lnTo>
                    <a:pt x="389342" y="81913"/>
                  </a:lnTo>
                  <a:lnTo>
                    <a:pt x="415158" y="122519"/>
                  </a:lnTo>
                  <a:lnTo>
                    <a:pt x="431611" y="168550"/>
                  </a:lnTo>
                  <a:lnTo>
                    <a:pt x="437388" y="218694"/>
                  </a:lnTo>
                  <a:lnTo>
                    <a:pt x="437388" y="220218"/>
                  </a:lnTo>
                  <a:lnTo>
                    <a:pt x="431611" y="270361"/>
                  </a:lnTo>
                  <a:lnTo>
                    <a:pt x="415158" y="316392"/>
                  </a:lnTo>
                  <a:lnTo>
                    <a:pt x="389342" y="356998"/>
                  </a:lnTo>
                  <a:lnTo>
                    <a:pt x="355474" y="390866"/>
                  </a:lnTo>
                  <a:lnTo>
                    <a:pt x="314868" y="416682"/>
                  </a:lnTo>
                  <a:lnTo>
                    <a:pt x="268837" y="433135"/>
                  </a:lnTo>
                  <a:lnTo>
                    <a:pt x="218694" y="438912"/>
                  </a:lnTo>
                  <a:lnTo>
                    <a:pt x="168550" y="433135"/>
                  </a:lnTo>
                  <a:lnTo>
                    <a:pt x="122519" y="416682"/>
                  </a:lnTo>
                  <a:lnTo>
                    <a:pt x="81913" y="390866"/>
                  </a:lnTo>
                  <a:lnTo>
                    <a:pt x="48045" y="356998"/>
                  </a:lnTo>
                  <a:lnTo>
                    <a:pt x="22229" y="316392"/>
                  </a:lnTo>
                  <a:lnTo>
                    <a:pt x="5776" y="270361"/>
                  </a:lnTo>
                  <a:lnTo>
                    <a:pt x="0" y="220218"/>
                  </a:lnTo>
                  <a:lnTo>
                    <a:pt x="0" y="218694"/>
                  </a:lnTo>
                  <a:close/>
                </a:path>
              </a:pathLst>
            </a:custGeom>
            <a:ln w="2286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374129" y="5966536"/>
            <a:ext cx="1676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DFE3E6"/>
                </a:solidFill>
                <a:latin typeface="Trebuchet MS"/>
                <a:cs typeface="Trebuchet MS"/>
              </a:rPr>
              <a:t>3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515859" y="5901054"/>
            <a:ext cx="636079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35" dirty="0">
                <a:solidFill>
                  <a:srgbClr val="DFE3E6"/>
                </a:solidFill>
                <a:latin typeface="Trebuchet MS"/>
                <a:cs typeface="Trebuchet MS"/>
              </a:rPr>
              <a:t>20th</a:t>
            </a:r>
            <a:r>
              <a:rPr sz="170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20" dirty="0">
                <a:solidFill>
                  <a:srgbClr val="DFE3E6"/>
                </a:solidFill>
                <a:latin typeface="Trebuchet MS"/>
                <a:cs typeface="Trebuchet MS"/>
              </a:rPr>
              <a:t>Century</a:t>
            </a:r>
            <a:r>
              <a:rPr sz="1700" b="1" spc="-20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00" b="1" spc="-10" dirty="0">
                <a:solidFill>
                  <a:srgbClr val="DFE3E6"/>
                </a:solidFill>
                <a:latin typeface="Trebuchet MS"/>
                <a:cs typeface="Trebuchet MS"/>
              </a:rPr>
              <a:t>Refinement</a:t>
            </a:r>
            <a:endParaRPr sz="170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830"/>
              </a:spcBef>
            </a:pPr>
            <a:r>
              <a:rPr sz="15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early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20th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century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saw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further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refinement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test,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with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courts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beginning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beyond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physical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control,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such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 </a:t>
            </a:r>
            <a:r>
              <a:rPr sz="15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economic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dependence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integration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into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business.</a:t>
            </a:r>
            <a:endParaRPr sz="15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100"/>
              </a:lnSpc>
            </a:pPr>
            <a:r>
              <a:rPr sz="4050" spc="130" dirty="0"/>
              <a:t>Case</a:t>
            </a:r>
            <a:r>
              <a:rPr sz="4050" spc="-495" dirty="0"/>
              <a:t> </a:t>
            </a:r>
            <a:r>
              <a:rPr sz="4050" spc="-90" dirty="0"/>
              <a:t>Law:</a:t>
            </a:r>
            <a:r>
              <a:rPr sz="4050" spc="-490" dirty="0"/>
              <a:t> </a:t>
            </a:r>
            <a:r>
              <a:rPr sz="4050" dirty="0"/>
              <a:t>Mersey</a:t>
            </a:r>
            <a:r>
              <a:rPr sz="4050" spc="-505" dirty="0"/>
              <a:t> </a:t>
            </a:r>
            <a:r>
              <a:rPr sz="4050" spc="70" dirty="0"/>
              <a:t>Docks</a:t>
            </a:r>
            <a:r>
              <a:rPr sz="4050" spc="-480" dirty="0"/>
              <a:t> </a:t>
            </a:r>
            <a:r>
              <a:rPr sz="4050" dirty="0"/>
              <a:t>and</a:t>
            </a:r>
            <a:r>
              <a:rPr sz="4050" spc="-484" dirty="0"/>
              <a:t> </a:t>
            </a:r>
            <a:r>
              <a:rPr sz="4050" spc="-50" dirty="0"/>
              <a:t>Harbour</a:t>
            </a:r>
            <a:r>
              <a:rPr sz="4050" spc="-495" dirty="0"/>
              <a:t> </a:t>
            </a:r>
            <a:r>
              <a:rPr sz="4050" dirty="0"/>
              <a:t>Board</a:t>
            </a:r>
            <a:r>
              <a:rPr sz="4050" spc="-484" dirty="0"/>
              <a:t> </a:t>
            </a:r>
            <a:r>
              <a:rPr sz="4050" dirty="0"/>
              <a:t>v</a:t>
            </a:r>
            <a:r>
              <a:rPr sz="4050" spc="-440" dirty="0"/>
              <a:t> </a:t>
            </a:r>
            <a:r>
              <a:rPr sz="4050" spc="130" dirty="0"/>
              <a:t>Coggins </a:t>
            </a:r>
            <a:r>
              <a:rPr sz="4050" dirty="0"/>
              <a:t>and</a:t>
            </a:r>
            <a:r>
              <a:rPr sz="4050" spc="-465" dirty="0"/>
              <a:t> </a:t>
            </a:r>
            <a:r>
              <a:rPr sz="4050" spc="-10" dirty="0"/>
              <a:t>Griffiths</a:t>
            </a:r>
            <a:r>
              <a:rPr sz="4050" spc="-500" dirty="0"/>
              <a:t> </a:t>
            </a:r>
            <a:r>
              <a:rPr sz="4050" spc="-55" dirty="0"/>
              <a:t>(Liverpool)</a:t>
            </a:r>
            <a:r>
              <a:rPr sz="4050" spc="-490" dirty="0"/>
              <a:t> </a:t>
            </a:r>
            <a:r>
              <a:rPr sz="4050" spc="-45" dirty="0"/>
              <a:t>Ltd</a:t>
            </a:r>
            <a:r>
              <a:rPr sz="4050" spc="-459" dirty="0"/>
              <a:t> </a:t>
            </a:r>
            <a:r>
              <a:rPr sz="4050" spc="-20" dirty="0"/>
              <a:t>(1947)</a:t>
            </a:r>
            <a:endParaRPr sz="4050"/>
          </a:p>
        </p:txBody>
      </p:sp>
      <p:grpSp>
        <p:nvGrpSpPr>
          <p:cNvPr id="3" name="object 3"/>
          <p:cNvGrpSpPr/>
          <p:nvPr/>
        </p:nvGrpSpPr>
        <p:grpSpPr>
          <a:xfrm>
            <a:off x="804672" y="2403348"/>
            <a:ext cx="6407150" cy="2487295"/>
            <a:chOff x="804672" y="2403348"/>
            <a:chExt cx="6407150" cy="2487295"/>
          </a:xfrm>
        </p:grpSpPr>
        <p:sp>
          <p:nvSpPr>
            <p:cNvPr id="4" name="object 4"/>
            <p:cNvSpPr/>
            <p:nvPr/>
          </p:nvSpPr>
          <p:spPr>
            <a:xfrm>
              <a:off x="816102" y="241477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5">
                  <a:moveTo>
                    <a:pt x="6034786" y="0"/>
                  </a:moveTo>
                  <a:lnTo>
                    <a:pt x="349288" y="0"/>
                  </a:lnTo>
                  <a:lnTo>
                    <a:pt x="301893" y="3187"/>
                  </a:lnTo>
                  <a:lnTo>
                    <a:pt x="256435" y="12473"/>
                  </a:lnTo>
                  <a:lnTo>
                    <a:pt x="213332" y="27441"/>
                  </a:lnTo>
                  <a:lnTo>
                    <a:pt x="172998" y="47676"/>
                  </a:lnTo>
                  <a:lnTo>
                    <a:pt x="135851" y="72762"/>
                  </a:lnTo>
                  <a:lnTo>
                    <a:pt x="102306" y="102282"/>
                  </a:lnTo>
                  <a:lnTo>
                    <a:pt x="72780" y="135822"/>
                  </a:lnTo>
                  <a:lnTo>
                    <a:pt x="47689" y="172964"/>
                  </a:lnTo>
                  <a:lnTo>
                    <a:pt x="27449" y="213294"/>
                  </a:lnTo>
                  <a:lnTo>
                    <a:pt x="12477" y="256395"/>
                  </a:lnTo>
                  <a:lnTo>
                    <a:pt x="3188" y="301853"/>
                  </a:lnTo>
                  <a:lnTo>
                    <a:pt x="0" y="349250"/>
                  </a:lnTo>
                  <a:lnTo>
                    <a:pt x="0" y="2115058"/>
                  </a:lnTo>
                  <a:lnTo>
                    <a:pt x="3188" y="2162454"/>
                  </a:lnTo>
                  <a:lnTo>
                    <a:pt x="12477" y="2207912"/>
                  </a:lnTo>
                  <a:lnTo>
                    <a:pt x="27449" y="2251013"/>
                  </a:lnTo>
                  <a:lnTo>
                    <a:pt x="47689" y="2291343"/>
                  </a:lnTo>
                  <a:lnTo>
                    <a:pt x="72780" y="2328485"/>
                  </a:lnTo>
                  <a:lnTo>
                    <a:pt x="102306" y="2362025"/>
                  </a:lnTo>
                  <a:lnTo>
                    <a:pt x="135851" y="2391545"/>
                  </a:lnTo>
                  <a:lnTo>
                    <a:pt x="172998" y="2416631"/>
                  </a:lnTo>
                  <a:lnTo>
                    <a:pt x="213332" y="2436866"/>
                  </a:lnTo>
                  <a:lnTo>
                    <a:pt x="256435" y="2451834"/>
                  </a:lnTo>
                  <a:lnTo>
                    <a:pt x="301893" y="2461120"/>
                  </a:lnTo>
                  <a:lnTo>
                    <a:pt x="349288" y="2464308"/>
                  </a:lnTo>
                  <a:lnTo>
                    <a:pt x="6034786" y="2464308"/>
                  </a:lnTo>
                  <a:lnTo>
                    <a:pt x="6082182" y="2461120"/>
                  </a:lnTo>
                  <a:lnTo>
                    <a:pt x="6127640" y="2451834"/>
                  </a:lnTo>
                  <a:lnTo>
                    <a:pt x="6170741" y="2436866"/>
                  </a:lnTo>
                  <a:lnTo>
                    <a:pt x="6211071" y="2416631"/>
                  </a:lnTo>
                  <a:lnTo>
                    <a:pt x="6248213" y="2391545"/>
                  </a:lnTo>
                  <a:lnTo>
                    <a:pt x="6281753" y="2362025"/>
                  </a:lnTo>
                  <a:lnTo>
                    <a:pt x="6311273" y="2328485"/>
                  </a:lnTo>
                  <a:lnTo>
                    <a:pt x="6336359" y="2291343"/>
                  </a:lnTo>
                  <a:lnTo>
                    <a:pt x="6356594" y="2251013"/>
                  </a:lnTo>
                  <a:lnTo>
                    <a:pt x="6371562" y="2207912"/>
                  </a:lnTo>
                  <a:lnTo>
                    <a:pt x="6380848" y="2162454"/>
                  </a:lnTo>
                  <a:lnTo>
                    <a:pt x="6384036" y="2115058"/>
                  </a:lnTo>
                  <a:lnTo>
                    <a:pt x="6384036" y="349250"/>
                  </a:lnTo>
                  <a:lnTo>
                    <a:pt x="6380848" y="301853"/>
                  </a:lnTo>
                  <a:lnTo>
                    <a:pt x="6371562" y="256395"/>
                  </a:lnTo>
                  <a:lnTo>
                    <a:pt x="6356594" y="213294"/>
                  </a:lnTo>
                  <a:lnTo>
                    <a:pt x="6336359" y="172964"/>
                  </a:lnTo>
                  <a:lnTo>
                    <a:pt x="6311273" y="135822"/>
                  </a:lnTo>
                  <a:lnTo>
                    <a:pt x="6281753" y="102282"/>
                  </a:lnTo>
                  <a:lnTo>
                    <a:pt x="6248213" y="72762"/>
                  </a:lnTo>
                  <a:lnTo>
                    <a:pt x="6211071" y="47676"/>
                  </a:lnTo>
                  <a:lnTo>
                    <a:pt x="6170741" y="27441"/>
                  </a:lnTo>
                  <a:lnTo>
                    <a:pt x="6127640" y="12473"/>
                  </a:lnTo>
                  <a:lnTo>
                    <a:pt x="6082182" y="3187"/>
                  </a:lnTo>
                  <a:lnTo>
                    <a:pt x="6034786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6102" y="241477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5">
                  <a:moveTo>
                    <a:pt x="0" y="349250"/>
                  </a:moveTo>
                  <a:lnTo>
                    <a:pt x="3188" y="301853"/>
                  </a:lnTo>
                  <a:lnTo>
                    <a:pt x="12477" y="256395"/>
                  </a:lnTo>
                  <a:lnTo>
                    <a:pt x="27449" y="213294"/>
                  </a:lnTo>
                  <a:lnTo>
                    <a:pt x="47689" y="172964"/>
                  </a:lnTo>
                  <a:lnTo>
                    <a:pt x="72780" y="135822"/>
                  </a:lnTo>
                  <a:lnTo>
                    <a:pt x="102306" y="102282"/>
                  </a:lnTo>
                  <a:lnTo>
                    <a:pt x="135851" y="72762"/>
                  </a:lnTo>
                  <a:lnTo>
                    <a:pt x="172998" y="47676"/>
                  </a:lnTo>
                  <a:lnTo>
                    <a:pt x="213332" y="27441"/>
                  </a:lnTo>
                  <a:lnTo>
                    <a:pt x="256435" y="12473"/>
                  </a:lnTo>
                  <a:lnTo>
                    <a:pt x="301893" y="3187"/>
                  </a:lnTo>
                  <a:lnTo>
                    <a:pt x="349288" y="0"/>
                  </a:lnTo>
                  <a:lnTo>
                    <a:pt x="6034786" y="0"/>
                  </a:lnTo>
                  <a:lnTo>
                    <a:pt x="6082182" y="3187"/>
                  </a:lnTo>
                  <a:lnTo>
                    <a:pt x="6127640" y="12473"/>
                  </a:lnTo>
                  <a:lnTo>
                    <a:pt x="6170741" y="27441"/>
                  </a:lnTo>
                  <a:lnTo>
                    <a:pt x="6211071" y="47676"/>
                  </a:lnTo>
                  <a:lnTo>
                    <a:pt x="6248213" y="72762"/>
                  </a:lnTo>
                  <a:lnTo>
                    <a:pt x="6281753" y="102282"/>
                  </a:lnTo>
                  <a:lnTo>
                    <a:pt x="6311273" y="135822"/>
                  </a:lnTo>
                  <a:lnTo>
                    <a:pt x="6336359" y="172964"/>
                  </a:lnTo>
                  <a:lnTo>
                    <a:pt x="6356594" y="213294"/>
                  </a:lnTo>
                  <a:lnTo>
                    <a:pt x="6371562" y="256395"/>
                  </a:lnTo>
                  <a:lnTo>
                    <a:pt x="6380848" y="301853"/>
                  </a:lnTo>
                  <a:lnTo>
                    <a:pt x="6384036" y="349250"/>
                  </a:lnTo>
                  <a:lnTo>
                    <a:pt x="6384036" y="2115058"/>
                  </a:lnTo>
                  <a:lnTo>
                    <a:pt x="6380848" y="2162454"/>
                  </a:lnTo>
                  <a:lnTo>
                    <a:pt x="6371562" y="2207912"/>
                  </a:lnTo>
                  <a:lnTo>
                    <a:pt x="6356594" y="2251013"/>
                  </a:lnTo>
                  <a:lnTo>
                    <a:pt x="6336359" y="2291343"/>
                  </a:lnTo>
                  <a:lnTo>
                    <a:pt x="6311273" y="2328485"/>
                  </a:lnTo>
                  <a:lnTo>
                    <a:pt x="6281753" y="2362025"/>
                  </a:lnTo>
                  <a:lnTo>
                    <a:pt x="6248213" y="2391545"/>
                  </a:lnTo>
                  <a:lnTo>
                    <a:pt x="6211071" y="2416631"/>
                  </a:lnTo>
                  <a:lnTo>
                    <a:pt x="6170741" y="2436866"/>
                  </a:lnTo>
                  <a:lnTo>
                    <a:pt x="6127640" y="2451834"/>
                  </a:lnTo>
                  <a:lnTo>
                    <a:pt x="6082182" y="2461120"/>
                  </a:lnTo>
                  <a:lnTo>
                    <a:pt x="6034786" y="2464308"/>
                  </a:lnTo>
                  <a:lnTo>
                    <a:pt x="349288" y="2464308"/>
                  </a:lnTo>
                  <a:lnTo>
                    <a:pt x="301893" y="2461120"/>
                  </a:lnTo>
                  <a:lnTo>
                    <a:pt x="256435" y="2451834"/>
                  </a:lnTo>
                  <a:lnTo>
                    <a:pt x="213332" y="2436866"/>
                  </a:lnTo>
                  <a:lnTo>
                    <a:pt x="172998" y="2416631"/>
                  </a:lnTo>
                  <a:lnTo>
                    <a:pt x="135851" y="2391545"/>
                  </a:lnTo>
                  <a:lnTo>
                    <a:pt x="102306" y="2362025"/>
                  </a:lnTo>
                  <a:lnTo>
                    <a:pt x="72780" y="2328485"/>
                  </a:lnTo>
                  <a:lnTo>
                    <a:pt x="47689" y="2291343"/>
                  </a:lnTo>
                  <a:lnTo>
                    <a:pt x="27449" y="2251013"/>
                  </a:lnTo>
                  <a:lnTo>
                    <a:pt x="12477" y="2207912"/>
                  </a:lnTo>
                  <a:lnTo>
                    <a:pt x="3188" y="2162454"/>
                  </a:lnTo>
                  <a:lnTo>
                    <a:pt x="0" y="2115058"/>
                  </a:lnTo>
                  <a:lnTo>
                    <a:pt x="0" y="349250"/>
                  </a:lnTo>
                  <a:close/>
                </a:path>
              </a:pathLst>
            </a:custGeom>
            <a:ln w="22860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58062" y="2640330"/>
            <a:ext cx="5833110" cy="1564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70" dirty="0">
                <a:solidFill>
                  <a:srgbClr val="DFE3E6"/>
                </a:solidFill>
                <a:latin typeface="Trebuchet MS"/>
                <a:cs typeface="Trebuchet MS"/>
              </a:rPr>
              <a:t>Case</a:t>
            </a:r>
            <a:r>
              <a:rPr sz="2000" b="1" spc="-27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DFE3E6"/>
                </a:solidFill>
                <a:latin typeface="Trebuchet MS"/>
                <a:cs typeface="Trebuchet MS"/>
              </a:rPr>
              <a:t>Background</a:t>
            </a:r>
            <a:endParaRPr sz="2000">
              <a:latin typeface="Trebuchet MS"/>
              <a:cs typeface="Trebuchet MS"/>
            </a:endParaRPr>
          </a:p>
          <a:p>
            <a:pPr marL="12700" marR="5080">
              <a:lnSpc>
                <a:spcPct val="134500"/>
              </a:lnSpc>
              <a:spcBef>
                <a:spcPts val="994"/>
              </a:spcBef>
            </a:pP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landmark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involved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crane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driver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who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caused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injury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while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temporary</a:t>
            </a:r>
            <a:r>
              <a:rPr sz="1800" b="0" spc="-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loan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from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his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general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(Mersey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Docks)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another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company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(Coggins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Griffiths).</a:t>
            </a:r>
            <a:endParaRPr sz="1800">
              <a:latin typeface="Yanone Kaffeesatz Thin"/>
              <a:cs typeface="Yanone Kaffeesatz Thi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0356" y="2403348"/>
            <a:ext cx="6407150" cy="2487295"/>
            <a:chOff x="7420356" y="2403348"/>
            <a:chExt cx="6407150" cy="2487295"/>
          </a:xfrm>
        </p:grpSpPr>
        <p:sp>
          <p:nvSpPr>
            <p:cNvPr id="8" name="object 8"/>
            <p:cNvSpPr/>
            <p:nvPr/>
          </p:nvSpPr>
          <p:spPr>
            <a:xfrm>
              <a:off x="7431786" y="241477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5">
                  <a:moveTo>
                    <a:pt x="6034785" y="0"/>
                  </a:moveTo>
                  <a:lnTo>
                    <a:pt x="349250" y="0"/>
                  </a:lnTo>
                  <a:lnTo>
                    <a:pt x="301853" y="3187"/>
                  </a:lnTo>
                  <a:lnTo>
                    <a:pt x="256395" y="12473"/>
                  </a:lnTo>
                  <a:lnTo>
                    <a:pt x="213294" y="27441"/>
                  </a:lnTo>
                  <a:lnTo>
                    <a:pt x="172964" y="47676"/>
                  </a:lnTo>
                  <a:lnTo>
                    <a:pt x="135822" y="72762"/>
                  </a:lnTo>
                  <a:lnTo>
                    <a:pt x="102282" y="102282"/>
                  </a:lnTo>
                  <a:lnTo>
                    <a:pt x="72762" y="135822"/>
                  </a:lnTo>
                  <a:lnTo>
                    <a:pt x="47676" y="172964"/>
                  </a:lnTo>
                  <a:lnTo>
                    <a:pt x="27441" y="213294"/>
                  </a:lnTo>
                  <a:lnTo>
                    <a:pt x="12473" y="256395"/>
                  </a:lnTo>
                  <a:lnTo>
                    <a:pt x="3187" y="301853"/>
                  </a:lnTo>
                  <a:lnTo>
                    <a:pt x="0" y="349250"/>
                  </a:lnTo>
                  <a:lnTo>
                    <a:pt x="0" y="2115058"/>
                  </a:lnTo>
                  <a:lnTo>
                    <a:pt x="3187" y="2162454"/>
                  </a:lnTo>
                  <a:lnTo>
                    <a:pt x="12473" y="2207912"/>
                  </a:lnTo>
                  <a:lnTo>
                    <a:pt x="27441" y="2251013"/>
                  </a:lnTo>
                  <a:lnTo>
                    <a:pt x="47676" y="2291343"/>
                  </a:lnTo>
                  <a:lnTo>
                    <a:pt x="72762" y="2328485"/>
                  </a:lnTo>
                  <a:lnTo>
                    <a:pt x="102282" y="2362025"/>
                  </a:lnTo>
                  <a:lnTo>
                    <a:pt x="135822" y="2391545"/>
                  </a:lnTo>
                  <a:lnTo>
                    <a:pt x="172964" y="2416631"/>
                  </a:lnTo>
                  <a:lnTo>
                    <a:pt x="213294" y="2436866"/>
                  </a:lnTo>
                  <a:lnTo>
                    <a:pt x="256395" y="2451834"/>
                  </a:lnTo>
                  <a:lnTo>
                    <a:pt x="301853" y="2461120"/>
                  </a:lnTo>
                  <a:lnTo>
                    <a:pt x="349250" y="2464308"/>
                  </a:lnTo>
                  <a:lnTo>
                    <a:pt x="6034785" y="2464308"/>
                  </a:lnTo>
                  <a:lnTo>
                    <a:pt x="6082182" y="2461120"/>
                  </a:lnTo>
                  <a:lnTo>
                    <a:pt x="6127640" y="2451834"/>
                  </a:lnTo>
                  <a:lnTo>
                    <a:pt x="6170741" y="2436866"/>
                  </a:lnTo>
                  <a:lnTo>
                    <a:pt x="6211071" y="2416631"/>
                  </a:lnTo>
                  <a:lnTo>
                    <a:pt x="6248213" y="2391545"/>
                  </a:lnTo>
                  <a:lnTo>
                    <a:pt x="6281753" y="2362025"/>
                  </a:lnTo>
                  <a:lnTo>
                    <a:pt x="6311273" y="2328485"/>
                  </a:lnTo>
                  <a:lnTo>
                    <a:pt x="6336359" y="2291343"/>
                  </a:lnTo>
                  <a:lnTo>
                    <a:pt x="6356594" y="2251013"/>
                  </a:lnTo>
                  <a:lnTo>
                    <a:pt x="6371562" y="2207912"/>
                  </a:lnTo>
                  <a:lnTo>
                    <a:pt x="6380848" y="2162454"/>
                  </a:lnTo>
                  <a:lnTo>
                    <a:pt x="6384035" y="2115058"/>
                  </a:lnTo>
                  <a:lnTo>
                    <a:pt x="6384035" y="349250"/>
                  </a:lnTo>
                  <a:lnTo>
                    <a:pt x="6380848" y="301853"/>
                  </a:lnTo>
                  <a:lnTo>
                    <a:pt x="6371562" y="256395"/>
                  </a:lnTo>
                  <a:lnTo>
                    <a:pt x="6356594" y="213294"/>
                  </a:lnTo>
                  <a:lnTo>
                    <a:pt x="6336359" y="172964"/>
                  </a:lnTo>
                  <a:lnTo>
                    <a:pt x="6311273" y="135822"/>
                  </a:lnTo>
                  <a:lnTo>
                    <a:pt x="6281753" y="102282"/>
                  </a:lnTo>
                  <a:lnTo>
                    <a:pt x="6248213" y="72762"/>
                  </a:lnTo>
                  <a:lnTo>
                    <a:pt x="6211071" y="47676"/>
                  </a:lnTo>
                  <a:lnTo>
                    <a:pt x="6170741" y="27441"/>
                  </a:lnTo>
                  <a:lnTo>
                    <a:pt x="6127640" y="12473"/>
                  </a:lnTo>
                  <a:lnTo>
                    <a:pt x="6082182" y="3187"/>
                  </a:lnTo>
                  <a:lnTo>
                    <a:pt x="6034785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31786" y="241477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5">
                  <a:moveTo>
                    <a:pt x="0" y="349250"/>
                  </a:moveTo>
                  <a:lnTo>
                    <a:pt x="3187" y="301853"/>
                  </a:lnTo>
                  <a:lnTo>
                    <a:pt x="12473" y="256395"/>
                  </a:lnTo>
                  <a:lnTo>
                    <a:pt x="27441" y="213294"/>
                  </a:lnTo>
                  <a:lnTo>
                    <a:pt x="47676" y="172964"/>
                  </a:lnTo>
                  <a:lnTo>
                    <a:pt x="72762" y="135822"/>
                  </a:lnTo>
                  <a:lnTo>
                    <a:pt x="102282" y="102282"/>
                  </a:lnTo>
                  <a:lnTo>
                    <a:pt x="135822" y="72762"/>
                  </a:lnTo>
                  <a:lnTo>
                    <a:pt x="172964" y="47676"/>
                  </a:lnTo>
                  <a:lnTo>
                    <a:pt x="213294" y="27441"/>
                  </a:lnTo>
                  <a:lnTo>
                    <a:pt x="256395" y="12473"/>
                  </a:lnTo>
                  <a:lnTo>
                    <a:pt x="301853" y="3187"/>
                  </a:lnTo>
                  <a:lnTo>
                    <a:pt x="349250" y="0"/>
                  </a:lnTo>
                  <a:lnTo>
                    <a:pt x="6034785" y="0"/>
                  </a:lnTo>
                  <a:lnTo>
                    <a:pt x="6082182" y="3187"/>
                  </a:lnTo>
                  <a:lnTo>
                    <a:pt x="6127640" y="12473"/>
                  </a:lnTo>
                  <a:lnTo>
                    <a:pt x="6170741" y="27441"/>
                  </a:lnTo>
                  <a:lnTo>
                    <a:pt x="6211071" y="47676"/>
                  </a:lnTo>
                  <a:lnTo>
                    <a:pt x="6248213" y="72762"/>
                  </a:lnTo>
                  <a:lnTo>
                    <a:pt x="6281753" y="102282"/>
                  </a:lnTo>
                  <a:lnTo>
                    <a:pt x="6311273" y="135822"/>
                  </a:lnTo>
                  <a:lnTo>
                    <a:pt x="6336359" y="172964"/>
                  </a:lnTo>
                  <a:lnTo>
                    <a:pt x="6356594" y="213294"/>
                  </a:lnTo>
                  <a:lnTo>
                    <a:pt x="6371562" y="256395"/>
                  </a:lnTo>
                  <a:lnTo>
                    <a:pt x="6380848" y="301853"/>
                  </a:lnTo>
                  <a:lnTo>
                    <a:pt x="6384035" y="349250"/>
                  </a:lnTo>
                  <a:lnTo>
                    <a:pt x="6384035" y="2115058"/>
                  </a:lnTo>
                  <a:lnTo>
                    <a:pt x="6380848" y="2162454"/>
                  </a:lnTo>
                  <a:lnTo>
                    <a:pt x="6371562" y="2207912"/>
                  </a:lnTo>
                  <a:lnTo>
                    <a:pt x="6356594" y="2251013"/>
                  </a:lnTo>
                  <a:lnTo>
                    <a:pt x="6336359" y="2291343"/>
                  </a:lnTo>
                  <a:lnTo>
                    <a:pt x="6311273" y="2328485"/>
                  </a:lnTo>
                  <a:lnTo>
                    <a:pt x="6281753" y="2362025"/>
                  </a:lnTo>
                  <a:lnTo>
                    <a:pt x="6248213" y="2391545"/>
                  </a:lnTo>
                  <a:lnTo>
                    <a:pt x="6211071" y="2416631"/>
                  </a:lnTo>
                  <a:lnTo>
                    <a:pt x="6170741" y="2436866"/>
                  </a:lnTo>
                  <a:lnTo>
                    <a:pt x="6127640" y="2451834"/>
                  </a:lnTo>
                  <a:lnTo>
                    <a:pt x="6082182" y="2461120"/>
                  </a:lnTo>
                  <a:lnTo>
                    <a:pt x="6034785" y="2464308"/>
                  </a:lnTo>
                  <a:lnTo>
                    <a:pt x="349250" y="2464308"/>
                  </a:lnTo>
                  <a:lnTo>
                    <a:pt x="301853" y="2461120"/>
                  </a:lnTo>
                  <a:lnTo>
                    <a:pt x="256395" y="2451834"/>
                  </a:lnTo>
                  <a:lnTo>
                    <a:pt x="213294" y="2436866"/>
                  </a:lnTo>
                  <a:lnTo>
                    <a:pt x="172964" y="2416631"/>
                  </a:lnTo>
                  <a:lnTo>
                    <a:pt x="135822" y="2391545"/>
                  </a:lnTo>
                  <a:lnTo>
                    <a:pt x="102282" y="2362025"/>
                  </a:lnTo>
                  <a:lnTo>
                    <a:pt x="72762" y="2328485"/>
                  </a:lnTo>
                  <a:lnTo>
                    <a:pt x="47676" y="2291343"/>
                  </a:lnTo>
                  <a:lnTo>
                    <a:pt x="27441" y="2251013"/>
                  </a:lnTo>
                  <a:lnTo>
                    <a:pt x="12473" y="2207912"/>
                  </a:lnTo>
                  <a:lnTo>
                    <a:pt x="3187" y="2162454"/>
                  </a:lnTo>
                  <a:lnTo>
                    <a:pt x="0" y="2115058"/>
                  </a:lnTo>
                  <a:lnTo>
                    <a:pt x="0" y="349250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75244" y="2640330"/>
            <a:ext cx="5864225" cy="1564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DFE3E6"/>
                </a:solidFill>
                <a:latin typeface="Trebuchet MS"/>
                <a:cs typeface="Trebuchet MS"/>
              </a:rPr>
              <a:t>Legal</a:t>
            </a:r>
            <a:r>
              <a:rPr sz="2000" b="1" spc="-229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DFE3E6"/>
                </a:solidFill>
                <a:latin typeface="Trebuchet MS"/>
                <a:cs typeface="Trebuchet MS"/>
              </a:rPr>
              <a:t>Issue</a:t>
            </a:r>
            <a:endParaRPr sz="2000">
              <a:latin typeface="Trebuchet MS"/>
              <a:cs typeface="Trebuchet MS"/>
            </a:endParaRPr>
          </a:p>
          <a:p>
            <a:pPr marL="12700" marR="5080">
              <a:lnSpc>
                <a:spcPct val="134500"/>
              </a:lnSpc>
              <a:spcBef>
                <a:spcPts val="994"/>
              </a:spcBef>
            </a:pPr>
            <a:r>
              <a:rPr sz="18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had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which</a:t>
            </a:r>
            <a:r>
              <a:rPr sz="18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was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vicariously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liable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crane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driver's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negligence,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based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who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had control</a:t>
            </a:r>
            <a:r>
              <a:rPr sz="18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over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at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time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incident.</a:t>
            </a:r>
            <a:endParaRPr sz="1800">
              <a:latin typeface="Yanone Kaffeesatz Thin"/>
              <a:cs typeface="Yanone Kaffeesatz Thi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04672" y="5100828"/>
            <a:ext cx="6407150" cy="2487295"/>
            <a:chOff x="804672" y="5100828"/>
            <a:chExt cx="6407150" cy="2487295"/>
          </a:xfrm>
        </p:grpSpPr>
        <p:sp>
          <p:nvSpPr>
            <p:cNvPr id="12" name="object 12"/>
            <p:cNvSpPr/>
            <p:nvPr/>
          </p:nvSpPr>
          <p:spPr>
            <a:xfrm>
              <a:off x="816102" y="511225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4">
                  <a:moveTo>
                    <a:pt x="6034786" y="0"/>
                  </a:moveTo>
                  <a:lnTo>
                    <a:pt x="349288" y="0"/>
                  </a:lnTo>
                  <a:lnTo>
                    <a:pt x="301893" y="3187"/>
                  </a:lnTo>
                  <a:lnTo>
                    <a:pt x="256435" y="12473"/>
                  </a:lnTo>
                  <a:lnTo>
                    <a:pt x="213332" y="27441"/>
                  </a:lnTo>
                  <a:lnTo>
                    <a:pt x="172998" y="47676"/>
                  </a:lnTo>
                  <a:lnTo>
                    <a:pt x="135851" y="72762"/>
                  </a:lnTo>
                  <a:lnTo>
                    <a:pt x="102306" y="102282"/>
                  </a:lnTo>
                  <a:lnTo>
                    <a:pt x="72780" y="135822"/>
                  </a:lnTo>
                  <a:lnTo>
                    <a:pt x="47689" y="172964"/>
                  </a:lnTo>
                  <a:lnTo>
                    <a:pt x="27449" y="213294"/>
                  </a:lnTo>
                  <a:lnTo>
                    <a:pt x="12477" y="256395"/>
                  </a:lnTo>
                  <a:lnTo>
                    <a:pt x="3188" y="301853"/>
                  </a:lnTo>
                  <a:lnTo>
                    <a:pt x="0" y="349250"/>
                  </a:lnTo>
                  <a:lnTo>
                    <a:pt x="0" y="2115019"/>
                  </a:lnTo>
                  <a:lnTo>
                    <a:pt x="3188" y="2162414"/>
                  </a:lnTo>
                  <a:lnTo>
                    <a:pt x="12477" y="2207872"/>
                  </a:lnTo>
                  <a:lnTo>
                    <a:pt x="27449" y="2250975"/>
                  </a:lnTo>
                  <a:lnTo>
                    <a:pt x="47689" y="2291309"/>
                  </a:lnTo>
                  <a:lnTo>
                    <a:pt x="72780" y="2328456"/>
                  </a:lnTo>
                  <a:lnTo>
                    <a:pt x="102306" y="2362001"/>
                  </a:lnTo>
                  <a:lnTo>
                    <a:pt x="135851" y="2391527"/>
                  </a:lnTo>
                  <a:lnTo>
                    <a:pt x="172998" y="2416618"/>
                  </a:lnTo>
                  <a:lnTo>
                    <a:pt x="213332" y="2436858"/>
                  </a:lnTo>
                  <a:lnTo>
                    <a:pt x="256435" y="2451830"/>
                  </a:lnTo>
                  <a:lnTo>
                    <a:pt x="301893" y="2461119"/>
                  </a:lnTo>
                  <a:lnTo>
                    <a:pt x="349288" y="2464308"/>
                  </a:lnTo>
                  <a:lnTo>
                    <a:pt x="6034786" y="2464308"/>
                  </a:lnTo>
                  <a:lnTo>
                    <a:pt x="6082182" y="2461119"/>
                  </a:lnTo>
                  <a:lnTo>
                    <a:pt x="6127640" y="2451830"/>
                  </a:lnTo>
                  <a:lnTo>
                    <a:pt x="6170741" y="2436858"/>
                  </a:lnTo>
                  <a:lnTo>
                    <a:pt x="6211071" y="2416618"/>
                  </a:lnTo>
                  <a:lnTo>
                    <a:pt x="6248213" y="2391527"/>
                  </a:lnTo>
                  <a:lnTo>
                    <a:pt x="6281753" y="2362001"/>
                  </a:lnTo>
                  <a:lnTo>
                    <a:pt x="6311273" y="2328456"/>
                  </a:lnTo>
                  <a:lnTo>
                    <a:pt x="6336359" y="2291309"/>
                  </a:lnTo>
                  <a:lnTo>
                    <a:pt x="6356594" y="2250975"/>
                  </a:lnTo>
                  <a:lnTo>
                    <a:pt x="6371562" y="2207872"/>
                  </a:lnTo>
                  <a:lnTo>
                    <a:pt x="6380848" y="2162414"/>
                  </a:lnTo>
                  <a:lnTo>
                    <a:pt x="6384036" y="2115019"/>
                  </a:lnTo>
                  <a:lnTo>
                    <a:pt x="6384036" y="349250"/>
                  </a:lnTo>
                  <a:lnTo>
                    <a:pt x="6380848" y="301853"/>
                  </a:lnTo>
                  <a:lnTo>
                    <a:pt x="6371562" y="256395"/>
                  </a:lnTo>
                  <a:lnTo>
                    <a:pt x="6356594" y="213294"/>
                  </a:lnTo>
                  <a:lnTo>
                    <a:pt x="6336359" y="172964"/>
                  </a:lnTo>
                  <a:lnTo>
                    <a:pt x="6311273" y="135822"/>
                  </a:lnTo>
                  <a:lnTo>
                    <a:pt x="6281753" y="102282"/>
                  </a:lnTo>
                  <a:lnTo>
                    <a:pt x="6248213" y="72762"/>
                  </a:lnTo>
                  <a:lnTo>
                    <a:pt x="6211071" y="47676"/>
                  </a:lnTo>
                  <a:lnTo>
                    <a:pt x="6170741" y="27441"/>
                  </a:lnTo>
                  <a:lnTo>
                    <a:pt x="6127640" y="12473"/>
                  </a:lnTo>
                  <a:lnTo>
                    <a:pt x="6082182" y="3187"/>
                  </a:lnTo>
                  <a:lnTo>
                    <a:pt x="6034786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16102" y="511225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4">
                  <a:moveTo>
                    <a:pt x="0" y="349250"/>
                  </a:moveTo>
                  <a:lnTo>
                    <a:pt x="3188" y="301853"/>
                  </a:lnTo>
                  <a:lnTo>
                    <a:pt x="12477" y="256395"/>
                  </a:lnTo>
                  <a:lnTo>
                    <a:pt x="27449" y="213294"/>
                  </a:lnTo>
                  <a:lnTo>
                    <a:pt x="47689" y="172964"/>
                  </a:lnTo>
                  <a:lnTo>
                    <a:pt x="72780" y="135822"/>
                  </a:lnTo>
                  <a:lnTo>
                    <a:pt x="102306" y="102282"/>
                  </a:lnTo>
                  <a:lnTo>
                    <a:pt x="135851" y="72762"/>
                  </a:lnTo>
                  <a:lnTo>
                    <a:pt x="172998" y="47676"/>
                  </a:lnTo>
                  <a:lnTo>
                    <a:pt x="213332" y="27441"/>
                  </a:lnTo>
                  <a:lnTo>
                    <a:pt x="256435" y="12473"/>
                  </a:lnTo>
                  <a:lnTo>
                    <a:pt x="301893" y="3187"/>
                  </a:lnTo>
                  <a:lnTo>
                    <a:pt x="349288" y="0"/>
                  </a:lnTo>
                  <a:lnTo>
                    <a:pt x="6034786" y="0"/>
                  </a:lnTo>
                  <a:lnTo>
                    <a:pt x="6082182" y="3187"/>
                  </a:lnTo>
                  <a:lnTo>
                    <a:pt x="6127640" y="12473"/>
                  </a:lnTo>
                  <a:lnTo>
                    <a:pt x="6170741" y="27441"/>
                  </a:lnTo>
                  <a:lnTo>
                    <a:pt x="6211071" y="47676"/>
                  </a:lnTo>
                  <a:lnTo>
                    <a:pt x="6248213" y="72762"/>
                  </a:lnTo>
                  <a:lnTo>
                    <a:pt x="6281753" y="102282"/>
                  </a:lnTo>
                  <a:lnTo>
                    <a:pt x="6311273" y="135822"/>
                  </a:lnTo>
                  <a:lnTo>
                    <a:pt x="6336359" y="172964"/>
                  </a:lnTo>
                  <a:lnTo>
                    <a:pt x="6356594" y="213294"/>
                  </a:lnTo>
                  <a:lnTo>
                    <a:pt x="6371562" y="256395"/>
                  </a:lnTo>
                  <a:lnTo>
                    <a:pt x="6380848" y="301853"/>
                  </a:lnTo>
                  <a:lnTo>
                    <a:pt x="6384036" y="349250"/>
                  </a:lnTo>
                  <a:lnTo>
                    <a:pt x="6384036" y="2115019"/>
                  </a:lnTo>
                  <a:lnTo>
                    <a:pt x="6380848" y="2162414"/>
                  </a:lnTo>
                  <a:lnTo>
                    <a:pt x="6371562" y="2207872"/>
                  </a:lnTo>
                  <a:lnTo>
                    <a:pt x="6356594" y="2250975"/>
                  </a:lnTo>
                  <a:lnTo>
                    <a:pt x="6336359" y="2291309"/>
                  </a:lnTo>
                  <a:lnTo>
                    <a:pt x="6311273" y="2328456"/>
                  </a:lnTo>
                  <a:lnTo>
                    <a:pt x="6281753" y="2362001"/>
                  </a:lnTo>
                  <a:lnTo>
                    <a:pt x="6248213" y="2391527"/>
                  </a:lnTo>
                  <a:lnTo>
                    <a:pt x="6211071" y="2416618"/>
                  </a:lnTo>
                  <a:lnTo>
                    <a:pt x="6170741" y="2436858"/>
                  </a:lnTo>
                  <a:lnTo>
                    <a:pt x="6127640" y="2451830"/>
                  </a:lnTo>
                  <a:lnTo>
                    <a:pt x="6082182" y="2461119"/>
                  </a:lnTo>
                  <a:lnTo>
                    <a:pt x="6034786" y="2464308"/>
                  </a:lnTo>
                  <a:lnTo>
                    <a:pt x="349288" y="2464308"/>
                  </a:lnTo>
                  <a:lnTo>
                    <a:pt x="301893" y="2461119"/>
                  </a:lnTo>
                  <a:lnTo>
                    <a:pt x="256435" y="2451830"/>
                  </a:lnTo>
                  <a:lnTo>
                    <a:pt x="213332" y="2436858"/>
                  </a:lnTo>
                  <a:lnTo>
                    <a:pt x="172998" y="2416618"/>
                  </a:lnTo>
                  <a:lnTo>
                    <a:pt x="135851" y="2391527"/>
                  </a:lnTo>
                  <a:lnTo>
                    <a:pt x="102306" y="2362001"/>
                  </a:lnTo>
                  <a:lnTo>
                    <a:pt x="72780" y="2328456"/>
                  </a:lnTo>
                  <a:lnTo>
                    <a:pt x="47689" y="2291309"/>
                  </a:lnTo>
                  <a:lnTo>
                    <a:pt x="27449" y="2250975"/>
                  </a:lnTo>
                  <a:lnTo>
                    <a:pt x="12477" y="2207872"/>
                  </a:lnTo>
                  <a:lnTo>
                    <a:pt x="3188" y="2162414"/>
                  </a:lnTo>
                  <a:lnTo>
                    <a:pt x="0" y="2115019"/>
                  </a:lnTo>
                  <a:lnTo>
                    <a:pt x="0" y="349250"/>
                  </a:lnTo>
                  <a:close/>
                </a:path>
              </a:pathLst>
            </a:custGeom>
            <a:ln w="2286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58062" y="5338064"/>
            <a:ext cx="5797550" cy="1932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DFE3E6"/>
                </a:solidFill>
                <a:latin typeface="Trebuchet MS"/>
                <a:cs typeface="Trebuchet MS"/>
              </a:rPr>
              <a:t>Court's</a:t>
            </a:r>
            <a:r>
              <a:rPr sz="2000" b="1" spc="-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DFE3E6"/>
                </a:solidFill>
                <a:latin typeface="Trebuchet MS"/>
                <a:cs typeface="Trebuchet MS"/>
              </a:rPr>
              <a:t>Decision</a:t>
            </a:r>
            <a:endParaRPr sz="2000">
              <a:latin typeface="Trebuchet MS"/>
              <a:cs typeface="Trebuchet MS"/>
            </a:endParaRPr>
          </a:p>
          <a:p>
            <a:pPr marL="12700" marR="5080">
              <a:lnSpc>
                <a:spcPct val="134300"/>
              </a:lnSpc>
              <a:spcBef>
                <a:spcPts val="1010"/>
              </a:spcBef>
            </a:pPr>
            <a:r>
              <a:rPr sz="18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House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Lords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Mersey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Docks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remained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vicariously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liable,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they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retained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fundamental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crane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driver's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work,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despite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temporary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nature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assignment.</a:t>
            </a:r>
            <a:endParaRPr sz="1800">
              <a:latin typeface="Yanone Kaffeesatz Thin"/>
              <a:cs typeface="Yanone Kaffeesatz Thi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0356" y="5100828"/>
            <a:ext cx="6407150" cy="2487295"/>
            <a:chOff x="7420356" y="5100828"/>
            <a:chExt cx="6407150" cy="2487295"/>
          </a:xfrm>
        </p:grpSpPr>
        <p:sp>
          <p:nvSpPr>
            <p:cNvPr id="16" name="object 16"/>
            <p:cNvSpPr/>
            <p:nvPr/>
          </p:nvSpPr>
          <p:spPr>
            <a:xfrm>
              <a:off x="7431786" y="511225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4">
                  <a:moveTo>
                    <a:pt x="6034785" y="0"/>
                  </a:moveTo>
                  <a:lnTo>
                    <a:pt x="349250" y="0"/>
                  </a:lnTo>
                  <a:lnTo>
                    <a:pt x="301853" y="3187"/>
                  </a:lnTo>
                  <a:lnTo>
                    <a:pt x="256395" y="12473"/>
                  </a:lnTo>
                  <a:lnTo>
                    <a:pt x="213294" y="27441"/>
                  </a:lnTo>
                  <a:lnTo>
                    <a:pt x="172964" y="47676"/>
                  </a:lnTo>
                  <a:lnTo>
                    <a:pt x="135822" y="72762"/>
                  </a:lnTo>
                  <a:lnTo>
                    <a:pt x="102282" y="102282"/>
                  </a:lnTo>
                  <a:lnTo>
                    <a:pt x="72762" y="135822"/>
                  </a:lnTo>
                  <a:lnTo>
                    <a:pt x="47676" y="172964"/>
                  </a:lnTo>
                  <a:lnTo>
                    <a:pt x="27441" y="213294"/>
                  </a:lnTo>
                  <a:lnTo>
                    <a:pt x="12473" y="256395"/>
                  </a:lnTo>
                  <a:lnTo>
                    <a:pt x="3187" y="301853"/>
                  </a:lnTo>
                  <a:lnTo>
                    <a:pt x="0" y="349250"/>
                  </a:lnTo>
                  <a:lnTo>
                    <a:pt x="0" y="2115019"/>
                  </a:lnTo>
                  <a:lnTo>
                    <a:pt x="3187" y="2162414"/>
                  </a:lnTo>
                  <a:lnTo>
                    <a:pt x="12473" y="2207872"/>
                  </a:lnTo>
                  <a:lnTo>
                    <a:pt x="27441" y="2250975"/>
                  </a:lnTo>
                  <a:lnTo>
                    <a:pt x="47676" y="2291309"/>
                  </a:lnTo>
                  <a:lnTo>
                    <a:pt x="72762" y="2328456"/>
                  </a:lnTo>
                  <a:lnTo>
                    <a:pt x="102282" y="2362001"/>
                  </a:lnTo>
                  <a:lnTo>
                    <a:pt x="135822" y="2391527"/>
                  </a:lnTo>
                  <a:lnTo>
                    <a:pt x="172964" y="2416618"/>
                  </a:lnTo>
                  <a:lnTo>
                    <a:pt x="213294" y="2436858"/>
                  </a:lnTo>
                  <a:lnTo>
                    <a:pt x="256395" y="2451830"/>
                  </a:lnTo>
                  <a:lnTo>
                    <a:pt x="301853" y="2461119"/>
                  </a:lnTo>
                  <a:lnTo>
                    <a:pt x="349250" y="2464308"/>
                  </a:lnTo>
                  <a:lnTo>
                    <a:pt x="6034785" y="2464308"/>
                  </a:lnTo>
                  <a:lnTo>
                    <a:pt x="6082182" y="2461119"/>
                  </a:lnTo>
                  <a:lnTo>
                    <a:pt x="6127640" y="2451830"/>
                  </a:lnTo>
                  <a:lnTo>
                    <a:pt x="6170741" y="2436858"/>
                  </a:lnTo>
                  <a:lnTo>
                    <a:pt x="6211071" y="2416618"/>
                  </a:lnTo>
                  <a:lnTo>
                    <a:pt x="6248213" y="2391527"/>
                  </a:lnTo>
                  <a:lnTo>
                    <a:pt x="6281753" y="2362001"/>
                  </a:lnTo>
                  <a:lnTo>
                    <a:pt x="6311273" y="2328456"/>
                  </a:lnTo>
                  <a:lnTo>
                    <a:pt x="6336359" y="2291309"/>
                  </a:lnTo>
                  <a:lnTo>
                    <a:pt x="6356594" y="2250975"/>
                  </a:lnTo>
                  <a:lnTo>
                    <a:pt x="6371562" y="2207872"/>
                  </a:lnTo>
                  <a:lnTo>
                    <a:pt x="6380848" y="2162414"/>
                  </a:lnTo>
                  <a:lnTo>
                    <a:pt x="6384035" y="2115019"/>
                  </a:lnTo>
                  <a:lnTo>
                    <a:pt x="6384035" y="349250"/>
                  </a:lnTo>
                  <a:lnTo>
                    <a:pt x="6380848" y="301853"/>
                  </a:lnTo>
                  <a:lnTo>
                    <a:pt x="6371562" y="256395"/>
                  </a:lnTo>
                  <a:lnTo>
                    <a:pt x="6356594" y="213294"/>
                  </a:lnTo>
                  <a:lnTo>
                    <a:pt x="6336359" y="172964"/>
                  </a:lnTo>
                  <a:lnTo>
                    <a:pt x="6311273" y="135822"/>
                  </a:lnTo>
                  <a:lnTo>
                    <a:pt x="6281753" y="102282"/>
                  </a:lnTo>
                  <a:lnTo>
                    <a:pt x="6248213" y="72762"/>
                  </a:lnTo>
                  <a:lnTo>
                    <a:pt x="6211071" y="47676"/>
                  </a:lnTo>
                  <a:lnTo>
                    <a:pt x="6170741" y="27441"/>
                  </a:lnTo>
                  <a:lnTo>
                    <a:pt x="6127640" y="12473"/>
                  </a:lnTo>
                  <a:lnTo>
                    <a:pt x="6082182" y="3187"/>
                  </a:lnTo>
                  <a:lnTo>
                    <a:pt x="6034785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31786" y="5112258"/>
              <a:ext cx="6384290" cy="2464435"/>
            </a:xfrm>
            <a:custGeom>
              <a:avLst/>
              <a:gdLst/>
              <a:ahLst/>
              <a:cxnLst/>
              <a:rect l="l" t="t" r="r" b="b"/>
              <a:pathLst>
                <a:path w="6384290" h="2464434">
                  <a:moveTo>
                    <a:pt x="0" y="349250"/>
                  </a:moveTo>
                  <a:lnTo>
                    <a:pt x="3187" y="301853"/>
                  </a:lnTo>
                  <a:lnTo>
                    <a:pt x="12473" y="256395"/>
                  </a:lnTo>
                  <a:lnTo>
                    <a:pt x="27441" y="213294"/>
                  </a:lnTo>
                  <a:lnTo>
                    <a:pt x="47676" y="172964"/>
                  </a:lnTo>
                  <a:lnTo>
                    <a:pt x="72762" y="135822"/>
                  </a:lnTo>
                  <a:lnTo>
                    <a:pt x="102282" y="102282"/>
                  </a:lnTo>
                  <a:lnTo>
                    <a:pt x="135822" y="72762"/>
                  </a:lnTo>
                  <a:lnTo>
                    <a:pt x="172964" y="47676"/>
                  </a:lnTo>
                  <a:lnTo>
                    <a:pt x="213294" y="27441"/>
                  </a:lnTo>
                  <a:lnTo>
                    <a:pt x="256395" y="12473"/>
                  </a:lnTo>
                  <a:lnTo>
                    <a:pt x="301853" y="3187"/>
                  </a:lnTo>
                  <a:lnTo>
                    <a:pt x="349250" y="0"/>
                  </a:lnTo>
                  <a:lnTo>
                    <a:pt x="6034785" y="0"/>
                  </a:lnTo>
                  <a:lnTo>
                    <a:pt x="6082182" y="3187"/>
                  </a:lnTo>
                  <a:lnTo>
                    <a:pt x="6127640" y="12473"/>
                  </a:lnTo>
                  <a:lnTo>
                    <a:pt x="6170741" y="27441"/>
                  </a:lnTo>
                  <a:lnTo>
                    <a:pt x="6211071" y="47676"/>
                  </a:lnTo>
                  <a:lnTo>
                    <a:pt x="6248213" y="72762"/>
                  </a:lnTo>
                  <a:lnTo>
                    <a:pt x="6281753" y="102282"/>
                  </a:lnTo>
                  <a:lnTo>
                    <a:pt x="6311273" y="135822"/>
                  </a:lnTo>
                  <a:lnTo>
                    <a:pt x="6336359" y="172964"/>
                  </a:lnTo>
                  <a:lnTo>
                    <a:pt x="6356594" y="213294"/>
                  </a:lnTo>
                  <a:lnTo>
                    <a:pt x="6371562" y="256395"/>
                  </a:lnTo>
                  <a:lnTo>
                    <a:pt x="6380848" y="301853"/>
                  </a:lnTo>
                  <a:lnTo>
                    <a:pt x="6384035" y="349250"/>
                  </a:lnTo>
                  <a:lnTo>
                    <a:pt x="6384035" y="2115019"/>
                  </a:lnTo>
                  <a:lnTo>
                    <a:pt x="6380848" y="2162414"/>
                  </a:lnTo>
                  <a:lnTo>
                    <a:pt x="6371562" y="2207872"/>
                  </a:lnTo>
                  <a:lnTo>
                    <a:pt x="6356594" y="2250975"/>
                  </a:lnTo>
                  <a:lnTo>
                    <a:pt x="6336359" y="2291309"/>
                  </a:lnTo>
                  <a:lnTo>
                    <a:pt x="6311273" y="2328456"/>
                  </a:lnTo>
                  <a:lnTo>
                    <a:pt x="6281753" y="2362001"/>
                  </a:lnTo>
                  <a:lnTo>
                    <a:pt x="6248213" y="2391527"/>
                  </a:lnTo>
                  <a:lnTo>
                    <a:pt x="6211071" y="2416618"/>
                  </a:lnTo>
                  <a:lnTo>
                    <a:pt x="6170741" y="2436858"/>
                  </a:lnTo>
                  <a:lnTo>
                    <a:pt x="6127640" y="2451830"/>
                  </a:lnTo>
                  <a:lnTo>
                    <a:pt x="6082182" y="2461119"/>
                  </a:lnTo>
                  <a:lnTo>
                    <a:pt x="6034785" y="2464308"/>
                  </a:lnTo>
                  <a:lnTo>
                    <a:pt x="349250" y="2464308"/>
                  </a:lnTo>
                  <a:lnTo>
                    <a:pt x="301853" y="2461119"/>
                  </a:lnTo>
                  <a:lnTo>
                    <a:pt x="256395" y="2451830"/>
                  </a:lnTo>
                  <a:lnTo>
                    <a:pt x="213294" y="2436858"/>
                  </a:lnTo>
                  <a:lnTo>
                    <a:pt x="172964" y="2416618"/>
                  </a:lnTo>
                  <a:lnTo>
                    <a:pt x="135822" y="2391527"/>
                  </a:lnTo>
                  <a:lnTo>
                    <a:pt x="102282" y="2362001"/>
                  </a:lnTo>
                  <a:lnTo>
                    <a:pt x="72762" y="2328456"/>
                  </a:lnTo>
                  <a:lnTo>
                    <a:pt x="47676" y="2291309"/>
                  </a:lnTo>
                  <a:lnTo>
                    <a:pt x="27441" y="2250975"/>
                  </a:lnTo>
                  <a:lnTo>
                    <a:pt x="12473" y="2207872"/>
                  </a:lnTo>
                  <a:lnTo>
                    <a:pt x="3187" y="2162414"/>
                  </a:lnTo>
                  <a:lnTo>
                    <a:pt x="0" y="2115019"/>
                  </a:lnTo>
                  <a:lnTo>
                    <a:pt x="0" y="349250"/>
                  </a:lnTo>
                  <a:close/>
                </a:path>
              </a:pathLst>
            </a:custGeom>
            <a:ln w="22860">
              <a:solidFill>
                <a:srgbClr val="0812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75244" y="5338064"/>
            <a:ext cx="5502910" cy="1932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DFE3E6"/>
                </a:solidFill>
                <a:latin typeface="Trebuchet MS"/>
                <a:cs typeface="Trebuchet MS"/>
              </a:rPr>
              <a:t>Impact</a:t>
            </a:r>
            <a:r>
              <a:rPr sz="2000" b="1" spc="-229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DFE3E6"/>
                </a:solidFill>
                <a:latin typeface="Trebuchet MS"/>
                <a:cs typeface="Trebuchet MS"/>
              </a:rPr>
              <a:t>on</a:t>
            </a:r>
            <a:r>
              <a:rPr sz="2000" b="1" spc="-20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DFE3E6"/>
                </a:solidFill>
                <a:latin typeface="Trebuchet MS"/>
                <a:cs typeface="Trebuchet MS"/>
              </a:rPr>
              <a:t>Control</a:t>
            </a:r>
            <a:r>
              <a:rPr sz="2000" b="1" spc="-21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2000" b="1" spc="-20" dirty="0">
                <a:solidFill>
                  <a:srgbClr val="DFE3E6"/>
                </a:solidFill>
                <a:latin typeface="Trebuchet MS"/>
                <a:cs typeface="Trebuchet MS"/>
              </a:rPr>
              <a:t>Test</a:t>
            </a:r>
            <a:endParaRPr sz="2000">
              <a:latin typeface="Trebuchet MS"/>
              <a:cs typeface="Trebuchet MS"/>
            </a:endParaRPr>
          </a:p>
          <a:p>
            <a:pPr marL="12700" marR="5080">
              <a:lnSpc>
                <a:spcPct val="134300"/>
              </a:lnSpc>
              <a:spcBef>
                <a:spcPts val="1010"/>
              </a:spcBef>
            </a:pP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significantly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refined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test,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emphasising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control,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rather</a:t>
            </a:r>
            <a:r>
              <a:rPr sz="18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than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actual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exercised,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was</a:t>
            </a:r>
            <a:r>
              <a:rPr sz="18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crucial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determining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</a:t>
            </a:r>
            <a:endParaRPr sz="1800">
              <a:latin typeface="Yanone Kaffeesatz Thin"/>
              <a:cs typeface="Yanone Kaffeesatz Thin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1057" y="1251330"/>
            <a:ext cx="118243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Modern</a:t>
            </a:r>
            <a:r>
              <a:rPr sz="4000" spc="-465" dirty="0"/>
              <a:t> </a:t>
            </a:r>
            <a:r>
              <a:rPr sz="4000" spc="-60" dirty="0"/>
              <a:t>Application:</a:t>
            </a:r>
            <a:r>
              <a:rPr sz="4000" spc="-459" dirty="0"/>
              <a:t> </a:t>
            </a:r>
            <a:r>
              <a:rPr sz="4000" dirty="0"/>
              <a:t>Christian</a:t>
            </a:r>
            <a:r>
              <a:rPr sz="4000" spc="-459" dirty="0"/>
              <a:t> </a:t>
            </a:r>
            <a:r>
              <a:rPr sz="4000" spc="-35" dirty="0"/>
              <a:t>Brothers</a:t>
            </a:r>
            <a:r>
              <a:rPr sz="4000" spc="-484" dirty="0"/>
              <a:t> </a:t>
            </a:r>
            <a:r>
              <a:rPr sz="4000" spc="125" dirty="0"/>
              <a:t>Case</a:t>
            </a:r>
            <a:r>
              <a:rPr sz="4000" spc="-450" dirty="0"/>
              <a:t> </a:t>
            </a:r>
            <a:r>
              <a:rPr sz="4000" spc="-80" dirty="0"/>
              <a:t>(2012)</a:t>
            </a:r>
            <a:endParaRPr sz="400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1057" y="2477262"/>
            <a:ext cx="176783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70" dirty="0">
                <a:solidFill>
                  <a:srgbClr val="EFFBFF"/>
                </a:solidFill>
                <a:latin typeface="Trebuchet MS"/>
                <a:cs typeface="Trebuchet MS"/>
              </a:rPr>
              <a:t>Case</a:t>
            </a:r>
            <a:r>
              <a:rPr sz="2000" b="1" spc="-27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EFFBFF"/>
                </a:solidFill>
                <a:latin typeface="Trebuchet MS"/>
                <a:cs typeface="Trebuchet MS"/>
              </a:rPr>
              <a:t>Overview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1057" y="2995471"/>
            <a:ext cx="3883025" cy="297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sz="18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Christian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Brothers</a:t>
            </a:r>
            <a:r>
              <a:rPr sz="18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(Various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Claimants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Catholic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Child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Welfare Society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Others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[2012]</a:t>
            </a:r>
            <a:r>
              <a:rPr sz="18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3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UKSC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56)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marked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significant</a:t>
            </a:r>
            <a:r>
              <a:rPr sz="18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evolution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involved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claims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sexual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abuse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against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members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Institute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Brothers</a:t>
            </a:r>
            <a:r>
              <a:rPr sz="1800" b="0" spc="-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Christian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Schools.</a:t>
            </a:r>
            <a:endParaRPr sz="180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6507" y="2477262"/>
            <a:ext cx="1908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EFFBFF"/>
                </a:solidFill>
                <a:latin typeface="Trebuchet MS"/>
                <a:cs typeface="Trebuchet MS"/>
              </a:rPr>
              <a:t>Key</a:t>
            </a:r>
            <a:r>
              <a:rPr sz="2000" b="1" spc="-24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EFFBFF"/>
                </a:solidFill>
                <a:latin typeface="Trebuchet MS"/>
                <a:cs typeface="Trebuchet MS"/>
              </a:rPr>
              <a:t>Legal</a:t>
            </a:r>
            <a:r>
              <a:rPr sz="2000" b="1" spc="-23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spc="40" dirty="0">
                <a:solidFill>
                  <a:srgbClr val="EFFBFF"/>
                </a:solidFill>
                <a:latin typeface="Trebuchet MS"/>
                <a:cs typeface="Trebuchet MS"/>
              </a:rPr>
              <a:t>Issues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6507" y="2995471"/>
            <a:ext cx="3980815" cy="2973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sz="18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Supreme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had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determine whether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Institute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could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vicariously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liable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actions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its </a:t>
            </a:r>
            <a:r>
              <a:rPr sz="18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members,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even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though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they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were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sense.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 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challenged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conventional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understanding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 </a:t>
            </a:r>
            <a:r>
              <a:rPr sz="18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relationships.</a:t>
            </a:r>
            <a:endParaRPr sz="180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1550" y="2477262"/>
            <a:ext cx="36334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EFFBFF"/>
                </a:solidFill>
                <a:latin typeface="Trebuchet MS"/>
                <a:cs typeface="Trebuchet MS"/>
              </a:rPr>
              <a:t>Court's</a:t>
            </a:r>
            <a:r>
              <a:rPr sz="2000" b="1" spc="-18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EFFBFF"/>
                </a:solidFill>
                <a:latin typeface="Trebuchet MS"/>
                <a:cs typeface="Trebuchet MS"/>
              </a:rPr>
              <a:t>Ruling</a:t>
            </a:r>
            <a:r>
              <a:rPr sz="2000" b="1" spc="-19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EFFBFF"/>
                </a:solidFill>
                <a:latin typeface="Trebuchet MS"/>
                <a:cs typeface="Trebuchet MS"/>
              </a:rPr>
              <a:t>and</a:t>
            </a:r>
            <a:r>
              <a:rPr sz="2000" b="1" spc="-185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EFFBFF"/>
                </a:solidFill>
                <a:latin typeface="Trebuchet MS"/>
                <a:cs typeface="Trebuchet MS"/>
              </a:rPr>
              <a:t>Implications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1550" y="2995471"/>
            <a:ext cx="3840479" cy="370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sz="1800" b="0" spc="2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Supreme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</a:t>
            </a:r>
            <a:r>
              <a:rPr sz="18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Institute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could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vicariously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liable,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expanding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concept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include</a:t>
            </a:r>
            <a:r>
              <a:rPr sz="18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"akin</a:t>
            </a:r>
            <a:r>
              <a:rPr sz="18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employment".</a:t>
            </a:r>
            <a:r>
              <a:rPr sz="18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ruling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emphasised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limited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employer-</a:t>
            </a:r>
            <a:r>
              <a:rPr sz="18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</a:t>
            </a:r>
            <a:r>
              <a:rPr sz="18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but </a:t>
            </a:r>
            <a:r>
              <a:rPr sz="18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extend</a:t>
            </a:r>
            <a:r>
              <a:rPr sz="18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other</a:t>
            </a:r>
            <a:r>
              <a:rPr sz="18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forms</a:t>
            </a:r>
            <a:r>
              <a:rPr sz="18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8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association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where</a:t>
            </a:r>
            <a:r>
              <a:rPr sz="18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there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8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significant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integration</a:t>
            </a:r>
            <a:r>
              <a:rPr sz="18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8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control.</a:t>
            </a:r>
            <a:endParaRPr sz="18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1212" y="875157"/>
            <a:ext cx="7609205" cy="106934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>
              <a:lnSpc>
                <a:spcPts val="4200"/>
              </a:lnSpc>
              <a:spcBef>
                <a:spcPts val="15"/>
              </a:spcBef>
            </a:pPr>
            <a:r>
              <a:rPr sz="3350" dirty="0"/>
              <a:t>Challenges</a:t>
            </a:r>
            <a:r>
              <a:rPr sz="3350" spc="-370" dirty="0"/>
              <a:t> </a:t>
            </a:r>
            <a:r>
              <a:rPr sz="3350" spc="-60" dirty="0"/>
              <a:t>in</a:t>
            </a:r>
            <a:r>
              <a:rPr sz="3350" spc="-330" dirty="0"/>
              <a:t> </a:t>
            </a:r>
            <a:r>
              <a:rPr sz="3350" spc="-20" dirty="0"/>
              <a:t>Applying</a:t>
            </a:r>
            <a:r>
              <a:rPr sz="3350" spc="-375" dirty="0"/>
              <a:t> </a:t>
            </a:r>
            <a:r>
              <a:rPr sz="3350" spc="-65" dirty="0"/>
              <a:t>the</a:t>
            </a:r>
            <a:r>
              <a:rPr sz="3350" spc="-335" dirty="0"/>
              <a:t> </a:t>
            </a:r>
            <a:r>
              <a:rPr sz="3350" spc="-25" dirty="0"/>
              <a:t>Control</a:t>
            </a:r>
            <a:r>
              <a:rPr sz="3350" spc="-370" dirty="0"/>
              <a:t> </a:t>
            </a:r>
            <a:r>
              <a:rPr sz="3350" spc="-20" dirty="0"/>
              <a:t>Test </a:t>
            </a:r>
            <a:r>
              <a:rPr sz="3350" spc="-10" dirty="0"/>
              <a:t>Today</a:t>
            </a:r>
            <a:endParaRPr sz="3350"/>
          </a:p>
        </p:txBody>
      </p:sp>
      <p:grpSp>
        <p:nvGrpSpPr>
          <p:cNvPr id="4" name="object 4"/>
          <p:cNvGrpSpPr/>
          <p:nvPr/>
        </p:nvGrpSpPr>
        <p:grpSpPr>
          <a:xfrm>
            <a:off x="662940" y="2476500"/>
            <a:ext cx="455930" cy="455930"/>
            <a:chOff x="662940" y="2476500"/>
            <a:chExt cx="455930" cy="455930"/>
          </a:xfrm>
        </p:grpSpPr>
        <p:sp>
          <p:nvSpPr>
            <p:cNvPr id="5" name="object 5"/>
            <p:cNvSpPr/>
            <p:nvPr/>
          </p:nvSpPr>
          <p:spPr>
            <a:xfrm>
              <a:off x="674370" y="2487929"/>
              <a:ext cx="433070" cy="433070"/>
            </a:xfrm>
            <a:custGeom>
              <a:avLst/>
              <a:gdLst/>
              <a:ahLst/>
              <a:cxnLst/>
              <a:rect l="l" t="t" r="r" b="b"/>
              <a:pathLst>
                <a:path w="433069" h="433069">
                  <a:moveTo>
                    <a:pt x="216408" y="0"/>
                  </a:moveTo>
                  <a:lnTo>
                    <a:pt x="166787" y="5716"/>
                  </a:lnTo>
                  <a:lnTo>
                    <a:pt x="121236" y="21998"/>
                  </a:lnTo>
                  <a:lnTo>
                    <a:pt x="81055" y="47546"/>
                  </a:lnTo>
                  <a:lnTo>
                    <a:pt x="47542" y="81060"/>
                  </a:lnTo>
                  <a:lnTo>
                    <a:pt x="21995" y="121242"/>
                  </a:lnTo>
                  <a:lnTo>
                    <a:pt x="5715" y="166791"/>
                  </a:lnTo>
                  <a:lnTo>
                    <a:pt x="0" y="216408"/>
                  </a:lnTo>
                  <a:lnTo>
                    <a:pt x="5715" y="266024"/>
                  </a:lnTo>
                  <a:lnTo>
                    <a:pt x="21995" y="311573"/>
                  </a:lnTo>
                  <a:lnTo>
                    <a:pt x="47542" y="351755"/>
                  </a:lnTo>
                  <a:lnTo>
                    <a:pt x="81055" y="385269"/>
                  </a:lnTo>
                  <a:lnTo>
                    <a:pt x="121236" y="410817"/>
                  </a:lnTo>
                  <a:lnTo>
                    <a:pt x="166787" y="427099"/>
                  </a:lnTo>
                  <a:lnTo>
                    <a:pt x="216408" y="432816"/>
                  </a:lnTo>
                  <a:lnTo>
                    <a:pt x="266028" y="427099"/>
                  </a:lnTo>
                  <a:lnTo>
                    <a:pt x="311579" y="410817"/>
                  </a:lnTo>
                  <a:lnTo>
                    <a:pt x="351760" y="385269"/>
                  </a:lnTo>
                  <a:lnTo>
                    <a:pt x="385273" y="351755"/>
                  </a:lnTo>
                  <a:lnTo>
                    <a:pt x="410820" y="311573"/>
                  </a:lnTo>
                  <a:lnTo>
                    <a:pt x="427100" y="266024"/>
                  </a:lnTo>
                  <a:lnTo>
                    <a:pt x="432816" y="216408"/>
                  </a:lnTo>
                  <a:lnTo>
                    <a:pt x="427100" y="166791"/>
                  </a:lnTo>
                  <a:lnTo>
                    <a:pt x="410820" y="121242"/>
                  </a:lnTo>
                  <a:lnTo>
                    <a:pt x="385273" y="81060"/>
                  </a:lnTo>
                  <a:lnTo>
                    <a:pt x="351760" y="47546"/>
                  </a:lnTo>
                  <a:lnTo>
                    <a:pt x="311579" y="21998"/>
                  </a:lnTo>
                  <a:lnTo>
                    <a:pt x="266028" y="5716"/>
                  </a:lnTo>
                  <a:lnTo>
                    <a:pt x="216408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74370" y="2487929"/>
              <a:ext cx="433070" cy="433070"/>
            </a:xfrm>
            <a:custGeom>
              <a:avLst/>
              <a:gdLst/>
              <a:ahLst/>
              <a:cxnLst/>
              <a:rect l="l" t="t" r="r" b="b"/>
              <a:pathLst>
                <a:path w="433069" h="433069">
                  <a:moveTo>
                    <a:pt x="0" y="216408"/>
                  </a:moveTo>
                  <a:lnTo>
                    <a:pt x="5715" y="166791"/>
                  </a:lnTo>
                  <a:lnTo>
                    <a:pt x="21995" y="121242"/>
                  </a:lnTo>
                  <a:lnTo>
                    <a:pt x="47542" y="81060"/>
                  </a:lnTo>
                  <a:lnTo>
                    <a:pt x="81055" y="47546"/>
                  </a:lnTo>
                  <a:lnTo>
                    <a:pt x="121236" y="21998"/>
                  </a:lnTo>
                  <a:lnTo>
                    <a:pt x="166787" y="5716"/>
                  </a:lnTo>
                  <a:lnTo>
                    <a:pt x="216408" y="0"/>
                  </a:lnTo>
                  <a:lnTo>
                    <a:pt x="266028" y="5716"/>
                  </a:lnTo>
                  <a:lnTo>
                    <a:pt x="311579" y="21998"/>
                  </a:lnTo>
                  <a:lnTo>
                    <a:pt x="351760" y="47546"/>
                  </a:lnTo>
                  <a:lnTo>
                    <a:pt x="385273" y="81060"/>
                  </a:lnTo>
                  <a:lnTo>
                    <a:pt x="410820" y="121242"/>
                  </a:lnTo>
                  <a:lnTo>
                    <a:pt x="427100" y="166791"/>
                  </a:lnTo>
                  <a:lnTo>
                    <a:pt x="432816" y="216408"/>
                  </a:lnTo>
                  <a:lnTo>
                    <a:pt x="427100" y="266024"/>
                  </a:lnTo>
                  <a:lnTo>
                    <a:pt x="410820" y="311573"/>
                  </a:lnTo>
                  <a:lnTo>
                    <a:pt x="385273" y="351755"/>
                  </a:lnTo>
                  <a:lnTo>
                    <a:pt x="351760" y="385269"/>
                  </a:lnTo>
                  <a:lnTo>
                    <a:pt x="311579" y="410817"/>
                  </a:lnTo>
                  <a:lnTo>
                    <a:pt x="266028" y="427099"/>
                  </a:lnTo>
                  <a:lnTo>
                    <a:pt x="216408" y="432816"/>
                  </a:lnTo>
                  <a:lnTo>
                    <a:pt x="166787" y="427099"/>
                  </a:lnTo>
                  <a:lnTo>
                    <a:pt x="121236" y="410817"/>
                  </a:lnTo>
                  <a:lnTo>
                    <a:pt x="81055" y="385269"/>
                  </a:lnTo>
                  <a:lnTo>
                    <a:pt x="47542" y="351755"/>
                  </a:lnTo>
                  <a:lnTo>
                    <a:pt x="21995" y="311573"/>
                  </a:lnTo>
                  <a:lnTo>
                    <a:pt x="5715" y="266024"/>
                  </a:lnTo>
                  <a:lnTo>
                    <a:pt x="0" y="216408"/>
                  </a:lnTo>
                  <a:close/>
                </a:path>
              </a:pathLst>
            </a:custGeom>
            <a:ln w="22859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26109" y="2499106"/>
            <a:ext cx="125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440" dirty="0">
                <a:solidFill>
                  <a:srgbClr val="DFE3E6"/>
                </a:solidFill>
                <a:latin typeface="Trebuchet MS"/>
                <a:cs typeface="Trebuchet MS"/>
              </a:rPr>
              <a:t>1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87017" y="2463749"/>
            <a:ext cx="3092450" cy="2211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Evolving</a:t>
            </a:r>
            <a:r>
              <a:rPr sz="1650" b="1" spc="-21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Work</a:t>
            </a:r>
            <a:r>
              <a:rPr sz="1650" b="1" spc="-1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spc="-10" dirty="0">
                <a:solidFill>
                  <a:srgbClr val="DFE3E6"/>
                </a:solidFill>
                <a:latin typeface="Trebuchet MS"/>
                <a:cs typeface="Trebuchet MS"/>
              </a:rPr>
              <a:t>Structures</a:t>
            </a:r>
            <a:endParaRPr sz="165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815"/>
              </a:spcBef>
            </a:pPr>
            <a:r>
              <a:rPr sz="15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rise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gig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economy,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freelance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work,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remote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working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arrangements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blurred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lines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control,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making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challenging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apply</a:t>
            </a:r>
            <a:r>
              <a:rPr sz="15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its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conventional</a:t>
            </a:r>
            <a:r>
              <a:rPr sz="15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form.</a:t>
            </a:r>
            <a:endParaRPr sz="1500">
              <a:latin typeface="Yanone Kaffeesatz Thin"/>
              <a:cs typeface="Yanone Kaffeesatz Thi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657344" y="2476500"/>
            <a:ext cx="457200" cy="455930"/>
            <a:chOff x="4657344" y="2476500"/>
            <a:chExt cx="457200" cy="455930"/>
          </a:xfrm>
        </p:grpSpPr>
        <p:sp>
          <p:nvSpPr>
            <p:cNvPr id="10" name="object 10"/>
            <p:cNvSpPr/>
            <p:nvPr/>
          </p:nvSpPr>
          <p:spPr>
            <a:xfrm>
              <a:off x="4668774" y="2487929"/>
              <a:ext cx="434340" cy="433070"/>
            </a:xfrm>
            <a:custGeom>
              <a:avLst/>
              <a:gdLst/>
              <a:ahLst/>
              <a:cxnLst/>
              <a:rect l="l" t="t" r="r" b="b"/>
              <a:pathLst>
                <a:path w="434339" h="433069">
                  <a:moveTo>
                    <a:pt x="217931" y="0"/>
                  </a:moveTo>
                  <a:lnTo>
                    <a:pt x="216408" y="0"/>
                  </a:lnTo>
                  <a:lnTo>
                    <a:pt x="166791" y="5716"/>
                  </a:lnTo>
                  <a:lnTo>
                    <a:pt x="121242" y="21998"/>
                  </a:lnTo>
                  <a:lnTo>
                    <a:pt x="81060" y="47546"/>
                  </a:lnTo>
                  <a:lnTo>
                    <a:pt x="47546" y="81060"/>
                  </a:lnTo>
                  <a:lnTo>
                    <a:pt x="21998" y="121242"/>
                  </a:lnTo>
                  <a:lnTo>
                    <a:pt x="5716" y="166791"/>
                  </a:lnTo>
                  <a:lnTo>
                    <a:pt x="0" y="216408"/>
                  </a:lnTo>
                  <a:lnTo>
                    <a:pt x="5716" y="266024"/>
                  </a:lnTo>
                  <a:lnTo>
                    <a:pt x="21998" y="311573"/>
                  </a:lnTo>
                  <a:lnTo>
                    <a:pt x="47546" y="351755"/>
                  </a:lnTo>
                  <a:lnTo>
                    <a:pt x="81060" y="385269"/>
                  </a:lnTo>
                  <a:lnTo>
                    <a:pt x="121242" y="410817"/>
                  </a:lnTo>
                  <a:lnTo>
                    <a:pt x="166791" y="427099"/>
                  </a:lnTo>
                  <a:lnTo>
                    <a:pt x="216408" y="432816"/>
                  </a:lnTo>
                  <a:lnTo>
                    <a:pt x="217931" y="432816"/>
                  </a:lnTo>
                  <a:lnTo>
                    <a:pt x="267548" y="427099"/>
                  </a:lnTo>
                  <a:lnTo>
                    <a:pt x="313097" y="410817"/>
                  </a:lnTo>
                  <a:lnTo>
                    <a:pt x="353279" y="385269"/>
                  </a:lnTo>
                  <a:lnTo>
                    <a:pt x="386793" y="351755"/>
                  </a:lnTo>
                  <a:lnTo>
                    <a:pt x="412341" y="311573"/>
                  </a:lnTo>
                  <a:lnTo>
                    <a:pt x="428623" y="266024"/>
                  </a:lnTo>
                  <a:lnTo>
                    <a:pt x="434339" y="216408"/>
                  </a:lnTo>
                  <a:lnTo>
                    <a:pt x="428623" y="166791"/>
                  </a:lnTo>
                  <a:lnTo>
                    <a:pt x="412341" y="121242"/>
                  </a:lnTo>
                  <a:lnTo>
                    <a:pt x="386793" y="81060"/>
                  </a:lnTo>
                  <a:lnTo>
                    <a:pt x="353279" y="47546"/>
                  </a:lnTo>
                  <a:lnTo>
                    <a:pt x="313097" y="21998"/>
                  </a:lnTo>
                  <a:lnTo>
                    <a:pt x="267548" y="5716"/>
                  </a:lnTo>
                  <a:lnTo>
                    <a:pt x="217931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668774" y="2487929"/>
              <a:ext cx="434340" cy="433070"/>
            </a:xfrm>
            <a:custGeom>
              <a:avLst/>
              <a:gdLst/>
              <a:ahLst/>
              <a:cxnLst/>
              <a:rect l="l" t="t" r="r" b="b"/>
              <a:pathLst>
                <a:path w="434339" h="433069">
                  <a:moveTo>
                    <a:pt x="0" y="216408"/>
                  </a:moveTo>
                  <a:lnTo>
                    <a:pt x="5716" y="166791"/>
                  </a:lnTo>
                  <a:lnTo>
                    <a:pt x="21998" y="121242"/>
                  </a:lnTo>
                  <a:lnTo>
                    <a:pt x="47546" y="81060"/>
                  </a:lnTo>
                  <a:lnTo>
                    <a:pt x="81060" y="47546"/>
                  </a:lnTo>
                  <a:lnTo>
                    <a:pt x="121242" y="21998"/>
                  </a:lnTo>
                  <a:lnTo>
                    <a:pt x="166791" y="5716"/>
                  </a:lnTo>
                  <a:lnTo>
                    <a:pt x="216408" y="0"/>
                  </a:lnTo>
                  <a:lnTo>
                    <a:pt x="217931" y="0"/>
                  </a:lnTo>
                  <a:lnTo>
                    <a:pt x="267548" y="5716"/>
                  </a:lnTo>
                  <a:lnTo>
                    <a:pt x="313097" y="21998"/>
                  </a:lnTo>
                  <a:lnTo>
                    <a:pt x="353279" y="47546"/>
                  </a:lnTo>
                  <a:lnTo>
                    <a:pt x="386793" y="81060"/>
                  </a:lnTo>
                  <a:lnTo>
                    <a:pt x="412341" y="121242"/>
                  </a:lnTo>
                  <a:lnTo>
                    <a:pt x="428623" y="166791"/>
                  </a:lnTo>
                  <a:lnTo>
                    <a:pt x="434339" y="216408"/>
                  </a:lnTo>
                  <a:lnTo>
                    <a:pt x="428623" y="266024"/>
                  </a:lnTo>
                  <a:lnTo>
                    <a:pt x="412341" y="311573"/>
                  </a:lnTo>
                  <a:lnTo>
                    <a:pt x="386793" y="351755"/>
                  </a:lnTo>
                  <a:lnTo>
                    <a:pt x="353279" y="385269"/>
                  </a:lnTo>
                  <a:lnTo>
                    <a:pt x="313097" y="410817"/>
                  </a:lnTo>
                  <a:lnTo>
                    <a:pt x="267548" y="427099"/>
                  </a:lnTo>
                  <a:lnTo>
                    <a:pt x="217931" y="432816"/>
                  </a:lnTo>
                  <a:lnTo>
                    <a:pt x="216408" y="432816"/>
                  </a:lnTo>
                  <a:lnTo>
                    <a:pt x="166791" y="427099"/>
                  </a:lnTo>
                  <a:lnTo>
                    <a:pt x="121242" y="410817"/>
                  </a:lnTo>
                  <a:lnTo>
                    <a:pt x="81060" y="385269"/>
                  </a:lnTo>
                  <a:lnTo>
                    <a:pt x="47546" y="351755"/>
                  </a:lnTo>
                  <a:lnTo>
                    <a:pt x="21998" y="311573"/>
                  </a:lnTo>
                  <a:lnTo>
                    <a:pt x="5716" y="266024"/>
                  </a:lnTo>
                  <a:lnTo>
                    <a:pt x="0" y="216408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803775" y="2499106"/>
            <a:ext cx="1631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DFE3E6"/>
                </a:solidFill>
                <a:latin typeface="Trebuchet MS"/>
                <a:cs typeface="Trebuchet MS"/>
              </a:rPr>
              <a:t>2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81929" y="2463749"/>
            <a:ext cx="3058160" cy="2211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spc="-10" dirty="0">
                <a:solidFill>
                  <a:srgbClr val="DFE3E6"/>
                </a:solidFill>
                <a:latin typeface="Trebuchet MS"/>
                <a:cs typeface="Trebuchet MS"/>
              </a:rPr>
              <a:t>Technological</a:t>
            </a:r>
            <a:r>
              <a:rPr sz="1650" b="1" spc="-23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spc="-10" dirty="0">
                <a:solidFill>
                  <a:srgbClr val="DFE3E6"/>
                </a:solidFill>
                <a:latin typeface="Trebuchet MS"/>
                <a:cs typeface="Trebuchet MS"/>
              </a:rPr>
              <a:t>Advancements</a:t>
            </a:r>
            <a:endParaRPr sz="165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815"/>
              </a:spcBef>
            </a:pP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Digital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platforms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AI-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driven </a:t>
            </a:r>
            <a:r>
              <a:rPr sz="15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management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systems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have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introduced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new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forms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are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always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visible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direct, </a:t>
            </a:r>
            <a:r>
              <a:rPr sz="15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complicating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test.</a:t>
            </a:r>
            <a:endParaRPr sz="1500">
              <a:latin typeface="Yanone Kaffeesatz Thin"/>
              <a:cs typeface="Yanone Kaffeesatz Thi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62940" y="5116067"/>
            <a:ext cx="455930" cy="457200"/>
            <a:chOff x="662940" y="5116067"/>
            <a:chExt cx="455930" cy="457200"/>
          </a:xfrm>
        </p:grpSpPr>
        <p:sp>
          <p:nvSpPr>
            <p:cNvPr id="15" name="object 15"/>
            <p:cNvSpPr/>
            <p:nvPr/>
          </p:nvSpPr>
          <p:spPr>
            <a:xfrm>
              <a:off x="674370" y="5127497"/>
              <a:ext cx="433070" cy="434340"/>
            </a:xfrm>
            <a:custGeom>
              <a:avLst/>
              <a:gdLst/>
              <a:ahLst/>
              <a:cxnLst/>
              <a:rect l="l" t="t" r="r" b="b"/>
              <a:pathLst>
                <a:path w="433069" h="434339">
                  <a:moveTo>
                    <a:pt x="216408" y="0"/>
                  </a:moveTo>
                  <a:lnTo>
                    <a:pt x="166787" y="5716"/>
                  </a:lnTo>
                  <a:lnTo>
                    <a:pt x="121236" y="21998"/>
                  </a:lnTo>
                  <a:lnTo>
                    <a:pt x="81055" y="47546"/>
                  </a:lnTo>
                  <a:lnTo>
                    <a:pt x="47542" y="81060"/>
                  </a:lnTo>
                  <a:lnTo>
                    <a:pt x="21995" y="121242"/>
                  </a:lnTo>
                  <a:lnTo>
                    <a:pt x="5715" y="166791"/>
                  </a:lnTo>
                  <a:lnTo>
                    <a:pt x="0" y="216407"/>
                  </a:lnTo>
                  <a:lnTo>
                    <a:pt x="0" y="217931"/>
                  </a:lnTo>
                  <a:lnTo>
                    <a:pt x="5715" y="267548"/>
                  </a:lnTo>
                  <a:lnTo>
                    <a:pt x="21995" y="313097"/>
                  </a:lnTo>
                  <a:lnTo>
                    <a:pt x="47542" y="353279"/>
                  </a:lnTo>
                  <a:lnTo>
                    <a:pt x="81055" y="386793"/>
                  </a:lnTo>
                  <a:lnTo>
                    <a:pt x="121236" y="412341"/>
                  </a:lnTo>
                  <a:lnTo>
                    <a:pt x="166787" y="428623"/>
                  </a:lnTo>
                  <a:lnTo>
                    <a:pt x="216408" y="434339"/>
                  </a:lnTo>
                  <a:lnTo>
                    <a:pt x="266028" y="428623"/>
                  </a:lnTo>
                  <a:lnTo>
                    <a:pt x="311579" y="412341"/>
                  </a:lnTo>
                  <a:lnTo>
                    <a:pt x="351760" y="386793"/>
                  </a:lnTo>
                  <a:lnTo>
                    <a:pt x="385273" y="353279"/>
                  </a:lnTo>
                  <a:lnTo>
                    <a:pt x="410820" y="313097"/>
                  </a:lnTo>
                  <a:lnTo>
                    <a:pt x="427100" y="267548"/>
                  </a:lnTo>
                  <a:lnTo>
                    <a:pt x="432816" y="217931"/>
                  </a:lnTo>
                  <a:lnTo>
                    <a:pt x="432816" y="216407"/>
                  </a:lnTo>
                  <a:lnTo>
                    <a:pt x="427100" y="166791"/>
                  </a:lnTo>
                  <a:lnTo>
                    <a:pt x="410820" y="121242"/>
                  </a:lnTo>
                  <a:lnTo>
                    <a:pt x="385273" y="81060"/>
                  </a:lnTo>
                  <a:lnTo>
                    <a:pt x="351760" y="47546"/>
                  </a:lnTo>
                  <a:lnTo>
                    <a:pt x="311579" y="21998"/>
                  </a:lnTo>
                  <a:lnTo>
                    <a:pt x="266028" y="5716"/>
                  </a:lnTo>
                  <a:lnTo>
                    <a:pt x="216408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74370" y="5127497"/>
              <a:ext cx="433070" cy="434340"/>
            </a:xfrm>
            <a:custGeom>
              <a:avLst/>
              <a:gdLst/>
              <a:ahLst/>
              <a:cxnLst/>
              <a:rect l="l" t="t" r="r" b="b"/>
              <a:pathLst>
                <a:path w="433069" h="434339">
                  <a:moveTo>
                    <a:pt x="0" y="216407"/>
                  </a:moveTo>
                  <a:lnTo>
                    <a:pt x="5715" y="166791"/>
                  </a:lnTo>
                  <a:lnTo>
                    <a:pt x="21995" y="121242"/>
                  </a:lnTo>
                  <a:lnTo>
                    <a:pt x="47542" y="81060"/>
                  </a:lnTo>
                  <a:lnTo>
                    <a:pt x="81055" y="47546"/>
                  </a:lnTo>
                  <a:lnTo>
                    <a:pt x="121236" y="21998"/>
                  </a:lnTo>
                  <a:lnTo>
                    <a:pt x="166787" y="5716"/>
                  </a:lnTo>
                  <a:lnTo>
                    <a:pt x="216408" y="0"/>
                  </a:lnTo>
                  <a:lnTo>
                    <a:pt x="266028" y="5716"/>
                  </a:lnTo>
                  <a:lnTo>
                    <a:pt x="311579" y="21998"/>
                  </a:lnTo>
                  <a:lnTo>
                    <a:pt x="351760" y="47546"/>
                  </a:lnTo>
                  <a:lnTo>
                    <a:pt x="385273" y="81060"/>
                  </a:lnTo>
                  <a:lnTo>
                    <a:pt x="410820" y="121242"/>
                  </a:lnTo>
                  <a:lnTo>
                    <a:pt x="427100" y="166791"/>
                  </a:lnTo>
                  <a:lnTo>
                    <a:pt x="432816" y="216407"/>
                  </a:lnTo>
                  <a:lnTo>
                    <a:pt x="432816" y="217931"/>
                  </a:lnTo>
                  <a:lnTo>
                    <a:pt x="427100" y="267548"/>
                  </a:lnTo>
                  <a:lnTo>
                    <a:pt x="410820" y="313097"/>
                  </a:lnTo>
                  <a:lnTo>
                    <a:pt x="385273" y="353279"/>
                  </a:lnTo>
                  <a:lnTo>
                    <a:pt x="351760" y="386793"/>
                  </a:lnTo>
                  <a:lnTo>
                    <a:pt x="311579" y="412341"/>
                  </a:lnTo>
                  <a:lnTo>
                    <a:pt x="266028" y="428623"/>
                  </a:lnTo>
                  <a:lnTo>
                    <a:pt x="216408" y="434339"/>
                  </a:lnTo>
                  <a:lnTo>
                    <a:pt x="166787" y="428623"/>
                  </a:lnTo>
                  <a:lnTo>
                    <a:pt x="121236" y="412341"/>
                  </a:lnTo>
                  <a:lnTo>
                    <a:pt x="81055" y="386793"/>
                  </a:lnTo>
                  <a:lnTo>
                    <a:pt x="47542" y="353279"/>
                  </a:lnTo>
                  <a:lnTo>
                    <a:pt x="21995" y="313097"/>
                  </a:lnTo>
                  <a:lnTo>
                    <a:pt x="5715" y="267548"/>
                  </a:lnTo>
                  <a:lnTo>
                    <a:pt x="0" y="217931"/>
                  </a:lnTo>
                  <a:lnTo>
                    <a:pt x="0" y="216407"/>
                  </a:lnTo>
                  <a:close/>
                </a:path>
              </a:pathLst>
            </a:custGeom>
            <a:ln w="22860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06297" y="5139690"/>
            <a:ext cx="1676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solidFill>
                  <a:srgbClr val="DFE3E6"/>
                </a:solidFill>
                <a:latin typeface="Trebuchet MS"/>
                <a:cs typeface="Trebuchet MS"/>
              </a:rPr>
              <a:t>3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87017" y="5104891"/>
            <a:ext cx="3183890" cy="190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Multi-</a:t>
            </a:r>
            <a:r>
              <a:rPr sz="1650" b="1" spc="-30" dirty="0">
                <a:solidFill>
                  <a:srgbClr val="DFE3E6"/>
                </a:solidFill>
                <a:latin typeface="Trebuchet MS"/>
                <a:cs typeface="Trebuchet MS"/>
              </a:rPr>
              <a:t>Employer</a:t>
            </a:r>
            <a:r>
              <a:rPr sz="1650" b="1" spc="-10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spc="-10" dirty="0">
                <a:solidFill>
                  <a:srgbClr val="DFE3E6"/>
                </a:solidFill>
                <a:latin typeface="Trebuchet MS"/>
                <a:cs typeface="Trebuchet MS"/>
              </a:rPr>
              <a:t>Scenarios</a:t>
            </a:r>
            <a:endParaRPr sz="1650">
              <a:latin typeface="Trebuchet MS"/>
              <a:cs typeface="Trebuchet MS"/>
            </a:endParaRPr>
          </a:p>
          <a:p>
            <a:pPr marL="12700" marR="5080">
              <a:lnSpc>
                <a:spcPct val="133400"/>
              </a:lnSpc>
              <a:spcBef>
                <a:spcPts val="810"/>
              </a:spcBef>
            </a:pP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Complex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corporate</a:t>
            </a:r>
            <a:r>
              <a:rPr sz="1500" b="0" spc="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structures,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outsourcing,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temporary</a:t>
            </a:r>
            <a:r>
              <a:rPr sz="15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staffing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arrangements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create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situations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where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multiple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entities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may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exert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different levels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5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over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workers.</a:t>
            </a:r>
            <a:endParaRPr sz="1500">
              <a:latin typeface="Yanone Kaffeesatz Thin"/>
              <a:cs typeface="Yanone Kaffeesatz Thi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657344" y="5116067"/>
            <a:ext cx="457200" cy="457200"/>
            <a:chOff x="4657344" y="5116067"/>
            <a:chExt cx="457200" cy="457200"/>
          </a:xfrm>
        </p:grpSpPr>
        <p:sp>
          <p:nvSpPr>
            <p:cNvPr id="20" name="object 20"/>
            <p:cNvSpPr/>
            <p:nvPr/>
          </p:nvSpPr>
          <p:spPr>
            <a:xfrm>
              <a:off x="4668774" y="5127497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39" h="434339">
                  <a:moveTo>
                    <a:pt x="217170" y="0"/>
                  </a:moveTo>
                  <a:lnTo>
                    <a:pt x="167391" y="5738"/>
                  </a:lnTo>
                  <a:lnTo>
                    <a:pt x="121686" y="22082"/>
                  </a:lnTo>
                  <a:lnTo>
                    <a:pt x="81362" y="47726"/>
                  </a:lnTo>
                  <a:lnTo>
                    <a:pt x="47726" y="81362"/>
                  </a:lnTo>
                  <a:lnTo>
                    <a:pt x="22082" y="121686"/>
                  </a:lnTo>
                  <a:lnTo>
                    <a:pt x="5738" y="167391"/>
                  </a:lnTo>
                  <a:lnTo>
                    <a:pt x="0" y="217169"/>
                  </a:lnTo>
                  <a:lnTo>
                    <a:pt x="5738" y="266948"/>
                  </a:lnTo>
                  <a:lnTo>
                    <a:pt x="22082" y="312653"/>
                  </a:lnTo>
                  <a:lnTo>
                    <a:pt x="47726" y="352977"/>
                  </a:lnTo>
                  <a:lnTo>
                    <a:pt x="81362" y="386613"/>
                  </a:lnTo>
                  <a:lnTo>
                    <a:pt x="121686" y="412257"/>
                  </a:lnTo>
                  <a:lnTo>
                    <a:pt x="167391" y="428601"/>
                  </a:lnTo>
                  <a:lnTo>
                    <a:pt x="217170" y="434339"/>
                  </a:lnTo>
                  <a:lnTo>
                    <a:pt x="266948" y="428601"/>
                  </a:lnTo>
                  <a:lnTo>
                    <a:pt x="312653" y="412257"/>
                  </a:lnTo>
                  <a:lnTo>
                    <a:pt x="352977" y="386613"/>
                  </a:lnTo>
                  <a:lnTo>
                    <a:pt x="386613" y="352977"/>
                  </a:lnTo>
                  <a:lnTo>
                    <a:pt x="412257" y="312653"/>
                  </a:lnTo>
                  <a:lnTo>
                    <a:pt x="428601" y="266948"/>
                  </a:lnTo>
                  <a:lnTo>
                    <a:pt x="434339" y="217169"/>
                  </a:lnTo>
                  <a:lnTo>
                    <a:pt x="428601" y="167391"/>
                  </a:lnTo>
                  <a:lnTo>
                    <a:pt x="412257" y="121686"/>
                  </a:lnTo>
                  <a:lnTo>
                    <a:pt x="386613" y="81362"/>
                  </a:lnTo>
                  <a:lnTo>
                    <a:pt x="352977" y="47726"/>
                  </a:lnTo>
                  <a:lnTo>
                    <a:pt x="312653" y="22082"/>
                  </a:lnTo>
                  <a:lnTo>
                    <a:pt x="266948" y="5738"/>
                  </a:lnTo>
                  <a:lnTo>
                    <a:pt x="217170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68774" y="5127497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39" h="434339">
                  <a:moveTo>
                    <a:pt x="0" y="217169"/>
                  </a:moveTo>
                  <a:lnTo>
                    <a:pt x="5738" y="167391"/>
                  </a:lnTo>
                  <a:lnTo>
                    <a:pt x="22082" y="121686"/>
                  </a:lnTo>
                  <a:lnTo>
                    <a:pt x="47726" y="81362"/>
                  </a:lnTo>
                  <a:lnTo>
                    <a:pt x="81362" y="47726"/>
                  </a:lnTo>
                  <a:lnTo>
                    <a:pt x="121686" y="22082"/>
                  </a:lnTo>
                  <a:lnTo>
                    <a:pt x="167391" y="5738"/>
                  </a:lnTo>
                  <a:lnTo>
                    <a:pt x="217170" y="0"/>
                  </a:lnTo>
                  <a:lnTo>
                    <a:pt x="266948" y="5738"/>
                  </a:lnTo>
                  <a:lnTo>
                    <a:pt x="312653" y="22082"/>
                  </a:lnTo>
                  <a:lnTo>
                    <a:pt x="352977" y="47726"/>
                  </a:lnTo>
                  <a:lnTo>
                    <a:pt x="386613" y="81362"/>
                  </a:lnTo>
                  <a:lnTo>
                    <a:pt x="412257" y="121686"/>
                  </a:lnTo>
                  <a:lnTo>
                    <a:pt x="428601" y="167391"/>
                  </a:lnTo>
                  <a:lnTo>
                    <a:pt x="434339" y="217169"/>
                  </a:lnTo>
                  <a:lnTo>
                    <a:pt x="428601" y="266948"/>
                  </a:lnTo>
                  <a:lnTo>
                    <a:pt x="412257" y="312653"/>
                  </a:lnTo>
                  <a:lnTo>
                    <a:pt x="386613" y="352977"/>
                  </a:lnTo>
                  <a:lnTo>
                    <a:pt x="352977" y="386613"/>
                  </a:lnTo>
                  <a:lnTo>
                    <a:pt x="312653" y="412257"/>
                  </a:lnTo>
                  <a:lnTo>
                    <a:pt x="266948" y="428601"/>
                  </a:lnTo>
                  <a:lnTo>
                    <a:pt x="217170" y="434339"/>
                  </a:lnTo>
                  <a:lnTo>
                    <a:pt x="167391" y="428601"/>
                  </a:lnTo>
                  <a:lnTo>
                    <a:pt x="121686" y="412257"/>
                  </a:lnTo>
                  <a:lnTo>
                    <a:pt x="81362" y="386613"/>
                  </a:lnTo>
                  <a:lnTo>
                    <a:pt x="47726" y="352977"/>
                  </a:lnTo>
                  <a:lnTo>
                    <a:pt x="22082" y="312653"/>
                  </a:lnTo>
                  <a:lnTo>
                    <a:pt x="5738" y="266948"/>
                  </a:lnTo>
                  <a:lnTo>
                    <a:pt x="0" y="217169"/>
                  </a:lnTo>
                  <a:close/>
                </a:path>
              </a:pathLst>
            </a:custGeom>
            <a:ln w="22860">
              <a:solidFill>
                <a:srgbClr val="0812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801870" y="5139690"/>
            <a:ext cx="1651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solidFill>
                  <a:srgbClr val="DFE3E6"/>
                </a:solidFill>
                <a:latin typeface="Trebuchet MS"/>
                <a:cs typeface="Trebuchet MS"/>
              </a:rPr>
              <a:t>4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5281929" y="5104891"/>
            <a:ext cx="317182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Balancing</a:t>
            </a:r>
            <a:r>
              <a:rPr sz="1650" b="1" spc="-17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Autonomy</a:t>
            </a:r>
            <a:r>
              <a:rPr sz="1650" b="1" spc="-17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dirty="0">
                <a:solidFill>
                  <a:srgbClr val="DFE3E6"/>
                </a:solidFill>
                <a:latin typeface="Trebuchet MS"/>
                <a:cs typeface="Trebuchet MS"/>
              </a:rPr>
              <a:t>and</a:t>
            </a:r>
            <a:r>
              <a:rPr sz="1650" b="1" spc="-14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650" b="1" spc="-10" dirty="0">
                <a:solidFill>
                  <a:srgbClr val="DFE3E6"/>
                </a:solidFill>
                <a:latin typeface="Trebuchet MS"/>
                <a:cs typeface="Trebuchet MS"/>
              </a:rPr>
              <a:t>Control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81929" y="5727954"/>
            <a:ext cx="3162935" cy="1550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95"/>
              </a:spcBef>
            </a:pPr>
            <a:r>
              <a:rPr sz="15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management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practices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often </a:t>
            </a:r>
            <a:r>
              <a:rPr sz="15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emphasise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autonomy</a:t>
            </a:r>
            <a:r>
              <a:rPr sz="15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self- </a:t>
            </a:r>
            <a:r>
              <a:rPr sz="15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direction,</a:t>
            </a:r>
            <a:r>
              <a:rPr sz="15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potentially</a:t>
            </a:r>
            <a:r>
              <a:rPr sz="15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conflicting</a:t>
            </a:r>
            <a:r>
              <a:rPr sz="15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with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traditional</a:t>
            </a:r>
            <a:r>
              <a:rPr sz="15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notions</a:t>
            </a:r>
            <a:r>
              <a:rPr sz="15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5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5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 </a:t>
            </a:r>
            <a:r>
              <a:rPr sz="15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control.</a:t>
            </a:r>
            <a:endParaRPr sz="15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9922" y="686815"/>
            <a:ext cx="13197205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50" spc="50" dirty="0"/>
              <a:t>Hong</a:t>
            </a:r>
            <a:r>
              <a:rPr sz="3550" spc="-420" dirty="0"/>
              <a:t> </a:t>
            </a:r>
            <a:r>
              <a:rPr sz="3550" spc="60" dirty="0"/>
              <a:t>Kong-</a:t>
            </a:r>
            <a:r>
              <a:rPr sz="3550" dirty="0"/>
              <a:t>specific</a:t>
            </a:r>
            <a:r>
              <a:rPr sz="3550" spc="-420" dirty="0"/>
              <a:t> </a:t>
            </a:r>
            <a:r>
              <a:rPr sz="3550" spc="120" dirty="0"/>
              <a:t>Case</a:t>
            </a:r>
            <a:r>
              <a:rPr sz="3550" spc="-420" dirty="0"/>
              <a:t> </a:t>
            </a:r>
            <a:r>
              <a:rPr sz="3550" spc="-75" dirty="0"/>
              <a:t>Law:</a:t>
            </a:r>
            <a:r>
              <a:rPr sz="3550" spc="-400" dirty="0"/>
              <a:t> </a:t>
            </a:r>
            <a:r>
              <a:rPr sz="3550" spc="-10" dirty="0"/>
              <a:t>Employer's</a:t>
            </a:r>
            <a:r>
              <a:rPr sz="3550" spc="-420" dirty="0"/>
              <a:t> </a:t>
            </a:r>
            <a:r>
              <a:rPr sz="3550" spc="-30" dirty="0"/>
              <a:t>Degree</a:t>
            </a:r>
            <a:r>
              <a:rPr sz="3550" spc="-430" dirty="0"/>
              <a:t> </a:t>
            </a:r>
            <a:r>
              <a:rPr sz="3550" dirty="0"/>
              <a:t>of</a:t>
            </a:r>
            <a:r>
              <a:rPr sz="3550" spc="-390" dirty="0"/>
              <a:t> </a:t>
            </a:r>
            <a:r>
              <a:rPr sz="3550" spc="-10" dirty="0"/>
              <a:t>Supervision</a:t>
            </a:r>
            <a:endParaRPr sz="3550"/>
          </a:p>
        </p:txBody>
      </p:sp>
      <p:grpSp>
        <p:nvGrpSpPr>
          <p:cNvPr id="3" name="object 3"/>
          <p:cNvGrpSpPr/>
          <p:nvPr/>
        </p:nvGrpSpPr>
        <p:grpSpPr>
          <a:xfrm>
            <a:off x="713231" y="4171188"/>
            <a:ext cx="13205460" cy="954405"/>
            <a:chOff x="713231" y="4171188"/>
            <a:chExt cx="13205460" cy="954405"/>
          </a:xfrm>
        </p:grpSpPr>
        <p:sp>
          <p:nvSpPr>
            <p:cNvPr id="4" name="object 4"/>
            <p:cNvSpPr/>
            <p:nvPr/>
          </p:nvSpPr>
          <p:spPr>
            <a:xfrm>
              <a:off x="713231" y="4882896"/>
              <a:ext cx="13205460" cy="22860"/>
            </a:xfrm>
            <a:custGeom>
              <a:avLst/>
              <a:gdLst/>
              <a:ahLst/>
              <a:cxnLst/>
              <a:rect l="l" t="t" r="r" b="b"/>
              <a:pathLst>
                <a:path w="13205460" h="22860">
                  <a:moveTo>
                    <a:pt x="13200379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13200379" y="22859"/>
                  </a:lnTo>
                  <a:lnTo>
                    <a:pt x="13205460" y="17779"/>
                  </a:lnTo>
                  <a:lnTo>
                    <a:pt x="13205460" y="5079"/>
                  </a:lnTo>
                  <a:lnTo>
                    <a:pt x="13200379" y="0"/>
                  </a:lnTo>
                  <a:close/>
                </a:path>
              </a:pathLst>
            </a:custGeom>
            <a:solidFill>
              <a:srgbClr val="FFFFFF">
                <a:alpha val="2392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51731" y="4171188"/>
              <a:ext cx="22860" cy="711835"/>
            </a:xfrm>
            <a:custGeom>
              <a:avLst/>
              <a:gdLst/>
              <a:ahLst/>
              <a:cxnLst/>
              <a:rect l="l" t="t" r="r" b="b"/>
              <a:pathLst>
                <a:path w="22860" h="711835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06627"/>
                  </a:lnTo>
                  <a:lnTo>
                    <a:pt x="5079" y="711708"/>
                  </a:lnTo>
                  <a:lnTo>
                    <a:pt x="17779" y="711708"/>
                  </a:lnTo>
                  <a:lnTo>
                    <a:pt x="22859" y="706627"/>
                  </a:lnTo>
                  <a:lnTo>
                    <a:pt x="22859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15FF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34561" y="4655058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229362" y="0"/>
                  </a:moveTo>
                  <a:lnTo>
                    <a:pt x="183153" y="4662"/>
                  </a:lnTo>
                  <a:lnTo>
                    <a:pt x="140106" y="18032"/>
                  </a:lnTo>
                  <a:lnTo>
                    <a:pt x="101147" y="39185"/>
                  </a:lnTo>
                  <a:lnTo>
                    <a:pt x="67198" y="67198"/>
                  </a:lnTo>
                  <a:lnTo>
                    <a:pt x="39185" y="101147"/>
                  </a:lnTo>
                  <a:lnTo>
                    <a:pt x="18032" y="140106"/>
                  </a:lnTo>
                  <a:lnTo>
                    <a:pt x="4662" y="183153"/>
                  </a:lnTo>
                  <a:lnTo>
                    <a:pt x="0" y="229362"/>
                  </a:lnTo>
                  <a:lnTo>
                    <a:pt x="4662" y="275570"/>
                  </a:lnTo>
                  <a:lnTo>
                    <a:pt x="18032" y="318617"/>
                  </a:lnTo>
                  <a:lnTo>
                    <a:pt x="39185" y="357576"/>
                  </a:lnTo>
                  <a:lnTo>
                    <a:pt x="67198" y="391525"/>
                  </a:lnTo>
                  <a:lnTo>
                    <a:pt x="101147" y="419538"/>
                  </a:lnTo>
                  <a:lnTo>
                    <a:pt x="140106" y="440691"/>
                  </a:lnTo>
                  <a:lnTo>
                    <a:pt x="183153" y="454061"/>
                  </a:lnTo>
                  <a:lnTo>
                    <a:pt x="229362" y="458723"/>
                  </a:lnTo>
                  <a:lnTo>
                    <a:pt x="275570" y="454061"/>
                  </a:lnTo>
                  <a:lnTo>
                    <a:pt x="318617" y="440691"/>
                  </a:lnTo>
                  <a:lnTo>
                    <a:pt x="357576" y="419538"/>
                  </a:lnTo>
                  <a:lnTo>
                    <a:pt x="391525" y="391525"/>
                  </a:lnTo>
                  <a:lnTo>
                    <a:pt x="419538" y="357576"/>
                  </a:lnTo>
                  <a:lnTo>
                    <a:pt x="440691" y="318617"/>
                  </a:lnTo>
                  <a:lnTo>
                    <a:pt x="454061" y="275570"/>
                  </a:lnTo>
                  <a:lnTo>
                    <a:pt x="458724" y="229362"/>
                  </a:lnTo>
                  <a:lnTo>
                    <a:pt x="454061" y="183153"/>
                  </a:lnTo>
                  <a:lnTo>
                    <a:pt x="440691" y="140106"/>
                  </a:lnTo>
                  <a:lnTo>
                    <a:pt x="419538" y="101147"/>
                  </a:lnTo>
                  <a:lnTo>
                    <a:pt x="391525" y="67198"/>
                  </a:lnTo>
                  <a:lnTo>
                    <a:pt x="357576" y="39185"/>
                  </a:lnTo>
                  <a:lnTo>
                    <a:pt x="318617" y="18032"/>
                  </a:lnTo>
                  <a:lnTo>
                    <a:pt x="275570" y="4662"/>
                  </a:lnTo>
                  <a:lnTo>
                    <a:pt x="229362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734561" y="4655058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0" y="229362"/>
                  </a:moveTo>
                  <a:lnTo>
                    <a:pt x="4662" y="183153"/>
                  </a:lnTo>
                  <a:lnTo>
                    <a:pt x="18032" y="140106"/>
                  </a:lnTo>
                  <a:lnTo>
                    <a:pt x="39185" y="101147"/>
                  </a:lnTo>
                  <a:lnTo>
                    <a:pt x="67198" y="67198"/>
                  </a:lnTo>
                  <a:lnTo>
                    <a:pt x="101147" y="39185"/>
                  </a:lnTo>
                  <a:lnTo>
                    <a:pt x="140106" y="18032"/>
                  </a:lnTo>
                  <a:lnTo>
                    <a:pt x="183153" y="4662"/>
                  </a:lnTo>
                  <a:lnTo>
                    <a:pt x="229362" y="0"/>
                  </a:lnTo>
                  <a:lnTo>
                    <a:pt x="275570" y="4662"/>
                  </a:lnTo>
                  <a:lnTo>
                    <a:pt x="318617" y="18032"/>
                  </a:lnTo>
                  <a:lnTo>
                    <a:pt x="357576" y="39185"/>
                  </a:lnTo>
                  <a:lnTo>
                    <a:pt x="391525" y="67198"/>
                  </a:lnTo>
                  <a:lnTo>
                    <a:pt x="419538" y="101147"/>
                  </a:lnTo>
                  <a:lnTo>
                    <a:pt x="440691" y="140106"/>
                  </a:lnTo>
                  <a:lnTo>
                    <a:pt x="454061" y="183153"/>
                  </a:lnTo>
                  <a:lnTo>
                    <a:pt x="458724" y="229362"/>
                  </a:lnTo>
                  <a:lnTo>
                    <a:pt x="454061" y="275570"/>
                  </a:lnTo>
                  <a:lnTo>
                    <a:pt x="440691" y="318617"/>
                  </a:lnTo>
                  <a:lnTo>
                    <a:pt x="419538" y="357576"/>
                  </a:lnTo>
                  <a:lnTo>
                    <a:pt x="391525" y="391525"/>
                  </a:lnTo>
                  <a:lnTo>
                    <a:pt x="357576" y="419538"/>
                  </a:lnTo>
                  <a:lnTo>
                    <a:pt x="318617" y="440691"/>
                  </a:lnTo>
                  <a:lnTo>
                    <a:pt x="275570" y="454061"/>
                  </a:lnTo>
                  <a:lnTo>
                    <a:pt x="229362" y="458723"/>
                  </a:lnTo>
                  <a:lnTo>
                    <a:pt x="183153" y="454061"/>
                  </a:lnTo>
                  <a:lnTo>
                    <a:pt x="140106" y="440691"/>
                  </a:lnTo>
                  <a:lnTo>
                    <a:pt x="101147" y="419538"/>
                  </a:lnTo>
                  <a:lnTo>
                    <a:pt x="67198" y="391525"/>
                  </a:lnTo>
                  <a:lnTo>
                    <a:pt x="39185" y="357576"/>
                  </a:lnTo>
                  <a:lnTo>
                    <a:pt x="18032" y="318617"/>
                  </a:lnTo>
                  <a:lnTo>
                    <a:pt x="4662" y="275570"/>
                  </a:lnTo>
                  <a:lnTo>
                    <a:pt x="0" y="229362"/>
                  </a:lnTo>
                  <a:close/>
                </a:path>
              </a:pathLst>
            </a:custGeom>
            <a:ln w="22859">
              <a:solidFill>
                <a:srgbClr val="15FF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897248" y="4669028"/>
            <a:ext cx="1308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465" dirty="0">
                <a:solidFill>
                  <a:srgbClr val="DFE3E6"/>
                </a:solidFill>
                <a:latin typeface="Trebuchet MS"/>
                <a:cs typeface="Trebuchet MS"/>
              </a:rPr>
              <a:t>1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48613" y="2235454"/>
            <a:ext cx="5825490" cy="205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Yeung</a:t>
            </a:r>
            <a:r>
              <a:rPr sz="1750" b="1" spc="-22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Mei</a:t>
            </a:r>
            <a:r>
              <a:rPr sz="1750" b="1" spc="-1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Hoi</a:t>
            </a:r>
            <a:r>
              <a:rPr sz="1750" b="1" spc="-20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v</a:t>
            </a:r>
            <a:r>
              <a:rPr sz="1750" b="1" spc="-17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Tam</a:t>
            </a:r>
            <a:r>
              <a:rPr sz="1750" b="1" spc="-19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Cheuk</a:t>
            </a:r>
            <a:r>
              <a:rPr sz="175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Shing</a:t>
            </a:r>
            <a:r>
              <a:rPr sz="1750" b="1" spc="-21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(2015)</a:t>
            </a:r>
            <a:endParaRPr sz="1750">
              <a:latin typeface="Trebuchet MS"/>
              <a:cs typeface="Trebuchet MS"/>
            </a:endParaRPr>
          </a:p>
          <a:p>
            <a:pPr marL="12065" marR="5080" algn="ctr">
              <a:lnSpc>
                <a:spcPct val="135300"/>
              </a:lnSpc>
              <a:spcBef>
                <a:spcPts val="860"/>
              </a:spcBef>
            </a:pPr>
            <a:r>
              <a:rPr sz="16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Hong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Kong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Appeal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emphasised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importance</a:t>
            </a:r>
            <a:r>
              <a:rPr sz="16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degree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supervision</a:t>
            </a:r>
            <a:r>
              <a:rPr sz="1600" b="0" spc="1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determining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vicarious</a:t>
            </a:r>
            <a:r>
              <a:rPr sz="16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held</a:t>
            </a:r>
            <a:r>
              <a:rPr sz="16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even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cases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borrowed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employees,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degree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supervision</a:t>
            </a:r>
            <a:r>
              <a:rPr sz="160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exercised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by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temporary</a:t>
            </a:r>
            <a:r>
              <a:rPr sz="1600" b="0" spc="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could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establish </a:t>
            </a:r>
            <a:r>
              <a:rPr sz="1600" b="0" spc="1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liability.</a:t>
            </a:r>
            <a:endParaRPr sz="1600">
              <a:latin typeface="Yanone Kaffeesatz Thin"/>
              <a:cs typeface="Yanone Kaffeesatz Thi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075931" y="4643628"/>
            <a:ext cx="480059" cy="952500"/>
            <a:chOff x="7075931" y="4643628"/>
            <a:chExt cx="480059" cy="952500"/>
          </a:xfrm>
        </p:grpSpPr>
        <p:sp>
          <p:nvSpPr>
            <p:cNvPr id="11" name="object 11"/>
            <p:cNvSpPr/>
            <p:nvPr/>
          </p:nvSpPr>
          <p:spPr>
            <a:xfrm>
              <a:off x="7303007" y="4882896"/>
              <a:ext cx="22860" cy="713740"/>
            </a:xfrm>
            <a:custGeom>
              <a:avLst/>
              <a:gdLst/>
              <a:ahLst/>
              <a:cxnLst/>
              <a:rect l="l" t="t" r="r" b="b"/>
              <a:pathLst>
                <a:path w="22859" h="713739">
                  <a:moveTo>
                    <a:pt x="17780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08151"/>
                  </a:lnTo>
                  <a:lnTo>
                    <a:pt x="5080" y="713231"/>
                  </a:lnTo>
                  <a:lnTo>
                    <a:pt x="17780" y="713231"/>
                  </a:lnTo>
                  <a:lnTo>
                    <a:pt x="22860" y="708151"/>
                  </a:lnTo>
                  <a:lnTo>
                    <a:pt x="22860" y="5079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29DD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87361" y="4655058"/>
              <a:ext cx="457200" cy="459105"/>
            </a:xfrm>
            <a:custGeom>
              <a:avLst/>
              <a:gdLst/>
              <a:ahLst/>
              <a:cxnLst/>
              <a:rect l="l" t="t" r="r" b="b"/>
              <a:pathLst>
                <a:path w="457200" h="459104">
                  <a:moveTo>
                    <a:pt x="228600" y="0"/>
                  </a:moveTo>
                  <a:lnTo>
                    <a:pt x="182533" y="4644"/>
                  </a:lnTo>
                  <a:lnTo>
                    <a:pt x="139624" y="17966"/>
                  </a:lnTo>
                  <a:lnTo>
                    <a:pt x="100793" y="39045"/>
                  </a:lnTo>
                  <a:lnTo>
                    <a:pt x="66960" y="66960"/>
                  </a:lnTo>
                  <a:lnTo>
                    <a:pt x="39045" y="100793"/>
                  </a:lnTo>
                  <a:lnTo>
                    <a:pt x="17966" y="139624"/>
                  </a:lnTo>
                  <a:lnTo>
                    <a:pt x="4644" y="182533"/>
                  </a:lnTo>
                  <a:lnTo>
                    <a:pt x="0" y="228600"/>
                  </a:lnTo>
                  <a:lnTo>
                    <a:pt x="0" y="230124"/>
                  </a:lnTo>
                  <a:lnTo>
                    <a:pt x="4644" y="276190"/>
                  </a:lnTo>
                  <a:lnTo>
                    <a:pt x="17966" y="319099"/>
                  </a:lnTo>
                  <a:lnTo>
                    <a:pt x="39045" y="357930"/>
                  </a:lnTo>
                  <a:lnTo>
                    <a:pt x="66960" y="391763"/>
                  </a:lnTo>
                  <a:lnTo>
                    <a:pt x="100793" y="419678"/>
                  </a:lnTo>
                  <a:lnTo>
                    <a:pt x="139624" y="440757"/>
                  </a:lnTo>
                  <a:lnTo>
                    <a:pt x="182533" y="454079"/>
                  </a:lnTo>
                  <a:lnTo>
                    <a:pt x="228600" y="458723"/>
                  </a:lnTo>
                  <a:lnTo>
                    <a:pt x="274666" y="454079"/>
                  </a:lnTo>
                  <a:lnTo>
                    <a:pt x="317575" y="440757"/>
                  </a:lnTo>
                  <a:lnTo>
                    <a:pt x="356406" y="419678"/>
                  </a:lnTo>
                  <a:lnTo>
                    <a:pt x="390239" y="391763"/>
                  </a:lnTo>
                  <a:lnTo>
                    <a:pt x="418154" y="357930"/>
                  </a:lnTo>
                  <a:lnTo>
                    <a:pt x="439233" y="319099"/>
                  </a:lnTo>
                  <a:lnTo>
                    <a:pt x="452555" y="276190"/>
                  </a:lnTo>
                  <a:lnTo>
                    <a:pt x="457200" y="230124"/>
                  </a:lnTo>
                  <a:lnTo>
                    <a:pt x="457200" y="228600"/>
                  </a:lnTo>
                  <a:lnTo>
                    <a:pt x="452555" y="182533"/>
                  </a:lnTo>
                  <a:lnTo>
                    <a:pt x="439233" y="139624"/>
                  </a:lnTo>
                  <a:lnTo>
                    <a:pt x="418154" y="100793"/>
                  </a:lnTo>
                  <a:lnTo>
                    <a:pt x="390239" y="66960"/>
                  </a:lnTo>
                  <a:lnTo>
                    <a:pt x="356406" y="39045"/>
                  </a:lnTo>
                  <a:lnTo>
                    <a:pt x="317575" y="17966"/>
                  </a:lnTo>
                  <a:lnTo>
                    <a:pt x="274666" y="4644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087361" y="4655058"/>
              <a:ext cx="457200" cy="459105"/>
            </a:xfrm>
            <a:custGeom>
              <a:avLst/>
              <a:gdLst/>
              <a:ahLst/>
              <a:cxnLst/>
              <a:rect l="l" t="t" r="r" b="b"/>
              <a:pathLst>
                <a:path w="457200" h="459104">
                  <a:moveTo>
                    <a:pt x="0" y="228600"/>
                  </a:moveTo>
                  <a:lnTo>
                    <a:pt x="4644" y="182533"/>
                  </a:lnTo>
                  <a:lnTo>
                    <a:pt x="17966" y="139624"/>
                  </a:lnTo>
                  <a:lnTo>
                    <a:pt x="39045" y="100793"/>
                  </a:lnTo>
                  <a:lnTo>
                    <a:pt x="66960" y="66960"/>
                  </a:lnTo>
                  <a:lnTo>
                    <a:pt x="100793" y="39045"/>
                  </a:lnTo>
                  <a:lnTo>
                    <a:pt x="139624" y="17966"/>
                  </a:lnTo>
                  <a:lnTo>
                    <a:pt x="182533" y="4644"/>
                  </a:lnTo>
                  <a:lnTo>
                    <a:pt x="228600" y="0"/>
                  </a:lnTo>
                  <a:lnTo>
                    <a:pt x="274666" y="4644"/>
                  </a:lnTo>
                  <a:lnTo>
                    <a:pt x="317575" y="17966"/>
                  </a:lnTo>
                  <a:lnTo>
                    <a:pt x="356406" y="39045"/>
                  </a:lnTo>
                  <a:lnTo>
                    <a:pt x="390239" y="66960"/>
                  </a:lnTo>
                  <a:lnTo>
                    <a:pt x="418154" y="100793"/>
                  </a:lnTo>
                  <a:lnTo>
                    <a:pt x="439233" y="139624"/>
                  </a:lnTo>
                  <a:lnTo>
                    <a:pt x="452555" y="182533"/>
                  </a:lnTo>
                  <a:lnTo>
                    <a:pt x="457200" y="228600"/>
                  </a:lnTo>
                  <a:lnTo>
                    <a:pt x="457200" y="230124"/>
                  </a:lnTo>
                  <a:lnTo>
                    <a:pt x="452555" y="276190"/>
                  </a:lnTo>
                  <a:lnTo>
                    <a:pt x="439233" y="319099"/>
                  </a:lnTo>
                  <a:lnTo>
                    <a:pt x="418154" y="357930"/>
                  </a:lnTo>
                  <a:lnTo>
                    <a:pt x="390239" y="391763"/>
                  </a:lnTo>
                  <a:lnTo>
                    <a:pt x="356406" y="419678"/>
                  </a:lnTo>
                  <a:lnTo>
                    <a:pt x="317575" y="440757"/>
                  </a:lnTo>
                  <a:lnTo>
                    <a:pt x="274666" y="454079"/>
                  </a:lnTo>
                  <a:lnTo>
                    <a:pt x="228600" y="458723"/>
                  </a:lnTo>
                  <a:lnTo>
                    <a:pt x="182533" y="454079"/>
                  </a:lnTo>
                  <a:lnTo>
                    <a:pt x="139624" y="440757"/>
                  </a:lnTo>
                  <a:lnTo>
                    <a:pt x="100793" y="419678"/>
                  </a:lnTo>
                  <a:lnTo>
                    <a:pt x="66960" y="391763"/>
                  </a:lnTo>
                  <a:lnTo>
                    <a:pt x="39045" y="357930"/>
                  </a:lnTo>
                  <a:lnTo>
                    <a:pt x="17966" y="319099"/>
                  </a:lnTo>
                  <a:lnTo>
                    <a:pt x="4644" y="276190"/>
                  </a:lnTo>
                  <a:lnTo>
                    <a:pt x="0" y="230124"/>
                  </a:lnTo>
                  <a:lnTo>
                    <a:pt x="0" y="228600"/>
                  </a:lnTo>
                  <a:close/>
                </a:path>
              </a:pathLst>
            </a:custGeom>
            <a:ln w="22860">
              <a:solidFill>
                <a:srgbClr val="29DD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230618" y="4669028"/>
            <a:ext cx="16954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E3E6"/>
                </a:solidFill>
                <a:latin typeface="Trebuchet MS"/>
                <a:cs typeface="Trebuchet MS"/>
              </a:rPr>
              <a:t>2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89805" y="5775705"/>
            <a:ext cx="6055995" cy="172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Chan</a:t>
            </a:r>
            <a:r>
              <a:rPr sz="1750" b="1" spc="-21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Wai</a:t>
            </a:r>
            <a:r>
              <a:rPr sz="1750" b="1" spc="-1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Tong</a:t>
            </a:r>
            <a:r>
              <a:rPr sz="175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v</a:t>
            </a:r>
            <a:r>
              <a:rPr sz="1750" b="1" spc="-17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Kung</a:t>
            </a:r>
            <a:r>
              <a:rPr sz="175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Hing</a:t>
            </a:r>
            <a:r>
              <a:rPr sz="1750" b="1" spc="-204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Construction</a:t>
            </a:r>
            <a:r>
              <a:rPr sz="1750" b="1" spc="-22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65" dirty="0">
                <a:solidFill>
                  <a:srgbClr val="DFE3E6"/>
                </a:solidFill>
                <a:latin typeface="Trebuchet MS"/>
                <a:cs typeface="Trebuchet MS"/>
              </a:rPr>
              <a:t>Co</a:t>
            </a:r>
            <a:r>
              <a:rPr sz="1750" b="1" spc="-18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FE3E6"/>
                </a:solidFill>
                <a:latin typeface="Trebuchet MS"/>
                <a:cs typeface="Trebuchet MS"/>
              </a:rPr>
              <a:t>Ltd</a:t>
            </a:r>
            <a:r>
              <a:rPr sz="1750" b="1" spc="-210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(2018)</a:t>
            </a:r>
            <a:endParaRPr sz="1750">
              <a:latin typeface="Trebuchet MS"/>
              <a:cs typeface="Trebuchet MS"/>
            </a:endParaRPr>
          </a:p>
          <a:p>
            <a:pPr marL="12065" marR="5080" indent="635" algn="ctr">
              <a:lnSpc>
                <a:spcPct val="135500"/>
              </a:lnSpc>
              <a:spcBef>
                <a:spcPts val="855"/>
              </a:spcBef>
            </a:pP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further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refined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Hong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Kong,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focusing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employer's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direct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not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just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what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done,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but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how</a:t>
            </a:r>
            <a:r>
              <a:rPr sz="16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carried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out.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court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considered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600" b="0" spc="1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such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training,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provision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tools,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integration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into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business.</a:t>
            </a:r>
            <a:endParaRPr sz="1600">
              <a:latin typeface="Yanone Kaffeesatz Thin"/>
              <a:cs typeface="Yanone Kaffeesatz Thi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427207" y="4171188"/>
            <a:ext cx="481965" cy="954405"/>
            <a:chOff x="10427207" y="4171188"/>
            <a:chExt cx="481965" cy="954405"/>
          </a:xfrm>
        </p:grpSpPr>
        <p:sp>
          <p:nvSpPr>
            <p:cNvPr id="17" name="object 17"/>
            <p:cNvSpPr/>
            <p:nvPr/>
          </p:nvSpPr>
          <p:spPr>
            <a:xfrm>
              <a:off x="10655807" y="4171188"/>
              <a:ext cx="22860" cy="711835"/>
            </a:xfrm>
            <a:custGeom>
              <a:avLst/>
              <a:gdLst/>
              <a:ahLst/>
              <a:cxnLst/>
              <a:rect l="l" t="t" r="r" b="b"/>
              <a:pathLst>
                <a:path w="22859" h="711835">
                  <a:moveTo>
                    <a:pt x="17780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06627"/>
                  </a:lnTo>
                  <a:lnTo>
                    <a:pt x="5080" y="711708"/>
                  </a:lnTo>
                  <a:lnTo>
                    <a:pt x="17780" y="711708"/>
                  </a:lnTo>
                  <a:lnTo>
                    <a:pt x="22860" y="706627"/>
                  </a:lnTo>
                  <a:lnTo>
                    <a:pt x="22860" y="5079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37A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438637" y="4655058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229361" y="0"/>
                  </a:moveTo>
                  <a:lnTo>
                    <a:pt x="183153" y="4662"/>
                  </a:lnTo>
                  <a:lnTo>
                    <a:pt x="140106" y="18032"/>
                  </a:lnTo>
                  <a:lnTo>
                    <a:pt x="101147" y="39185"/>
                  </a:lnTo>
                  <a:lnTo>
                    <a:pt x="67198" y="67198"/>
                  </a:lnTo>
                  <a:lnTo>
                    <a:pt x="39185" y="101147"/>
                  </a:lnTo>
                  <a:lnTo>
                    <a:pt x="18032" y="140106"/>
                  </a:lnTo>
                  <a:lnTo>
                    <a:pt x="4662" y="183153"/>
                  </a:lnTo>
                  <a:lnTo>
                    <a:pt x="0" y="229362"/>
                  </a:lnTo>
                  <a:lnTo>
                    <a:pt x="4662" y="275570"/>
                  </a:lnTo>
                  <a:lnTo>
                    <a:pt x="18032" y="318617"/>
                  </a:lnTo>
                  <a:lnTo>
                    <a:pt x="39185" y="357576"/>
                  </a:lnTo>
                  <a:lnTo>
                    <a:pt x="67198" y="391525"/>
                  </a:lnTo>
                  <a:lnTo>
                    <a:pt x="101147" y="419538"/>
                  </a:lnTo>
                  <a:lnTo>
                    <a:pt x="140106" y="440691"/>
                  </a:lnTo>
                  <a:lnTo>
                    <a:pt x="183153" y="454061"/>
                  </a:lnTo>
                  <a:lnTo>
                    <a:pt x="229361" y="458723"/>
                  </a:lnTo>
                  <a:lnTo>
                    <a:pt x="275570" y="454061"/>
                  </a:lnTo>
                  <a:lnTo>
                    <a:pt x="318617" y="440691"/>
                  </a:lnTo>
                  <a:lnTo>
                    <a:pt x="357576" y="419538"/>
                  </a:lnTo>
                  <a:lnTo>
                    <a:pt x="391525" y="391525"/>
                  </a:lnTo>
                  <a:lnTo>
                    <a:pt x="419538" y="357576"/>
                  </a:lnTo>
                  <a:lnTo>
                    <a:pt x="440691" y="318617"/>
                  </a:lnTo>
                  <a:lnTo>
                    <a:pt x="454061" y="275570"/>
                  </a:lnTo>
                  <a:lnTo>
                    <a:pt x="458723" y="229362"/>
                  </a:lnTo>
                  <a:lnTo>
                    <a:pt x="454061" y="183153"/>
                  </a:lnTo>
                  <a:lnTo>
                    <a:pt x="440691" y="140106"/>
                  </a:lnTo>
                  <a:lnTo>
                    <a:pt x="419538" y="101147"/>
                  </a:lnTo>
                  <a:lnTo>
                    <a:pt x="391525" y="67198"/>
                  </a:lnTo>
                  <a:lnTo>
                    <a:pt x="357576" y="39185"/>
                  </a:lnTo>
                  <a:lnTo>
                    <a:pt x="318617" y="18032"/>
                  </a:lnTo>
                  <a:lnTo>
                    <a:pt x="275570" y="4662"/>
                  </a:lnTo>
                  <a:lnTo>
                    <a:pt x="229361" y="0"/>
                  </a:lnTo>
                  <a:close/>
                </a:path>
              </a:pathLst>
            </a:custGeom>
            <a:solidFill>
              <a:srgbClr val="0907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438637" y="4655058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0" y="229362"/>
                  </a:moveTo>
                  <a:lnTo>
                    <a:pt x="4662" y="183153"/>
                  </a:lnTo>
                  <a:lnTo>
                    <a:pt x="18032" y="140106"/>
                  </a:lnTo>
                  <a:lnTo>
                    <a:pt x="39185" y="101147"/>
                  </a:lnTo>
                  <a:lnTo>
                    <a:pt x="67198" y="67198"/>
                  </a:lnTo>
                  <a:lnTo>
                    <a:pt x="101147" y="39185"/>
                  </a:lnTo>
                  <a:lnTo>
                    <a:pt x="140106" y="18032"/>
                  </a:lnTo>
                  <a:lnTo>
                    <a:pt x="183153" y="4662"/>
                  </a:lnTo>
                  <a:lnTo>
                    <a:pt x="229361" y="0"/>
                  </a:lnTo>
                  <a:lnTo>
                    <a:pt x="275570" y="4662"/>
                  </a:lnTo>
                  <a:lnTo>
                    <a:pt x="318617" y="18032"/>
                  </a:lnTo>
                  <a:lnTo>
                    <a:pt x="357576" y="39185"/>
                  </a:lnTo>
                  <a:lnTo>
                    <a:pt x="391525" y="67198"/>
                  </a:lnTo>
                  <a:lnTo>
                    <a:pt x="419538" y="101147"/>
                  </a:lnTo>
                  <a:lnTo>
                    <a:pt x="440691" y="140106"/>
                  </a:lnTo>
                  <a:lnTo>
                    <a:pt x="454061" y="183153"/>
                  </a:lnTo>
                  <a:lnTo>
                    <a:pt x="458723" y="229362"/>
                  </a:lnTo>
                  <a:lnTo>
                    <a:pt x="454061" y="275570"/>
                  </a:lnTo>
                  <a:lnTo>
                    <a:pt x="440691" y="318617"/>
                  </a:lnTo>
                  <a:lnTo>
                    <a:pt x="419538" y="357576"/>
                  </a:lnTo>
                  <a:lnTo>
                    <a:pt x="391525" y="391525"/>
                  </a:lnTo>
                  <a:lnTo>
                    <a:pt x="357576" y="419538"/>
                  </a:lnTo>
                  <a:lnTo>
                    <a:pt x="318617" y="440691"/>
                  </a:lnTo>
                  <a:lnTo>
                    <a:pt x="275570" y="454061"/>
                  </a:lnTo>
                  <a:lnTo>
                    <a:pt x="229361" y="458723"/>
                  </a:lnTo>
                  <a:lnTo>
                    <a:pt x="183153" y="454061"/>
                  </a:lnTo>
                  <a:lnTo>
                    <a:pt x="140106" y="440691"/>
                  </a:lnTo>
                  <a:lnTo>
                    <a:pt x="101147" y="419538"/>
                  </a:lnTo>
                  <a:lnTo>
                    <a:pt x="67198" y="391525"/>
                  </a:lnTo>
                  <a:lnTo>
                    <a:pt x="39185" y="357576"/>
                  </a:lnTo>
                  <a:lnTo>
                    <a:pt x="18032" y="318617"/>
                  </a:lnTo>
                  <a:lnTo>
                    <a:pt x="4662" y="275570"/>
                  </a:lnTo>
                  <a:lnTo>
                    <a:pt x="0" y="229362"/>
                  </a:lnTo>
                  <a:close/>
                </a:path>
              </a:pathLst>
            </a:custGeom>
            <a:ln w="22859">
              <a:solidFill>
                <a:srgbClr val="37A7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0580878" y="4669028"/>
            <a:ext cx="17399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E3E6"/>
                </a:solidFill>
                <a:latin typeface="Trebuchet MS"/>
                <a:cs typeface="Trebuchet MS"/>
              </a:rPr>
              <a:t>3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7618221" y="2561336"/>
            <a:ext cx="6096635" cy="1391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1750" b="1" spc="-40" dirty="0">
                <a:solidFill>
                  <a:srgbClr val="DFE3E6"/>
                </a:solidFill>
                <a:latin typeface="Trebuchet MS"/>
                <a:cs typeface="Trebuchet MS"/>
              </a:rPr>
              <a:t>Lee</a:t>
            </a:r>
            <a:r>
              <a:rPr sz="1750" b="1" spc="-16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20" dirty="0">
                <a:solidFill>
                  <a:srgbClr val="DFE3E6"/>
                </a:solidFill>
                <a:latin typeface="Trebuchet MS"/>
                <a:cs typeface="Trebuchet MS"/>
              </a:rPr>
              <a:t>Ting</a:t>
            </a:r>
            <a:r>
              <a:rPr sz="1750" b="1" spc="-18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55" dirty="0">
                <a:solidFill>
                  <a:srgbClr val="DFE3E6"/>
                </a:solidFill>
                <a:latin typeface="Trebuchet MS"/>
                <a:cs typeface="Trebuchet MS"/>
              </a:rPr>
              <a:t>Sang</a:t>
            </a:r>
            <a:r>
              <a:rPr sz="1750" b="1" spc="-16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v</a:t>
            </a:r>
            <a:r>
              <a:rPr sz="1750" b="1" spc="-14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Chung</a:t>
            </a:r>
            <a:r>
              <a:rPr sz="1750" b="1" spc="-1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dirty="0">
                <a:solidFill>
                  <a:srgbClr val="DFE3E6"/>
                </a:solidFill>
                <a:latin typeface="Trebuchet MS"/>
                <a:cs typeface="Trebuchet MS"/>
              </a:rPr>
              <a:t>Chi-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Keung</a:t>
            </a:r>
            <a:r>
              <a:rPr sz="1750" b="1" spc="-195" dirty="0">
                <a:solidFill>
                  <a:srgbClr val="DFE3E6"/>
                </a:solidFill>
                <a:latin typeface="Trebuchet MS"/>
                <a:cs typeface="Trebuchet MS"/>
              </a:rPr>
              <a:t> </a:t>
            </a:r>
            <a:r>
              <a:rPr sz="1750" b="1" spc="-10" dirty="0">
                <a:solidFill>
                  <a:srgbClr val="DFE3E6"/>
                </a:solidFill>
                <a:latin typeface="Trebuchet MS"/>
                <a:cs typeface="Trebuchet MS"/>
              </a:rPr>
              <a:t>(1990)</a:t>
            </a:r>
            <a:endParaRPr sz="1750">
              <a:latin typeface="Trebuchet MS"/>
              <a:cs typeface="Trebuchet MS"/>
            </a:endParaRPr>
          </a:p>
          <a:p>
            <a:pPr marL="12065" marR="5080" algn="ctr">
              <a:lnSpc>
                <a:spcPct val="135300"/>
              </a:lnSpc>
              <a:spcBef>
                <a:spcPts val="860"/>
              </a:spcBef>
            </a:pP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Although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older</a:t>
            </a:r>
            <a:r>
              <a:rPr sz="16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case,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Privy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Council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decision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remains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influential </a:t>
            </a:r>
            <a:r>
              <a:rPr sz="16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Hong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Kong.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established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6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should</a:t>
            </a:r>
            <a:r>
              <a:rPr sz="16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applied </a:t>
            </a:r>
            <a:r>
              <a:rPr sz="16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flexibly,</a:t>
            </a:r>
            <a:r>
              <a:rPr sz="16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considering</a:t>
            </a:r>
            <a:r>
              <a:rPr sz="1600" b="0" spc="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nature</a:t>
            </a:r>
            <a:r>
              <a:rPr sz="16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6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6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industry</a:t>
            </a:r>
            <a:r>
              <a:rPr sz="1600" b="0" spc="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customs.</a:t>
            </a:r>
            <a:endParaRPr sz="16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0600" rIns="0" bIns="0" rtlCol="0">
            <a:spAutoFit/>
          </a:bodyPr>
          <a:lstStyle/>
          <a:p>
            <a:pPr marL="61594">
              <a:lnSpc>
                <a:spcPct val="100000"/>
              </a:lnSpc>
              <a:spcBef>
                <a:spcPts val="95"/>
              </a:spcBef>
            </a:pPr>
            <a:r>
              <a:rPr sz="4300" dirty="0"/>
              <a:t>Comparative</a:t>
            </a:r>
            <a:r>
              <a:rPr sz="4300" spc="-480" dirty="0"/>
              <a:t> </a:t>
            </a:r>
            <a:r>
              <a:rPr sz="4300" spc="-25" dirty="0"/>
              <a:t>Analysis:</a:t>
            </a:r>
            <a:r>
              <a:rPr sz="4300" spc="-480" dirty="0"/>
              <a:t> </a:t>
            </a:r>
            <a:r>
              <a:rPr sz="4300" spc="-30" dirty="0"/>
              <a:t>Control</a:t>
            </a:r>
            <a:r>
              <a:rPr sz="4300" spc="-484" dirty="0"/>
              <a:t> </a:t>
            </a:r>
            <a:r>
              <a:rPr sz="4300" spc="-135" dirty="0"/>
              <a:t>vs.</a:t>
            </a:r>
            <a:r>
              <a:rPr sz="4300" spc="-455" dirty="0"/>
              <a:t> </a:t>
            </a:r>
            <a:r>
              <a:rPr sz="4300" spc="-35" dirty="0"/>
              <a:t>Integration</a:t>
            </a:r>
            <a:r>
              <a:rPr sz="4300" spc="-480" dirty="0"/>
              <a:t> </a:t>
            </a:r>
            <a:r>
              <a:rPr sz="4300" spc="-10" dirty="0"/>
              <a:t>Tests</a:t>
            </a:r>
            <a:endParaRPr sz="430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1408" y="3095625"/>
            <a:ext cx="156337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10" dirty="0">
                <a:solidFill>
                  <a:srgbClr val="EFFBFF"/>
                </a:solidFill>
                <a:latin typeface="Trebuchet MS"/>
                <a:cs typeface="Trebuchet MS"/>
              </a:rPr>
              <a:t>Control</a:t>
            </a:r>
            <a:r>
              <a:rPr sz="2150" b="1" spc="-26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20" dirty="0">
                <a:solidFill>
                  <a:srgbClr val="EFFBFF"/>
                </a:solidFill>
                <a:latin typeface="Trebuchet MS"/>
                <a:cs typeface="Trebuchet MS"/>
              </a:rPr>
              <a:t>Test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408" y="3650894"/>
            <a:ext cx="3788410" cy="317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000"/>
              </a:lnSpc>
              <a:spcBef>
                <a:spcPts val="95"/>
              </a:spcBef>
            </a:pP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Focuses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employer's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method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work.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such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power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hire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fire,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degree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supervision,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right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set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working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hours.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has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been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criticised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being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too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narrow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contexts.</a:t>
            </a:r>
            <a:endParaRPr sz="190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0670" y="3095625"/>
            <a:ext cx="2018664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20" dirty="0">
                <a:solidFill>
                  <a:srgbClr val="EFFBFF"/>
                </a:solidFill>
                <a:latin typeface="Trebuchet MS"/>
                <a:cs typeface="Trebuchet MS"/>
              </a:rPr>
              <a:t>Integration</a:t>
            </a:r>
            <a:r>
              <a:rPr sz="2150" b="1" spc="-22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20" dirty="0">
                <a:solidFill>
                  <a:srgbClr val="EFFBFF"/>
                </a:solidFill>
                <a:latin typeface="Trebuchet MS"/>
                <a:cs typeface="Trebuchet MS"/>
              </a:rPr>
              <a:t>Test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0670" y="3650894"/>
            <a:ext cx="3832225" cy="317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000"/>
              </a:lnSpc>
              <a:spcBef>
                <a:spcPts val="95"/>
              </a:spcBef>
            </a:pP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Examines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whether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integrated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into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employer's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organisation.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It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looks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at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like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whether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worker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part</a:t>
            </a:r>
            <a:r>
              <a:rPr sz="1900" b="0" spc="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of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employer's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business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business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on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their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own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9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account.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test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is </a:t>
            </a:r>
            <a:r>
              <a:rPr sz="190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more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flexible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but</a:t>
            </a:r>
            <a:r>
              <a:rPr sz="1900" b="0" spc="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less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certain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</a:t>
            </a:r>
            <a:r>
              <a:rPr sz="1900" b="0" spc="3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application.</a:t>
            </a:r>
            <a:endParaRPr sz="190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9551" y="3095625"/>
            <a:ext cx="211137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1" spc="-45" dirty="0">
                <a:solidFill>
                  <a:srgbClr val="EFFBFF"/>
                </a:solidFill>
                <a:latin typeface="Trebuchet MS"/>
                <a:cs typeface="Trebuchet MS"/>
              </a:rPr>
              <a:t>Hybrid</a:t>
            </a:r>
            <a:r>
              <a:rPr sz="2150" b="1" spc="-250" dirty="0">
                <a:solidFill>
                  <a:srgbClr val="EFFBFF"/>
                </a:solidFill>
                <a:latin typeface="Trebuchet MS"/>
                <a:cs typeface="Trebuchet MS"/>
              </a:rPr>
              <a:t> </a:t>
            </a:r>
            <a:r>
              <a:rPr sz="2150" b="1" spc="-10" dirty="0">
                <a:solidFill>
                  <a:srgbClr val="EFFBFF"/>
                </a:solidFill>
                <a:latin typeface="Trebuchet MS"/>
                <a:cs typeface="Trebuchet MS"/>
              </a:rPr>
              <a:t>Approach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9551" y="3650894"/>
            <a:ext cx="3919854" cy="278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000"/>
              </a:lnSpc>
              <a:spcBef>
                <a:spcPts val="95"/>
              </a:spcBef>
            </a:pPr>
            <a:r>
              <a:rPr sz="1900" b="0" spc="2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Many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jurisdictions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now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adopt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hybrid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approach,</a:t>
            </a:r>
            <a:r>
              <a:rPr sz="1900" b="0" spc="6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considering</a:t>
            </a:r>
            <a:r>
              <a:rPr sz="1900" b="0" spc="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both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control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integration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04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factors.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This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allows </a:t>
            </a:r>
            <a:r>
              <a:rPr sz="1900" b="0" spc="21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for</a:t>
            </a:r>
            <a:r>
              <a:rPr sz="1900" b="0" spc="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7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more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nuanced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analysis</a:t>
            </a:r>
            <a:r>
              <a:rPr sz="1900" b="0" spc="5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that</a:t>
            </a:r>
            <a:r>
              <a:rPr sz="1900" b="0" spc="4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can </a:t>
            </a:r>
            <a:r>
              <a:rPr sz="1900" b="0" spc="19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better</a:t>
            </a:r>
            <a:r>
              <a:rPr sz="1900" b="0" spc="2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accommodate</a:t>
            </a:r>
            <a:r>
              <a:rPr sz="1900" b="0" spc="8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modern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working</a:t>
            </a:r>
            <a:r>
              <a:rPr sz="1900" b="0" spc="4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9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relationships</a:t>
            </a:r>
            <a:r>
              <a:rPr sz="1900" b="0" spc="6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3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and</a:t>
            </a:r>
            <a:r>
              <a:rPr sz="1900" b="0" spc="5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22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complex </a:t>
            </a:r>
            <a:r>
              <a:rPr sz="1900" b="0" spc="200" dirty="0">
                <a:solidFill>
                  <a:srgbClr val="DFE3E6"/>
                </a:solidFill>
                <a:latin typeface="Yanone Kaffeesatz Thin"/>
                <a:cs typeface="Yanone Kaffeesatz Thin"/>
              </a:rPr>
              <a:t>organisational</a:t>
            </a:r>
            <a:r>
              <a:rPr sz="1900" b="0" spc="10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 </a:t>
            </a:r>
            <a:r>
              <a:rPr sz="1900" b="0" spc="175" dirty="0">
                <a:solidFill>
                  <a:srgbClr val="DFE3E6"/>
                </a:solidFill>
                <a:latin typeface="Yanone Kaffeesatz Thin"/>
                <a:cs typeface="Yanone Kaffeesatz Thin"/>
              </a:rPr>
              <a:t>structures.</a:t>
            </a:r>
            <a:endParaRPr sz="1900">
              <a:latin typeface="Yanone Kaffeesatz Thin"/>
              <a:cs typeface="Yanone Kaffeesatz Thin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2142</Words>
  <Application>Microsoft Office PowerPoint</Application>
  <PresentationFormat>Custom</PresentationFormat>
  <Paragraphs>180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Yanone Kaffeesatz Thin</vt:lpstr>
      <vt:lpstr>Arial</vt:lpstr>
      <vt:lpstr>Calibri</vt:lpstr>
      <vt:lpstr>Garamond</vt:lpstr>
      <vt:lpstr>Noto Sans</vt:lpstr>
      <vt:lpstr>Trebuchet MS</vt:lpstr>
      <vt:lpstr>Office Theme</vt:lpstr>
      <vt:lpstr>Organic</vt:lpstr>
      <vt:lpstr>The Role of Control in Establishing Vicarious Liability</vt:lpstr>
      <vt:lpstr>Minor House Keeping</vt:lpstr>
      <vt:lpstr>Introduction</vt:lpstr>
      <vt:lpstr>Historical Roots of the Control Test</vt:lpstr>
      <vt:lpstr>Case Law: Mersey Docks and Harbour Board v Coggins and Griffiths (Liverpool) Ltd (1947)</vt:lpstr>
      <vt:lpstr>Modern Application: Christian Brothers Case (2012)</vt:lpstr>
      <vt:lpstr>Challenges in Applying the Control Test Today</vt:lpstr>
      <vt:lpstr>Hong Kong-specific Case Law: Employer's Degree of Supervision</vt:lpstr>
      <vt:lpstr>Comparative Analysis: Control vs. Integration Tests</vt:lpstr>
      <vt:lpstr>Practical Implications for Multi-level Organizations</vt:lpstr>
      <vt:lpstr>Case Scenarios: Determining Control in Ambiguous Cases</vt:lpstr>
      <vt:lpstr>Group Discussion: Modern Challenges to the Control Test</vt:lpstr>
      <vt:lpstr>Group Discussion: Reforming the Control Test</vt:lpstr>
      <vt:lpstr>Group Discussion: Comparative Legal Approaches</vt:lpstr>
      <vt:lpstr>Group Discussion: Ethical Considerations</vt:lpstr>
      <vt:lpstr>Group Discussion: Future Trends and Predictions</vt:lpstr>
      <vt:lpstr>Conclusion: The Evolving Nature of Control in Vicarious Liability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2024-11-22T17:03:55Z</dcterms:created>
  <dcterms:modified xsi:type="dcterms:W3CDTF">2024-11-25T18:04:23Z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