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96B8FF"/>
                </a:solidFill>
                <a:latin typeface="Liberation Sans"/>
                <a:cs typeface="Liberatio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719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002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17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90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85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41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16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638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31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56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96B8FF"/>
                </a:solidFill>
                <a:latin typeface="Liberation Sans"/>
                <a:cs typeface="Liberatio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650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055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97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7070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96B8FF"/>
                </a:solidFill>
                <a:latin typeface="Liberation Sans"/>
                <a:cs typeface="Liberatio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96B8FF"/>
                </a:solidFill>
                <a:latin typeface="Liberation Sans"/>
                <a:cs typeface="Liberatio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0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08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21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8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7070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1304" y="819353"/>
            <a:ext cx="13067791" cy="1416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96B8FF"/>
                </a:solidFill>
                <a:latin typeface="Liberation Sans"/>
                <a:cs typeface="Liberatio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9787" y="4081271"/>
            <a:ext cx="13449300" cy="2607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4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Employer Liability for Employee Actions: </a:t>
            </a:r>
            <a:b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Legal Standards and Case Law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71729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8080" y="3269107"/>
            <a:ext cx="8934450" cy="673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250" spc="200" dirty="0"/>
              <a:t>Employer</a:t>
            </a:r>
            <a:r>
              <a:rPr sz="4250" spc="-130" dirty="0"/>
              <a:t> </a:t>
            </a:r>
            <a:r>
              <a:rPr sz="4250" spc="165" dirty="0"/>
              <a:t>Policies</a:t>
            </a:r>
            <a:r>
              <a:rPr sz="4250" spc="-135" dirty="0"/>
              <a:t> </a:t>
            </a:r>
            <a:r>
              <a:rPr sz="4250" spc="495" dirty="0"/>
              <a:t>to</a:t>
            </a:r>
            <a:r>
              <a:rPr sz="4250" spc="-135" dirty="0"/>
              <a:t> </a:t>
            </a:r>
            <a:r>
              <a:rPr sz="4250" spc="295" dirty="0"/>
              <a:t>Mitigate</a:t>
            </a:r>
            <a:r>
              <a:rPr sz="4250" spc="-135" dirty="0"/>
              <a:t> </a:t>
            </a:r>
            <a:r>
              <a:rPr sz="4250" spc="-20" dirty="0"/>
              <a:t>Risk</a:t>
            </a:r>
            <a:endParaRPr sz="42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476" y="4322064"/>
            <a:ext cx="544068" cy="54254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48080" y="5038471"/>
            <a:ext cx="3017520" cy="219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03020">
              <a:lnSpc>
                <a:spcPct val="107100"/>
              </a:lnSpc>
              <a:spcBef>
                <a:spcPts val="100"/>
              </a:spcBef>
            </a:pPr>
            <a:r>
              <a:rPr sz="2100" spc="80" dirty="0">
                <a:solidFill>
                  <a:srgbClr val="DFD5DE"/>
                </a:solidFill>
                <a:latin typeface="Liberation Sans"/>
                <a:cs typeface="Liberation Sans"/>
              </a:rPr>
              <a:t>Clear</a:t>
            </a:r>
            <a:r>
              <a:rPr sz="2100" spc="-7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100" spc="-25" dirty="0">
                <a:solidFill>
                  <a:srgbClr val="DFD5DE"/>
                </a:solidFill>
                <a:latin typeface="Liberation Sans"/>
                <a:cs typeface="Liberation Sans"/>
              </a:rPr>
              <a:t>Ǧob </a:t>
            </a:r>
            <a:r>
              <a:rPr sz="2100" spc="135" dirty="0">
                <a:solidFill>
                  <a:srgbClr val="DFD5DE"/>
                </a:solidFill>
                <a:latin typeface="Liberation Sans"/>
                <a:cs typeface="Liberation Sans"/>
              </a:rPr>
              <a:t>Descriptions</a:t>
            </a:r>
            <a:endParaRPr sz="2100">
              <a:latin typeface="Liberation Sans"/>
              <a:cs typeface="Liberation Sans"/>
            </a:endParaRPr>
          </a:p>
          <a:p>
            <a:pPr marL="12700" marR="5080">
              <a:lnSpc>
                <a:spcPct val="132400"/>
              </a:lnSpc>
              <a:spcBef>
                <a:spcPts val="895"/>
              </a:spcBef>
            </a:pP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Clearly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defined</a:t>
            </a:r>
            <a:r>
              <a:rPr sz="170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roles</a:t>
            </a:r>
            <a:r>
              <a:rPr sz="17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responsibilities</a:t>
            </a:r>
            <a:r>
              <a:rPr sz="17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help</a:t>
            </a:r>
            <a:r>
              <a:rPr sz="17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establish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7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70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potential</a:t>
            </a:r>
            <a:r>
              <a:rPr sz="170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endParaRPr sz="1700">
              <a:latin typeface="Noto Sans CJK HK"/>
              <a:cs typeface="Noto Sans CJK HK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19371" y="4322064"/>
            <a:ext cx="544068" cy="54254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107307" y="5038471"/>
            <a:ext cx="2872105" cy="254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1365">
              <a:lnSpc>
                <a:spcPct val="107100"/>
              </a:lnSpc>
              <a:spcBef>
                <a:spcPts val="100"/>
              </a:spcBef>
            </a:pPr>
            <a:r>
              <a:rPr sz="2100" spc="120" dirty="0">
                <a:solidFill>
                  <a:srgbClr val="DFD5DE"/>
                </a:solidFill>
                <a:latin typeface="Liberation Sans"/>
                <a:cs typeface="Liberation Sans"/>
              </a:rPr>
              <a:t>Comprehensive </a:t>
            </a:r>
            <a:r>
              <a:rPr sz="2100" spc="130" dirty="0">
                <a:solidFill>
                  <a:srgbClr val="DFD5DE"/>
                </a:solidFill>
                <a:latin typeface="Liberation Sans"/>
                <a:cs typeface="Liberation Sans"/>
              </a:rPr>
              <a:t>Handbooks</a:t>
            </a:r>
            <a:endParaRPr sz="2100">
              <a:latin typeface="Liberation Sans"/>
              <a:cs typeface="Liberation Sans"/>
            </a:endParaRPr>
          </a:p>
          <a:p>
            <a:pPr marL="12700" marR="5080">
              <a:lnSpc>
                <a:spcPct val="132400"/>
              </a:lnSpc>
              <a:spcBef>
                <a:spcPts val="895"/>
              </a:spcBef>
            </a:pP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7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handbooks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outlining</a:t>
            </a:r>
            <a:r>
              <a:rPr sz="17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conduct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expectations</a:t>
            </a:r>
            <a:r>
              <a:rPr sz="170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prohibited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behaviours</a:t>
            </a:r>
            <a:r>
              <a:rPr sz="17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can</a:t>
            </a:r>
            <a:r>
              <a:rPr sz="17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help</a:t>
            </a:r>
            <a:r>
              <a:rPr sz="17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limit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endParaRPr sz="1700">
              <a:latin typeface="Noto Sans CJK HK"/>
              <a:cs typeface="Noto Sans CJK HK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78268" y="4322064"/>
            <a:ext cx="544068" cy="54254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466203" y="5061330"/>
            <a:ext cx="2977515" cy="1834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60" dirty="0">
                <a:solidFill>
                  <a:srgbClr val="DFD5DE"/>
                </a:solidFill>
                <a:latin typeface="Liberation Sans"/>
                <a:cs typeface="Liberation Sans"/>
              </a:rPr>
              <a:t>Regular</a:t>
            </a:r>
            <a:r>
              <a:rPr sz="2100" spc="-6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100" spc="90" dirty="0">
                <a:solidFill>
                  <a:srgbClr val="DFD5DE"/>
                </a:solidFill>
                <a:latin typeface="Liberation Sans"/>
                <a:cs typeface="Liberation Sans"/>
              </a:rPr>
              <a:t>Training</a:t>
            </a:r>
            <a:endParaRPr sz="2100">
              <a:latin typeface="Liberation Sans"/>
              <a:cs typeface="Liberation Sans"/>
            </a:endParaRPr>
          </a:p>
          <a:p>
            <a:pPr marL="12700" marR="5080">
              <a:lnSpc>
                <a:spcPct val="132400"/>
              </a:lnSpc>
              <a:spcBef>
                <a:spcPts val="919"/>
              </a:spcBef>
            </a:pP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Ongoing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training</a:t>
            </a:r>
            <a:r>
              <a:rPr sz="17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on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workplace</a:t>
            </a:r>
            <a:r>
              <a:rPr sz="17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conduct</a:t>
            </a:r>
            <a:r>
              <a:rPr sz="170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legal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compliance</a:t>
            </a:r>
            <a:r>
              <a:rPr sz="17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can</a:t>
            </a:r>
            <a:r>
              <a:rPr sz="17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reduce</a:t>
            </a:r>
            <a:r>
              <a:rPr sz="17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risk</a:t>
            </a:r>
            <a:r>
              <a:rPr sz="17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7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misconduct.</a:t>
            </a:r>
            <a:endParaRPr sz="1700">
              <a:latin typeface="Noto Sans CJK HK"/>
              <a:cs typeface="Noto Sans CJK HK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37164" y="4322064"/>
            <a:ext cx="542544" cy="54254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825353" y="5061330"/>
            <a:ext cx="2649220" cy="2177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90" dirty="0">
                <a:solidFill>
                  <a:srgbClr val="DFD5DE"/>
                </a:solidFill>
                <a:latin typeface="Liberation Sans"/>
                <a:cs typeface="Liberation Sans"/>
              </a:rPr>
              <a:t>Insurance</a:t>
            </a:r>
            <a:r>
              <a:rPr sz="2100" spc="-4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100" spc="105" dirty="0">
                <a:solidFill>
                  <a:srgbClr val="DFD5DE"/>
                </a:solidFill>
                <a:latin typeface="Liberation Sans"/>
                <a:cs typeface="Liberation Sans"/>
              </a:rPr>
              <a:t>Coverage</a:t>
            </a:r>
            <a:endParaRPr sz="2100">
              <a:latin typeface="Liberation Sans"/>
              <a:cs typeface="Liberation Sans"/>
            </a:endParaRPr>
          </a:p>
          <a:p>
            <a:pPr marL="12700" marR="118110">
              <a:lnSpc>
                <a:spcPct val="132400"/>
              </a:lnSpc>
              <a:spcBef>
                <a:spcPts val="919"/>
              </a:spcBef>
            </a:pP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Appropriate</a:t>
            </a:r>
            <a:r>
              <a:rPr sz="17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insurance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policies</a:t>
            </a:r>
            <a:r>
              <a:rPr sz="17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can</a:t>
            </a:r>
            <a:r>
              <a:rPr sz="17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help</a:t>
            </a:r>
            <a:r>
              <a:rPr sz="17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protect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7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7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financial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losses</a:t>
            </a:r>
            <a:r>
              <a:rPr sz="17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due</a:t>
            </a:r>
            <a:r>
              <a:rPr sz="17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vicarious </a:t>
            </a:r>
            <a:r>
              <a:rPr sz="170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Noto Sans CJK HK"/>
                <a:cs typeface="Noto Sans CJK HK"/>
              </a:rPr>
              <a:t>claims.</a:t>
            </a:r>
            <a:endParaRPr sz="1700">
              <a:latin typeface="Noto Sans CJK HK"/>
              <a:cs typeface="Noto Sans CJK HK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4260" y="538073"/>
            <a:ext cx="734504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95"/>
              </a:spcBef>
            </a:pPr>
            <a:r>
              <a:rPr sz="3800" spc="175" dirty="0"/>
              <a:t>Practical</a:t>
            </a:r>
            <a:r>
              <a:rPr sz="3800" spc="-145" dirty="0"/>
              <a:t> </a:t>
            </a:r>
            <a:r>
              <a:rPr sz="3800" spc="160" dirty="0"/>
              <a:t>Scenarios:</a:t>
            </a:r>
            <a:r>
              <a:rPr sz="3800" spc="-135" dirty="0"/>
              <a:t> </a:t>
            </a:r>
            <a:r>
              <a:rPr sz="3800" spc="204" dirty="0"/>
              <a:t>Workplace </a:t>
            </a:r>
            <a:r>
              <a:rPr sz="3800" spc="275" dirty="0"/>
              <a:t>Misconduct</a:t>
            </a:r>
            <a:endParaRPr sz="3800"/>
          </a:p>
        </p:txBody>
      </p:sp>
      <p:sp>
        <p:nvSpPr>
          <p:cNvPr id="3" name="object 3"/>
          <p:cNvSpPr/>
          <p:nvPr/>
        </p:nvSpPr>
        <p:spPr>
          <a:xfrm>
            <a:off x="676655" y="2104644"/>
            <a:ext cx="3799840" cy="2662555"/>
          </a:xfrm>
          <a:custGeom>
            <a:avLst/>
            <a:gdLst/>
            <a:ahLst/>
            <a:cxnLst/>
            <a:rect l="l" t="t" r="r" b="b"/>
            <a:pathLst>
              <a:path w="3799840" h="2662554">
                <a:moveTo>
                  <a:pt x="3770376" y="0"/>
                </a:moveTo>
                <a:lnTo>
                  <a:pt x="29019" y="0"/>
                </a:lnTo>
                <a:lnTo>
                  <a:pt x="17723" y="2274"/>
                </a:lnTo>
                <a:lnTo>
                  <a:pt x="8499" y="8477"/>
                </a:lnTo>
                <a:lnTo>
                  <a:pt x="2280" y="17680"/>
                </a:lnTo>
                <a:lnTo>
                  <a:pt x="0" y="28955"/>
                </a:lnTo>
                <a:lnTo>
                  <a:pt x="0" y="2633471"/>
                </a:lnTo>
                <a:lnTo>
                  <a:pt x="2280" y="2644747"/>
                </a:lnTo>
                <a:lnTo>
                  <a:pt x="8499" y="2653950"/>
                </a:lnTo>
                <a:lnTo>
                  <a:pt x="17723" y="2660153"/>
                </a:lnTo>
                <a:lnTo>
                  <a:pt x="29019" y="2662428"/>
                </a:lnTo>
                <a:lnTo>
                  <a:pt x="3770376" y="2662428"/>
                </a:lnTo>
                <a:lnTo>
                  <a:pt x="3781651" y="2660153"/>
                </a:lnTo>
                <a:lnTo>
                  <a:pt x="3790854" y="2653950"/>
                </a:lnTo>
                <a:lnTo>
                  <a:pt x="3797057" y="2644747"/>
                </a:lnTo>
                <a:lnTo>
                  <a:pt x="3799331" y="2633471"/>
                </a:lnTo>
                <a:lnTo>
                  <a:pt x="3799331" y="28955"/>
                </a:lnTo>
                <a:lnTo>
                  <a:pt x="3797057" y="17680"/>
                </a:lnTo>
                <a:lnTo>
                  <a:pt x="3790854" y="8477"/>
                </a:lnTo>
                <a:lnTo>
                  <a:pt x="3781651" y="2274"/>
                </a:lnTo>
                <a:lnTo>
                  <a:pt x="377037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7808" y="2273884"/>
            <a:ext cx="3232150" cy="2247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DFD5DE"/>
                </a:solidFill>
                <a:latin typeface="Liberation Sans"/>
                <a:cs typeface="Liberation Sans"/>
              </a:rPr>
              <a:t>Sexual</a:t>
            </a:r>
            <a:r>
              <a:rPr sz="1900" spc="24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00" spc="80" dirty="0">
                <a:solidFill>
                  <a:srgbClr val="DFD5DE"/>
                </a:solidFill>
                <a:latin typeface="Liberation Sans"/>
                <a:cs typeface="Liberation Sans"/>
              </a:rPr>
              <a:t>Harassment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3300"/>
              </a:lnSpc>
              <a:spcBef>
                <a:spcPts val="820"/>
              </a:spcBef>
            </a:pP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An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5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sexually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harasses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Noto Sans CJK HK"/>
                <a:cs typeface="Noto Sans CJK HK"/>
              </a:rPr>
              <a:t>a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colleague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during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hours.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may be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if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they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failed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implement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proper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prevention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policies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or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address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previous complaints.</a:t>
            </a:r>
            <a:endParaRPr sz="1500">
              <a:latin typeface="Noto Sans CJK HK"/>
              <a:cs typeface="Noto Sans CJK H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68011" y="2104644"/>
            <a:ext cx="3799840" cy="2662555"/>
          </a:xfrm>
          <a:custGeom>
            <a:avLst/>
            <a:gdLst/>
            <a:ahLst/>
            <a:cxnLst/>
            <a:rect l="l" t="t" r="r" b="b"/>
            <a:pathLst>
              <a:path w="3799840" h="2662554">
                <a:moveTo>
                  <a:pt x="3770376" y="0"/>
                </a:moveTo>
                <a:lnTo>
                  <a:pt x="28955" y="0"/>
                </a:lnTo>
                <a:lnTo>
                  <a:pt x="17680" y="2274"/>
                </a:lnTo>
                <a:lnTo>
                  <a:pt x="8477" y="8477"/>
                </a:lnTo>
                <a:lnTo>
                  <a:pt x="2274" y="17680"/>
                </a:lnTo>
                <a:lnTo>
                  <a:pt x="0" y="28955"/>
                </a:lnTo>
                <a:lnTo>
                  <a:pt x="0" y="2633471"/>
                </a:lnTo>
                <a:lnTo>
                  <a:pt x="2274" y="2644747"/>
                </a:lnTo>
                <a:lnTo>
                  <a:pt x="8477" y="2653950"/>
                </a:lnTo>
                <a:lnTo>
                  <a:pt x="17680" y="2660153"/>
                </a:lnTo>
                <a:lnTo>
                  <a:pt x="28955" y="2662428"/>
                </a:lnTo>
                <a:lnTo>
                  <a:pt x="3770376" y="2662428"/>
                </a:lnTo>
                <a:lnTo>
                  <a:pt x="3781651" y="2660153"/>
                </a:lnTo>
                <a:lnTo>
                  <a:pt x="3790854" y="2653950"/>
                </a:lnTo>
                <a:lnTo>
                  <a:pt x="3797057" y="2644747"/>
                </a:lnTo>
                <a:lnTo>
                  <a:pt x="3799332" y="2633471"/>
                </a:lnTo>
                <a:lnTo>
                  <a:pt x="3799332" y="28955"/>
                </a:lnTo>
                <a:lnTo>
                  <a:pt x="3797057" y="17680"/>
                </a:lnTo>
                <a:lnTo>
                  <a:pt x="3790854" y="8477"/>
                </a:lnTo>
                <a:lnTo>
                  <a:pt x="3781651" y="2274"/>
                </a:lnTo>
                <a:lnTo>
                  <a:pt x="377037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849748" y="2273884"/>
            <a:ext cx="3310254" cy="2247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110" dirty="0">
                <a:solidFill>
                  <a:srgbClr val="DFD5DE"/>
                </a:solidFill>
                <a:latin typeface="Liberation Sans"/>
                <a:cs typeface="Liberation Sans"/>
              </a:rPr>
              <a:t>Discrimination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3300"/>
              </a:lnSpc>
              <a:spcBef>
                <a:spcPts val="820"/>
              </a:spcBef>
            </a:pP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manager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discriminates</a:t>
            </a:r>
            <a:r>
              <a:rPr sz="150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against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based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on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protected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characteristics.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could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5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manager's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actions,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especially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if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they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were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aware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behaviour</a:t>
            </a:r>
            <a:r>
              <a:rPr sz="15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failed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act.</a:t>
            </a:r>
            <a:endParaRPr sz="1500">
              <a:latin typeface="Noto Sans CJK HK"/>
              <a:cs typeface="Noto Sans CJK HK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6655" y="4960620"/>
            <a:ext cx="3799840" cy="2662555"/>
          </a:xfrm>
          <a:custGeom>
            <a:avLst/>
            <a:gdLst/>
            <a:ahLst/>
            <a:cxnLst/>
            <a:rect l="l" t="t" r="r" b="b"/>
            <a:pathLst>
              <a:path w="3799840" h="2662554">
                <a:moveTo>
                  <a:pt x="3770376" y="0"/>
                </a:moveTo>
                <a:lnTo>
                  <a:pt x="29019" y="0"/>
                </a:lnTo>
                <a:lnTo>
                  <a:pt x="17723" y="2274"/>
                </a:lnTo>
                <a:lnTo>
                  <a:pt x="8499" y="8477"/>
                </a:lnTo>
                <a:lnTo>
                  <a:pt x="2280" y="17680"/>
                </a:lnTo>
                <a:lnTo>
                  <a:pt x="0" y="28955"/>
                </a:lnTo>
                <a:lnTo>
                  <a:pt x="0" y="2633408"/>
                </a:lnTo>
                <a:lnTo>
                  <a:pt x="2280" y="2644704"/>
                </a:lnTo>
                <a:lnTo>
                  <a:pt x="8499" y="2653928"/>
                </a:lnTo>
                <a:lnTo>
                  <a:pt x="17723" y="2660147"/>
                </a:lnTo>
                <a:lnTo>
                  <a:pt x="29019" y="2662428"/>
                </a:lnTo>
                <a:lnTo>
                  <a:pt x="3770376" y="2662428"/>
                </a:lnTo>
                <a:lnTo>
                  <a:pt x="3781651" y="2660147"/>
                </a:lnTo>
                <a:lnTo>
                  <a:pt x="3790854" y="2653928"/>
                </a:lnTo>
                <a:lnTo>
                  <a:pt x="3797057" y="2644704"/>
                </a:lnTo>
                <a:lnTo>
                  <a:pt x="3799331" y="2633408"/>
                </a:lnTo>
                <a:lnTo>
                  <a:pt x="3799331" y="28955"/>
                </a:lnTo>
                <a:lnTo>
                  <a:pt x="3797057" y="17680"/>
                </a:lnTo>
                <a:lnTo>
                  <a:pt x="3790854" y="8477"/>
                </a:lnTo>
                <a:lnTo>
                  <a:pt x="3781651" y="2274"/>
                </a:lnTo>
                <a:lnTo>
                  <a:pt x="377037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57808" y="5130546"/>
            <a:ext cx="3363595" cy="2247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40" dirty="0">
                <a:solidFill>
                  <a:srgbClr val="DFD5DE"/>
                </a:solidFill>
                <a:latin typeface="Liberation Sans"/>
                <a:cs typeface="Liberation Sans"/>
              </a:rPr>
              <a:t>Fraud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3400"/>
              </a:lnSpc>
              <a:spcBef>
                <a:spcPts val="810"/>
              </a:spcBef>
            </a:pP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An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commits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fraud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against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Noto Sans CJK HK"/>
                <a:cs typeface="Noto Sans CJK HK"/>
              </a:rPr>
              <a:t>a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client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using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company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resources.</a:t>
            </a:r>
            <a:r>
              <a:rPr sz="150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50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if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fraudulent</a:t>
            </a:r>
            <a:r>
              <a:rPr sz="150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activity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was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closely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connected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employee's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authorised</a:t>
            </a:r>
            <a:r>
              <a:rPr sz="150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duties.</a:t>
            </a:r>
            <a:endParaRPr sz="1500">
              <a:latin typeface="Noto Sans CJK HK"/>
              <a:cs typeface="Noto Sans CJK H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68011" y="4960620"/>
            <a:ext cx="3799840" cy="2662555"/>
          </a:xfrm>
          <a:custGeom>
            <a:avLst/>
            <a:gdLst/>
            <a:ahLst/>
            <a:cxnLst/>
            <a:rect l="l" t="t" r="r" b="b"/>
            <a:pathLst>
              <a:path w="3799840" h="2662554">
                <a:moveTo>
                  <a:pt x="3770376" y="0"/>
                </a:moveTo>
                <a:lnTo>
                  <a:pt x="28955" y="0"/>
                </a:lnTo>
                <a:lnTo>
                  <a:pt x="17680" y="2274"/>
                </a:lnTo>
                <a:lnTo>
                  <a:pt x="8477" y="8477"/>
                </a:lnTo>
                <a:lnTo>
                  <a:pt x="2274" y="17680"/>
                </a:lnTo>
                <a:lnTo>
                  <a:pt x="0" y="28955"/>
                </a:lnTo>
                <a:lnTo>
                  <a:pt x="0" y="2633408"/>
                </a:lnTo>
                <a:lnTo>
                  <a:pt x="2274" y="2644704"/>
                </a:lnTo>
                <a:lnTo>
                  <a:pt x="8477" y="2653928"/>
                </a:lnTo>
                <a:lnTo>
                  <a:pt x="17680" y="2660147"/>
                </a:lnTo>
                <a:lnTo>
                  <a:pt x="28955" y="2662428"/>
                </a:lnTo>
                <a:lnTo>
                  <a:pt x="3770376" y="2662428"/>
                </a:lnTo>
                <a:lnTo>
                  <a:pt x="3781651" y="2660147"/>
                </a:lnTo>
                <a:lnTo>
                  <a:pt x="3790854" y="2653928"/>
                </a:lnTo>
                <a:lnTo>
                  <a:pt x="3797057" y="2644704"/>
                </a:lnTo>
                <a:lnTo>
                  <a:pt x="3799332" y="2633408"/>
                </a:lnTo>
                <a:lnTo>
                  <a:pt x="3799332" y="28955"/>
                </a:lnTo>
                <a:lnTo>
                  <a:pt x="3797057" y="17680"/>
                </a:lnTo>
                <a:lnTo>
                  <a:pt x="3790854" y="8477"/>
                </a:lnTo>
                <a:lnTo>
                  <a:pt x="3781651" y="2274"/>
                </a:lnTo>
                <a:lnTo>
                  <a:pt x="377037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849748" y="5130546"/>
            <a:ext cx="3126740" cy="19424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110" dirty="0">
                <a:solidFill>
                  <a:srgbClr val="DFD5DE"/>
                </a:solidFill>
                <a:latin typeface="Liberation Sans"/>
                <a:cs typeface="Liberation Sans"/>
              </a:rPr>
              <a:t>Negligence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3400"/>
              </a:lnSpc>
              <a:spcBef>
                <a:spcPts val="810"/>
              </a:spcBef>
            </a:pP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An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employee's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negligence</a:t>
            </a:r>
            <a:r>
              <a:rPr sz="15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causes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injury</a:t>
            </a:r>
            <a:r>
              <a:rPr sz="150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customer.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employer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if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negligent</a:t>
            </a:r>
            <a:r>
              <a:rPr sz="15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act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occurred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within</a:t>
            </a:r>
            <a:r>
              <a:rPr sz="15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5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employee's</a:t>
            </a:r>
            <a:r>
              <a:rPr sz="15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dirty="0">
                <a:solidFill>
                  <a:srgbClr val="DFD5DE"/>
                </a:solidFill>
                <a:latin typeface="Noto Sans CJK HK"/>
                <a:cs typeface="Noto Sans CJK HK"/>
              </a:rPr>
              <a:t>job</a:t>
            </a:r>
            <a:r>
              <a:rPr sz="15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responsibilities.</a:t>
            </a:r>
            <a:endParaRPr sz="1500">
              <a:latin typeface="Noto Sans CJK HK"/>
              <a:cs typeface="Noto Sans CJK HK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6264" y="520954"/>
            <a:ext cx="10312400" cy="627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950" spc="114" dirty="0"/>
              <a:t>Case</a:t>
            </a:r>
            <a:r>
              <a:rPr sz="3950" spc="-130" dirty="0"/>
              <a:t> </a:t>
            </a:r>
            <a:r>
              <a:rPr sz="3950" spc="200" dirty="0"/>
              <a:t>Study:</a:t>
            </a:r>
            <a:r>
              <a:rPr sz="3950" spc="-130" dirty="0"/>
              <a:t> </a:t>
            </a:r>
            <a:r>
              <a:rPr sz="3950" spc="175" dirty="0"/>
              <a:t>Lister</a:t>
            </a:r>
            <a:r>
              <a:rPr sz="3950" spc="-140" dirty="0"/>
              <a:t> </a:t>
            </a:r>
            <a:r>
              <a:rPr sz="3950" spc="75" dirty="0"/>
              <a:t>v</a:t>
            </a:r>
            <a:r>
              <a:rPr sz="3950" spc="-130" dirty="0"/>
              <a:t> </a:t>
            </a:r>
            <a:r>
              <a:rPr sz="3950" spc="140" dirty="0"/>
              <a:t>Hesley</a:t>
            </a:r>
            <a:r>
              <a:rPr sz="3950" spc="-130" dirty="0"/>
              <a:t> </a:t>
            </a:r>
            <a:r>
              <a:rPr sz="3950" spc="135" dirty="0"/>
              <a:t>Hall</a:t>
            </a:r>
            <a:r>
              <a:rPr sz="3950" spc="-120" dirty="0"/>
              <a:t> </a:t>
            </a:r>
            <a:r>
              <a:rPr sz="3950" spc="275" dirty="0"/>
              <a:t>Ltd</a:t>
            </a:r>
            <a:r>
              <a:rPr sz="3950" spc="-130" dirty="0"/>
              <a:t> </a:t>
            </a:r>
            <a:r>
              <a:rPr sz="3950" spc="145" dirty="0"/>
              <a:t>(2001)</a:t>
            </a:r>
            <a:endParaRPr sz="3950"/>
          </a:p>
        </p:txBody>
      </p:sp>
      <p:grpSp>
        <p:nvGrpSpPr>
          <p:cNvPr id="3" name="object 3"/>
          <p:cNvGrpSpPr/>
          <p:nvPr/>
        </p:nvGrpSpPr>
        <p:grpSpPr>
          <a:xfrm>
            <a:off x="784859" y="1595627"/>
            <a:ext cx="1141730" cy="4876800"/>
            <a:chOff x="784859" y="1595627"/>
            <a:chExt cx="1141730" cy="4876800"/>
          </a:xfrm>
        </p:grpSpPr>
        <p:sp>
          <p:nvSpPr>
            <p:cNvPr id="4" name="object 4"/>
            <p:cNvSpPr/>
            <p:nvPr/>
          </p:nvSpPr>
          <p:spPr>
            <a:xfrm>
              <a:off x="1001268" y="1595627"/>
              <a:ext cx="925194" cy="4876800"/>
            </a:xfrm>
            <a:custGeom>
              <a:avLst/>
              <a:gdLst/>
              <a:ahLst/>
              <a:cxnLst/>
              <a:rect l="l" t="t" r="r" b="b"/>
              <a:pathLst>
                <a:path w="925194" h="487680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4871720"/>
                  </a:lnTo>
                  <a:lnTo>
                    <a:pt x="5118" y="4876800"/>
                  </a:lnTo>
                  <a:lnTo>
                    <a:pt x="17741" y="4876800"/>
                  </a:lnTo>
                  <a:lnTo>
                    <a:pt x="22860" y="4871720"/>
                  </a:lnTo>
                  <a:lnTo>
                    <a:pt x="22860" y="5080"/>
                  </a:lnTo>
                  <a:close/>
                </a:path>
                <a:path w="925194" h="4876800">
                  <a:moveTo>
                    <a:pt x="925068" y="448564"/>
                  </a:moveTo>
                  <a:lnTo>
                    <a:pt x="919988" y="443484"/>
                  </a:lnTo>
                  <a:lnTo>
                    <a:pt x="221526" y="443484"/>
                  </a:lnTo>
                  <a:lnTo>
                    <a:pt x="216408" y="448564"/>
                  </a:lnTo>
                  <a:lnTo>
                    <a:pt x="216408" y="454914"/>
                  </a:lnTo>
                  <a:lnTo>
                    <a:pt x="216408" y="461264"/>
                  </a:lnTo>
                  <a:lnTo>
                    <a:pt x="221526" y="466344"/>
                  </a:lnTo>
                  <a:lnTo>
                    <a:pt x="919988" y="466344"/>
                  </a:lnTo>
                  <a:lnTo>
                    <a:pt x="925068" y="461264"/>
                  </a:lnTo>
                  <a:lnTo>
                    <a:pt x="925068" y="448564"/>
                  </a:lnTo>
                  <a:close/>
                </a:path>
              </a:pathLst>
            </a:custGeom>
            <a:solidFill>
              <a:srgbClr val="3E3E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4859" y="1822703"/>
              <a:ext cx="455930" cy="455930"/>
            </a:xfrm>
            <a:custGeom>
              <a:avLst/>
              <a:gdLst/>
              <a:ahLst/>
              <a:cxnLst/>
              <a:rect l="l" t="t" r="r" b="b"/>
              <a:pathLst>
                <a:path w="455930" h="455930">
                  <a:moveTo>
                    <a:pt x="425297" y="0"/>
                  </a:moveTo>
                  <a:lnTo>
                    <a:pt x="30378" y="0"/>
                  </a:lnTo>
                  <a:lnTo>
                    <a:pt x="18554" y="2385"/>
                  </a:lnTo>
                  <a:lnTo>
                    <a:pt x="8897" y="8890"/>
                  </a:lnTo>
                  <a:lnTo>
                    <a:pt x="2387" y="18538"/>
                  </a:lnTo>
                  <a:lnTo>
                    <a:pt x="0" y="30353"/>
                  </a:lnTo>
                  <a:lnTo>
                    <a:pt x="0" y="425323"/>
                  </a:lnTo>
                  <a:lnTo>
                    <a:pt x="2387" y="437137"/>
                  </a:lnTo>
                  <a:lnTo>
                    <a:pt x="8897" y="446786"/>
                  </a:lnTo>
                  <a:lnTo>
                    <a:pt x="18554" y="453290"/>
                  </a:lnTo>
                  <a:lnTo>
                    <a:pt x="30378" y="455675"/>
                  </a:lnTo>
                  <a:lnTo>
                    <a:pt x="425297" y="455675"/>
                  </a:lnTo>
                  <a:lnTo>
                    <a:pt x="437121" y="453290"/>
                  </a:lnTo>
                  <a:lnTo>
                    <a:pt x="446778" y="446786"/>
                  </a:lnTo>
                  <a:lnTo>
                    <a:pt x="453288" y="437137"/>
                  </a:lnTo>
                  <a:lnTo>
                    <a:pt x="455676" y="425323"/>
                  </a:lnTo>
                  <a:lnTo>
                    <a:pt x="455676" y="30353"/>
                  </a:lnTo>
                  <a:lnTo>
                    <a:pt x="453288" y="18538"/>
                  </a:lnTo>
                  <a:lnTo>
                    <a:pt x="446778" y="8889"/>
                  </a:lnTo>
                  <a:lnTo>
                    <a:pt x="437121" y="2385"/>
                  </a:lnTo>
                  <a:lnTo>
                    <a:pt x="425297" y="0"/>
                  </a:lnTo>
                  <a:close/>
                </a:path>
              </a:pathLst>
            </a:custGeom>
            <a:solidFill>
              <a:srgbClr val="252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38580" y="1816988"/>
            <a:ext cx="147320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spc="-405" dirty="0">
                <a:solidFill>
                  <a:srgbClr val="DFD5DE"/>
                </a:solidFill>
                <a:latin typeface="Liberation Sans"/>
                <a:cs typeface="Liberation Sans"/>
              </a:rPr>
              <a:t>1</a:t>
            </a:r>
            <a:endParaRPr sz="2350">
              <a:latin typeface="Liberation Sans"/>
              <a:cs typeface="Liberation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13914" y="1774952"/>
            <a:ext cx="11056620" cy="1091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105" dirty="0">
                <a:solidFill>
                  <a:srgbClr val="DFD5DE"/>
                </a:solidFill>
                <a:latin typeface="Liberation Sans"/>
                <a:cs typeface="Liberation Sans"/>
              </a:rPr>
              <a:t>Background</a:t>
            </a:r>
            <a:endParaRPr sz="1950">
              <a:latin typeface="Liberation Sans"/>
              <a:cs typeface="Liberation Sans"/>
            </a:endParaRPr>
          </a:p>
          <a:p>
            <a:pPr marL="12700" marR="5080">
              <a:lnSpc>
                <a:spcPct val="139400"/>
              </a:lnSpc>
              <a:spcBef>
                <a:spcPts val="86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Hesley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Hall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Ltd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operated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boarding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annex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boys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with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emotional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behavioural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difficulties.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warden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annex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sexually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abused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several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residents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over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several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years.</a:t>
            </a:r>
            <a:endParaRPr sz="1550">
              <a:latin typeface="Noto Sans CJK HK"/>
              <a:cs typeface="Noto Sans CJK H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84859" y="3515867"/>
            <a:ext cx="1141730" cy="455930"/>
            <a:chOff x="784859" y="3515867"/>
            <a:chExt cx="1141730" cy="455930"/>
          </a:xfrm>
        </p:grpSpPr>
        <p:sp>
          <p:nvSpPr>
            <p:cNvPr id="9" name="object 9"/>
            <p:cNvSpPr/>
            <p:nvPr/>
          </p:nvSpPr>
          <p:spPr>
            <a:xfrm>
              <a:off x="1217676" y="3732275"/>
              <a:ext cx="708660" cy="22860"/>
            </a:xfrm>
            <a:custGeom>
              <a:avLst/>
              <a:gdLst/>
              <a:ahLst/>
              <a:cxnLst/>
              <a:rect l="l" t="t" r="r" b="b"/>
              <a:pathLst>
                <a:path w="708660" h="22860">
                  <a:moveTo>
                    <a:pt x="703580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703580" y="22860"/>
                  </a:lnTo>
                  <a:lnTo>
                    <a:pt x="708660" y="17779"/>
                  </a:lnTo>
                  <a:lnTo>
                    <a:pt x="708660" y="5079"/>
                  </a:lnTo>
                  <a:lnTo>
                    <a:pt x="703580" y="0"/>
                  </a:lnTo>
                  <a:close/>
                </a:path>
              </a:pathLst>
            </a:custGeom>
            <a:solidFill>
              <a:srgbClr val="3E3E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84859" y="3515867"/>
              <a:ext cx="455930" cy="455930"/>
            </a:xfrm>
            <a:custGeom>
              <a:avLst/>
              <a:gdLst/>
              <a:ahLst/>
              <a:cxnLst/>
              <a:rect l="l" t="t" r="r" b="b"/>
              <a:pathLst>
                <a:path w="455930" h="455929">
                  <a:moveTo>
                    <a:pt x="425297" y="0"/>
                  </a:moveTo>
                  <a:lnTo>
                    <a:pt x="30378" y="0"/>
                  </a:lnTo>
                  <a:lnTo>
                    <a:pt x="18554" y="2385"/>
                  </a:lnTo>
                  <a:lnTo>
                    <a:pt x="8897" y="8889"/>
                  </a:lnTo>
                  <a:lnTo>
                    <a:pt x="2387" y="18538"/>
                  </a:lnTo>
                  <a:lnTo>
                    <a:pt x="0" y="30353"/>
                  </a:lnTo>
                  <a:lnTo>
                    <a:pt x="0" y="425323"/>
                  </a:lnTo>
                  <a:lnTo>
                    <a:pt x="2387" y="437137"/>
                  </a:lnTo>
                  <a:lnTo>
                    <a:pt x="8897" y="446786"/>
                  </a:lnTo>
                  <a:lnTo>
                    <a:pt x="18554" y="453290"/>
                  </a:lnTo>
                  <a:lnTo>
                    <a:pt x="30378" y="455676"/>
                  </a:lnTo>
                  <a:lnTo>
                    <a:pt x="425297" y="455676"/>
                  </a:lnTo>
                  <a:lnTo>
                    <a:pt x="437121" y="453290"/>
                  </a:lnTo>
                  <a:lnTo>
                    <a:pt x="446778" y="446786"/>
                  </a:lnTo>
                  <a:lnTo>
                    <a:pt x="453288" y="437137"/>
                  </a:lnTo>
                  <a:lnTo>
                    <a:pt x="455676" y="425323"/>
                  </a:lnTo>
                  <a:lnTo>
                    <a:pt x="455676" y="30353"/>
                  </a:lnTo>
                  <a:lnTo>
                    <a:pt x="453288" y="18538"/>
                  </a:lnTo>
                  <a:lnTo>
                    <a:pt x="446778" y="8890"/>
                  </a:lnTo>
                  <a:lnTo>
                    <a:pt x="437121" y="2385"/>
                  </a:lnTo>
                  <a:lnTo>
                    <a:pt x="425297" y="0"/>
                  </a:lnTo>
                  <a:close/>
                </a:path>
              </a:pathLst>
            </a:custGeom>
            <a:solidFill>
              <a:srgbClr val="252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08405" y="3510153"/>
            <a:ext cx="207010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spc="55" dirty="0">
                <a:solidFill>
                  <a:srgbClr val="DFD5DE"/>
                </a:solidFill>
                <a:latin typeface="Liberation Sans"/>
                <a:cs typeface="Liberation Sans"/>
              </a:rPr>
              <a:t>2</a:t>
            </a:r>
            <a:endParaRPr sz="2350">
              <a:latin typeface="Liberation Sans"/>
              <a:cs typeface="Liberation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13914" y="3467811"/>
            <a:ext cx="11750675" cy="1091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50" dirty="0">
                <a:solidFill>
                  <a:srgbClr val="DFD5DE"/>
                </a:solidFill>
                <a:latin typeface="Liberation Sans"/>
                <a:cs typeface="Liberation Sans"/>
              </a:rPr>
              <a:t>Legal</a:t>
            </a:r>
            <a:r>
              <a:rPr sz="1950" spc="-6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50" spc="30" dirty="0">
                <a:solidFill>
                  <a:srgbClr val="DFD5DE"/>
                </a:solidFill>
                <a:latin typeface="Liberation Sans"/>
                <a:cs typeface="Liberation Sans"/>
              </a:rPr>
              <a:t>Issue</a:t>
            </a:r>
            <a:endParaRPr sz="1950">
              <a:latin typeface="Liberation Sans"/>
              <a:cs typeface="Liberation Sans"/>
            </a:endParaRPr>
          </a:p>
          <a:p>
            <a:pPr marL="12700" marR="5080">
              <a:lnSpc>
                <a:spcPct val="139400"/>
              </a:lnSpc>
              <a:spcBef>
                <a:spcPts val="86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House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Lords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had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determine</a:t>
            </a:r>
            <a:r>
              <a:rPr sz="15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5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company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could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warden's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actions,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which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were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clearly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outside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his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authorised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duties.</a:t>
            </a:r>
            <a:endParaRPr sz="1550">
              <a:latin typeface="Noto Sans CJK HK"/>
              <a:cs typeface="Noto Sans CJK HK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84859" y="5209032"/>
            <a:ext cx="1141730" cy="455930"/>
            <a:chOff x="784859" y="5209032"/>
            <a:chExt cx="1141730" cy="455930"/>
          </a:xfrm>
        </p:grpSpPr>
        <p:sp>
          <p:nvSpPr>
            <p:cNvPr id="14" name="object 14"/>
            <p:cNvSpPr/>
            <p:nvPr/>
          </p:nvSpPr>
          <p:spPr>
            <a:xfrm>
              <a:off x="1217676" y="5425440"/>
              <a:ext cx="708660" cy="22860"/>
            </a:xfrm>
            <a:custGeom>
              <a:avLst/>
              <a:gdLst/>
              <a:ahLst/>
              <a:cxnLst/>
              <a:rect l="l" t="t" r="r" b="b"/>
              <a:pathLst>
                <a:path w="708660" h="22860">
                  <a:moveTo>
                    <a:pt x="703580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703580" y="22860"/>
                  </a:lnTo>
                  <a:lnTo>
                    <a:pt x="708660" y="17780"/>
                  </a:lnTo>
                  <a:lnTo>
                    <a:pt x="708660" y="5080"/>
                  </a:lnTo>
                  <a:lnTo>
                    <a:pt x="703580" y="0"/>
                  </a:lnTo>
                  <a:close/>
                </a:path>
              </a:pathLst>
            </a:custGeom>
            <a:solidFill>
              <a:srgbClr val="3E3E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84859" y="5209032"/>
              <a:ext cx="455930" cy="455930"/>
            </a:xfrm>
            <a:custGeom>
              <a:avLst/>
              <a:gdLst/>
              <a:ahLst/>
              <a:cxnLst/>
              <a:rect l="l" t="t" r="r" b="b"/>
              <a:pathLst>
                <a:path w="455930" h="455929">
                  <a:moveTo>
                    <a:pt x="425297" y="0"/>
                  </a:moveTo>
                  <a:lnTo>
                    <a:pt x="30378" y="0"/>
                  </a:lnTo>
                  <a:lnTo>
                    <a:pt x="18554" y="2385"/>
                  </a:lnTo>
                  <a:lnTo>
                    <a:pt x="8897" y="8890"/>
                  </a:lnTo>
                  <a:lnTo>
                    <a:pt x="2387" y="18538"/>
                  </a:lnTo>
                  <a:lnTo>
                    <a:pt x="0" y="30353"/>
                  </a:lnTo>
                  <a:lnTo>
                    <a:pt x="0" y="425323"/>
                  </a:lnTo>
                  <a:lnTo>
                    <a:pt x="2387" y="437137"/>
                  </a:lnTo>
                  <a:lnTo>
                    <a:pt x="8897" y="446786"/>
                  </a:lnTo>
                  <a:lnTo>
                    <a:pt x="18554" y="453290"/>
                  </a:lnTo>
                  <a:lnTo>
                    <a:pt x="30378" y="455676"/>
                  </a:lnTo>
                  <a:lnTo>
                    <a:pt x="425297" y="455676"/>
                  </a:lnTo>
                  <a:lnTo>
                    <a:pt x="437121" y="453290"/>
                  </a:lnTo>
                  <a:lnTo>
                    <a:pt x="446778" y="446786"/>
                  </a:lnTo>
                  <a:lnTo>
                    <a:pt x="453288" y="437137"/>
                  </a:lnTo>
                  <a:lnTo>
                    <a:pt x="455676" y="425323"/>
                  </a:lnTo>
                  <a:lnTo>
                    <a:pt x="455676" y="30353"/>
                  </a:lnTo>
                  <a:lnTo>
                    <a:pt x="453288" y="18538"/>
                  </a:lnTo>
                  <a:lnTo>
                    <a:pt x="446778" y="8890"/>
                  </a:lnTo>
                  <a:lnTo>
                    <a:pt x="437121" y="2385"/>
                  </a:lnTo>
                  <a:lnTo>
                    <a:pt x="425297" y="0"/>
                  </a:lnTo>
                  <a:close/>
                </a:path>
              </a:pathLst>
            </a:custGeom>
            <a:solidFill>
              <a:srgbClr val="252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09319" y="5203316"/>
            <a:ext cx="205104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spc="40" dirty="0">
                <a:solidFill>
                  <a:srgbClr val="DFD5DE"/>
                </a:solidFill>
                <a:latin typeface="Liberation Sans"/>
                <a:cs typeface="Liberation Sans"/>
              </a:rPr>
              <a:t>3</a:t>
            </a:r>
            <a:endParaRPr sz="2350">
              <a:latin typeface="Liberation Sans"/>
              <a:cs typeface="Liberation San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113914" y="5161533"/>
            <a:ext cx="11547475" cy="1091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114" dirty="0">
                <a:solidFill>
                  <a:srgbClr val="DFD5DE"/>
                </a:solidFill>
                <a:latin typeface="Liberation Sans"/>
                <a:cs typeface="Liberation Sans"/>
              </a:rPr>
              <a:t>Decision</a:t>
            </a:r>
            <a:endParaRPr sz="195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  <a:spcBef>
                <a:spcPts val="159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House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Lords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Hesley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Hall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Ltd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liable,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emphasising</a:t>
            </a:r>
            <a:r>
              <a:rPr sz="15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close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connection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between 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warden's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duties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and</a:t>
            </a:r>
            <a:endParaRPr sz="1550">
              <a:latin typeface="Noto Sans CJK HK"/>
              <a:cs typeface="Noto Sans CJK HK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abuse.</a:t>
            </a:r>
            <a:endParaRPr sz="1550">
              <a:latin typeface="Noto Sans CJK HK"/>
              <a:cs typeface="Noto Sans CJK H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6264" y="6646874"/>
            <a:ext cx="12917170" cy="1015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9700"/>
              </a:lnSpc>
              <a:spcBef>
                <a:spcPts val="9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landmark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significantly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expanded 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UK,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moving</a:t>
            </a:r>
            <a:r>
              <a:rPr sz="15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away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strict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"course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employment"</a:t>
            </a:r>
            <a:r>
              <a:rPr sz="15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test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introducing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"close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connection"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test.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It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highlighted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need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consider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nature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employee's job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its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</a:t>
            </a:r>
            <a:r>
              <a:rPr sz="15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wrongful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conduct.</a:t>
            </a:r>
            <a:endParaRPr sz="15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233931"/>
            <a:ext cx="13045440" cy="141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00"/>
              </a:lnSpc>
            </a:pPr>
            <a:r>
              <a:rPr spc="125" dirty="0"/>
              <a:t>Case</a:t>
            </a:r>
            <a:r>
              <a:rPr spc="-145" dirty="0"/>
              <a:t> </a:t>
            </a:r>
            <a:r>
              <a:rPr spc="229" dirty="0"/>
              <a:t>Study:</a:t>
            </a:r>
            <a:r>
              <a:rPr spc="-140" dirty="0"/>
              <a:t> </a:t>
            </a:r>
            <a:r>
              <a:rPr spc="170" dirty="0"/>
              <a:t>Various</a:t>
            </a:r>
            <a:r>
              <a:rPr spc="-145" dirty="0"/>
              <a:t> </a:t>
            </a:r>
            <a:r>
              <a:rPr spc="240" dirty="0"/>
              <a:t>Claimants</a:t>
            </a:r>
            <a:r>
              <a:rPr spc="-140" dirty="0"/>
              <a:t> </a:t>
            </a:r>
            <a:r>
              <a:rPr spc="85" dirty="0"/>
              <a:t>v</a:t>
            </a:r>
            <a:r>
              <a:rPr spc="-145" dirty="0"/>
              <a:t> </a:t>
            </a:r>
            <a:r>
              <a:rPr spc="300" dirty="0"/>
              <a:t>Catholic</a:t>
            </a:r>
            <a:r>
              <a:rPr spc="-125" dirty="0"/>
              <a:t> </a:t>
            </a:r>
            <a:r>
              <a:rPr spc="280" dirty="0"/>
              <a:t>Child </a:t>
            </a:r>
            <a:r>
              <a:rPr spc="195" dirty="0"/>
              <a:t>Welfare</a:t>
            </a:r>
            <a:r>
              <a:rPr spc="-155" dirty="0"/>
              <a:t> </a:t>
            </a:r>
            <a:r>
              <a:rPr spc="310" dirty="0"/>
              <a:t>Society</a:t>
            </a:r>
            <a:r>
              <a:rPr spc="-150" dirty="0"/>
              <a:t> </a:t>
            </a:r>
            <a:r>
              <a:rPr spc="95" dirty="0"/>
              <a:t>(2012)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3238626"/>
            <a:ext cx="3956050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0" dirty="0">
                <a:solidFill>
                  <a:srgbClr val="96B8FF"/>
                </a:solidFill>
                <a:latin typeface="Liberation Sans"/>
                <a:cs typeface="Liberation Sans"/>
              </a:rPr>
              <a:t>Case</a:t>
            </a:r>
            <a:r>
              <a:rPr sz="2200" spc="-50" dirty="0">
                <a:solidFill>
                  <a:srgbClr val="96B8FF"/>
                </a:solidFill>
                <a:latin typeface="Liberation Sans"/>
                <a:cs typeface="Liberation Sans"/>
              </a:rPr>
              <a:t> </a:t>
            </a:r>
            <a:r>
              <a:rPr sz="2200" spc="114" dirty="0">
                <a:solidFill>
                  <a:srgbClr val="96B8FF"/>
                </a:solidFill>
                <a:latin typeface="Liberation Sans"/>
                <a:cs typeface="Liberation Sans"/>
              </a:rPr>
              <a:t>Background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100"/>
              </a:lnSpc>
              <a:spcBef>
                <a:spcPts val="166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involved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sexual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abuse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committed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members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La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Salle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Institute,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Catholic organisation,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at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residential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school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boys.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UK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Supreme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had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determine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Institute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could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its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members.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3238626"/>
            <a:ext cx="3946525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0" dirty="0">
                <a:solidFill>
                  <a:srgbClr val="96B8FF"/>
                </a:solidFill>
                <a:latin typeface="Liberation Sans"/>
                <a:cs typeface="Liberation Sans"/>
              </a:rPr>
              <a:t>Legal</a:t>
            </a:r>
            <a:r>
              <a:rPr sz="2200" spc="-75" dirty="0">
                <a:solidFill>
                  <a:srgbClr val="96B8FF"/>
                </a:solidFill>
                <a:latin typeface="Liberation Sans"/>
                <a:cs typeface="Liberation Sans"/>
              </a:rPr>
              <a:t> </a:t>
            </a:r>
            <a:r>
              <a:rPr sz="2200" spc="55" dirty="0">
                <a:solidFill>
                  <a:srgbClr val="96B8FF"/>
                </a:solidFill>
                <a:latin typeface="Liberation Sans"/>
                <a:cs typeface="Liberation Sans"/>
              </a:rPr>
              <a:t>Analysis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100"/>
              </a:lnSpc>
              <a:spcBef>
                <a:spcPts val="166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considered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between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Institute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its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members,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examining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factors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such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as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control,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integration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into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organisation,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 and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furtherance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organisation's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objectives.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It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also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assessed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connection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between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risk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abuse.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0406" y="3238626"/>
            <a:ext cx="3731260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25" dirty="0">
                <a:solidFill>
                  <a:srgbClr val="96B8FF"/>
                </a:solidFill>
                <a:latin typeface="Liberation Sans"/>
                <a:cs typeface="Liberation Sans"/>
              </a:rPr>
              <a:t>Ǧudgement</a:t>
            </a:r>
            <a:r>
              <a:rPr sz="2200" spc="-50" dirty="0">
                <a:solidFill>
                  <a:srgbClr val="96B8FF"/>
                </a:solidFill>
                <a:latin typeface="Liberation Sans"/>
                <a:cs typeface="Liberation Sans"/>
              </a:rPr>
              <a:t> </a:t>
            </a:r>
            <a:r>
              <a:rPr sz="2200" spc="120" dirty="0">
                <a:solidFill>
                  <a:srgbClr val="96B8FF"/>
                </a:solidFill>
                <a:latin typeface="Liberation Sans"/>
                <a:cs typeface="Liberation Sans"/>
              </a:rPr>
              <a:t>and</a:t>
            </a:r>
            <a:r>
              <a:rPr sz="2200" spc="-65" dirty="0">
                <a:solidFill>
                  <a:srgbClr val="96B8FF"/>
                </a:solidFill>
                <a:latin typeface="Liberation Sans"/>
                <a:cs typeface="Liberation Sans"/>
              </a:rPr>
              <a:t> </a:t>
            </a:r>
            <a:r>
              <a:rPr sz="2200" spc="155" dirty="0">
                <a:solidFill>
                  <a:srgbClr val="96B8FF"/>
                </a:solidFill>
                <a:latin typeface="Liberation Sans"/>
                <a:cs typeface="Liberation Sans"/>
              </a:rPr>
              <a:t>Impact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100"/>
              </a:lnSpc>
              <a:spcBef>
                <a:spcPts val="166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Supreme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Institute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could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liable,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extending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concept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vicarious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"akin</a:t>
            </a:r>
            <a:r>
              <a:rPr sz="1750" spc="-8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to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employment".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decision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has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significant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implications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religious organisations</a:t>
            </a:r>
            <a:r>
              <a:rPr sz="17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other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non-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traditional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structures.</a:t>
            </a:r>
            <a:endParaRPr sz="17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10"/>
              </a:lnSpc>
            </a:pPr>
            <a:r>
              <a:rPr spc="395" dirty="0"/>
              <a:t>Hong</a:t>
            </a:r>
            <a:r>
              <a:rPr spc="-165" dirty="0"/>
              <a:t> </a:t>
            </a:r>
            <a:r>
              <a:rPr spc="229" dirty="0"/>
              <a:t>Kong</a:t>
            </a:r>
            <a:r>
              <a:rPr spc="-140" dirty="0"/>
              <a:t> </a:t>
            </a:r>
            <a:r>
              <a:rPr spc="75" dirty="0"/>
              <a:t>Case:</a:t>
            </a:r>
            <a:r>
              <a:rPr spc="-140" dirty="0"/>
              <a:t> </a:t>
            </a:r>
            <a:r>
              <a:rPr spc="270" dirty="0"/>
              <a:t>Chu</a:t>
            </a:r>
            <a:r>
              <a:rPr spc="-140" dirty="0"/>
              <a:t> </a:t>
            </a:r>
            <a:r>
              <a:rPr spc="310" dirty="0"/>
              <a:t>Chung</a:t>
            </a:r>
            <a:r>
              <a:rPr spc="-160" dirty="0"/>
              <a:t> </a:t>
            </a:r>
            <a:r>
              <a:rPr spc="180" dirty="0"/>
              <a:t>Wah</a:t>
            </a:r>
            <a:r>
              <a:rPr spc="-140" dirty="0"/>
              <a:t> </a:t>
            </a:r>
            <a:r>
              <a:rPr spc="85" dirty="0"/>
              <a:t>v</a:t>
            </a:r>
            <a:r>
              <a:rPr spc="-140" dirty="0"/>
              <a:t> </a:t>
            </a:r>
            <a:r>
              <a:rPr spc="85" dirty="0"/>
              <a:t>The </a:t>
            </a:r>
            <a:r>
              <a:rPr spc="229" dirty="0"/>
              <a:t>Chinese</a:t>
            </a:r>
            <a:r>
              <a:rPr spc="-135" dirty="0"/>
              <a:t> </a:t>
            </a:r>
            <a:r>
              <a:rPr spc="229" dirty="0"/>
              <a:t>University</a:t>
            </a:r>
            <a:r>
              <a:rPr spc="-120" dirty="0"/>
              <a:t> </a:t>
            </a:r>
            <a:r>
              <a:rPr spc="405" dirty="0"/>
              <a:t>of</a:t>
            </a:r>
            <a:r>
              <a:rPr spc="-135" dirty="0"/>
              <a:t> </a:t>
            </a:r>
            <a:r>
              <a:rPr spc="395" dirty="0"/>
              <a:t>Hong</a:t>
            </a:r>
            <a:r>
              <a:rPr spc="-135" dirty="0"/>
              <a:t> </a:t>
            </a:r>
            <a:r>
              <a:rPr spc="229" dirty="0"/>
              <a:t>Kong</a:t>
            </a:r>
            <a:r>
              <a:rPr spc="-135" dirty="0"/>
              <a:t> </a:t>
            </a:r>
            <a:r>
              <a:rPr spc="125" dirty="0"/>
              <a:t>(2016)</a:t>
            </a:r>
          </a:p>
        </p:txBody>
      </p:sp>
      <p:sp>
        <p:nvSpPr>
          <p:cNvPr id="3" name="object 3"/>
          <p:cNvSpPr/>
          <p:nvPr/>
        </p:nvSpPr>
        <p:spPr>
          <a:xfrm>
            <a:off x="794004" y="2990088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40" h="510539">
                <a:moveTo>
                  <a:pt x="476504" y="0"/>
                </a:moveTo>
                <a:lnTo>
                  <a:pt x="34036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6" y="510539"/>
                </a:lnTo>
                <a:lnTo>
                  <a:pt x="476504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39" y="476503"/>
                </a:lnTo>
                <a:lnTo>
                  <a:pt x="510539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4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67841" y="2984373"/>
            <a:ext cx="16319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-450" dirty="0">
                <a:solidFill>
                  <a:srgbClr val="DFD5DE"/>
                </a:solidFill>
                <a:latin typeface="Liberation Sans"/>
                <a:cs typeface="Liberation Sans"/>
              </a:rPr>
              <a:t>1</a:t>
            </a:r>
            <a:endParaRPr sz="2650">
              <a:latin typeface="Liberation Sans"/>
              <a:cs typeface="Liberation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18285" y="2966466"/>
            <a:ext cx="3477260" cy="2691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0" dirty="0">
                <a:solidFill>
                  <a:srgbClr val="DFD5DE"/>
                </a:solidFill>
                <a:latin typeface="Liberation Sans"/>
                <a:cs typeface="Liberation Sans"/>
              </a:rPr>
              <a:t>Case</a:t>
            </a:r>
            <a:r>
              <a:rPr sz="2200" spc="-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200" spc="90" dirty="0">
                <a:solidFill>
                  <a:srgbClr val="DFD5DE"/>
                </a:solidFill>
                <a:latin typeface="Liberation Sans"/>
                <a:cs typeface="Liberation Sans"/>
              </a:rPr>
              <a:t>Overview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involved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sexual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harassment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claim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against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a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professor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at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Chinese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University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Hong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Kong.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plaintiff,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student,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sued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both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professor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university.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16652" y="2990088"/>
            <a:ext cx="510540" cy="510540"/>
          </a:xfrm>
          <a:custGeom>
            <a:avLst/>
            <a:gdLst/>
            <a:ahLst/>
            <a:cxnLst/>
            <a:rect l="l" t="t" r="r" b="b"/>
            <a:pathLst>
              <a:path w="510539" h="510539">
                <a:moveTo>
                  <a:pt x="476503" y="0"/>
                </a:moveTo>
                <a:lnTo>
                  <a:pt x="34036" y="0"/>
                </a:lnTo>
                <a:lnTo>
                  <a:pt x="20788" y="2674"/>
                </a:lnTo>
                <a:lnTo>
                  <a:pt x="9969" y="9969"/>
                </a:lnTo>
                <a:lnTo>
                  <a:pt x="2674" y="20788"/>
                </a:lnTo>
                <a:lnTo>
                  <a:pt x="0" y="34036"/>
                </a:lnTo>
                <a:lnTo>
                  <a:pt x="0" y="476503"/>
                </a:lnTo>
                <a:lnTo>
                  <a:pt x="2674" y="489751"/>
                </a:lnTo>
                <a:lnTo>
                  <a:pt x="9969" y="500570"/>
                </a:lnTo>
                <a:lnTo>
                  <a:pt x="20788" y="507865"/>
                </a:lnTo>
                <a:lnTo>
                  <a:pt x="34036" y="510539"/>
                </a:lnTo>
                <a:lnTo>
                  <a:pt x="476503" y="510539"/>
                </a:lnTo>
                <a:lnTo>
                  <a:pt x="489751" y="507865"/>
                </a:lnTo>
                <a:lnTo>
                  <a:pt x="500570" y="500570"/>
                </a:lnTo>
                <a:lnTo>
                  <a:pt x="507865" y="489751"/>
                </a:lnTo>
                <a:lnTo>
                  <a:pt x="510539" y="476503"/>
                </a:lnTo>
                <a:lnTo>
                  <a:pt x="510539" y="34036"/>
                </a:lnTo>
                <a:lnTo>
                  <a:pt x="507865" y="20788"/>
                </a:lnTo>
                <a:lnTo>
                  <a:pt x="500570" y="9969"/>
                </a:lnTo>
                <a:lnTo>
                  <a:pt x="489751" y="2674"/>
                </a:lnTo>
                <a:lnTo>
                  <a:pt x="476503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7621" y="2984373"/>
            <a:ext cx="22987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65" dirty="0">
                <a:solidFill>
                  <a:srgbClr val="DFD5DE"/>
                </a:solidFill>
                <a:latin typeface="Liberation Sans"/>
                <a:cs typeface="Liberation Sans"/>
              </a:rPr>
              <a:t>2</a:t>
            </a:r>
            <a:endParaRPr sz="2650">
              <a:latin typeface="Liberation Sans"/>
              <a:cs typeface="Liberation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41821" y="2966466"/>
            <a:ext cx="3356610" cy="3058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0" dirty="0">
                <a:solidFill>
                  <a:srgbClr val="DFD5DE"/>
                </a:solidFill>
                <a:latin typeface="Liberation Sans"/>
                <a:cs typeface="Liberation Sans"/>
              </a:rPr>
              <a:t>Legal</a:t>
            </a:r>
            <a:r>
              <a:rPr sz="2200" spc="-7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200" spc="-10" dirty="0">
                <a:solidFill>
                  <a:srgbClr val="DFD5DE"/>
                </a:solidFill>
                <a:latin typeface="Liberation Sans"/>
                <a:cs typeface="Liberation Sans"/>
              </a:rPr>
              <a:t>Issues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had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determine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university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could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be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professor's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actions,</a:t>
            </a:r>
            <a:r>
              <a:rPr sz="1750" spc="-8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considering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nature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academic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university's policies.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640823" y="2990088"/>
            <a:ext cx="509270" cy="510540"/>
          </a:xfrm>
          <a:custGeom>
            <a:avLst/>
            <a:gdLst/>
            <a:ahLst/>
            <a:cxnLst/>
            <a:rect l="l" t="t" r="r" b="b"/>
            <a:pathLst>
              <a:path w="509270" h="510539">
                <a:moveTo>
                  <a:pt x="475106" y="0"/>
                </a:moveTo>
                <a:lnTo>
                  <a:pt x="33908" y="0"/>
                </a:lnTo>
                <a:lnTo>
                  <a:pt x="20734" y="2672"/>
                </a:lnTo>
                <a:lnTo>
                  <a:pt x="9953" y="9953"/>
                </a:lnTo>
                <a:lnTo>
                  <a:pt x="2672" y="20734"/>
                </a:lnTo>
                <a:lnTo>
                  <a:pt x="0" y="33909"/>
                </a:lnTo>
                <a:lnTo>
                  <a:pt x="0" y="476631"/>
                </a:lnTo>
                <a:lnTo>
                  <a:pt x="2672" y="489805"/>
                </a:lnTo>
                <a:lnTo>
                  <a:pt x="9953" y="500586"/>
                </a:lnTo>
                <a:lnTo>
                  <a:pt x="20734" y="507867"/>
                </a:lnTo>
                <a:lnTo>
                  <a:pt x="33908" y="510539"/>
                </a:lnTo>
                <a:lnTo>
                  <a:pt x="475106" y="510539"/>
                </a:lnTo>
                <a:lnTo>
                  <a:pt x="488281" y="507867"/>
                </a:lnTo>
                <a:lnTo>
                  <a:pt x="499062" y="500586"/>
                </a:lnTo>
                <a:lnTo>
                  <a:pt x="506343" y="489805"/>
                </a:lnTo>
                <a:lnTo>
                  <a:pt x="509016" y="476631"/>
                </a:lnTo>
                <a:lnTo>
                  <a:pt x="509016" y="33909"/>
                </a:lnTo>
                <a:lnTo>
                  <a:pt x="506343" y="20734"/>
                </a:lnTo>
                <a:lnTo>
                  <a:pt x="499062" y="9953"/>
                </a:lnTo>
                <a:lnTo>
                  <a:pt x="488281" y="2672"/>
                </a:lnTo>
                <a:lnTo>
                  <a:pt x="47510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81793" y="2984373"/>
            <a:ext cx="22796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50" dirty="0">
                <a:solidFill>
                  <a:srgbClr val="DFD5DE"/>
                </a:solidFill>
                <a:latin typeface="Liberation Sans"/>
                <a:cs typeface="Liberation Sans"/>
              </a:rPr>
              <a:t>3</a:t>
            </a:r>
            <a:endParaRPr sz="2650">
              <a:latin typeface="Liberation Sans"/>
              <a:cs typeface="Liberation San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365485" y="2966466"/>
            <a:ext cx="3411854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40" dirty="0">
                <a:solidFill>
                  <a:srgbClr val="DFD5DE"/>
                </a:solidFill>
                <a:latin typeface="Liberation Sans"/>
                <a:cs typeface="Liberation Sans"/>
              </a:rPr>
              <a:t>Court's</a:t>
            </a:r>
            <a:r>
              <a:rPr sz="2200" spc="-4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200" spc="120" dirty="0">
                <a:solidFill>
                  <a:srgbClr val="DFD5DE"/>
                </a:solidFill>
                <a:latin typeface="Liberation Sans"/>
                <a:cs typeface="Liberation Sans"/>
              </a:rPr>
              <a:t>Decision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First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Instance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found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university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could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potentially</a:t>
            </a:r>
            <a:r>
              <a:rPr sz="17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vicariously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liable,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emphasising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need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for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clear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policies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procedures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to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prevent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address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sexual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harassment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academic settings.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1304" y="6579565"/>
            <a:ext cx="1259903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highlights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application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principles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Hong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Kong's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educational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context,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demonstrating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importance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robust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institutional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policies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potential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non-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traditional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relationships.</a:t>
            </a:r>
            <a:endParaRPr sz="17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8482" y="422795"/>
            <a:ext cx="7778115" cy="1145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400"/>
              </a:lnSpc>
              <a:spcBef>
                <a:spcPts val="100"/>
              </a:spcBef>
            </a:pPr>
            <a:r>
              <a:rPr sz="3450" spc="215" dirty="0"/>
              <a:t>Emerging</a:t>
            </a:r>
            <a:r>
              <a:rPr sz="3450" spc="-150" dirty="0"/>
              <a:t> </a:t>
            </a:r>
            <a:r>
              <a:rPr sz="3450" spc="110" dirty="0"/>
              <a:t>Trends:</a:t>
            </a:r>
            <a:r>
              <a:rPr sz="3450" spc="-140" dirty="0"/>
              <a:t> </a:t>
            </a:r>
            <a:r>
              <a:rPr sz="3450" spc="220" dirty="0"/>
              <a:t>Remote</a:t>
            </a:r>
            <a:r>
              <a:rPr sz="3450" spc="-135" dirty="0"/>
              <a:t> </a:t>
            </a:r>
            <a:r>
              <a:rPr sz="3450" spc="185" dirty="0"/>
              <a:t>Work</a:t>
            </a:r>
            <a:r>
              <a:rPr sz="3450" spc="-105" dirty="0"/>
              <a:t> </a:t>
            </a:r>
            <a:r>
              <a:rPr sz="3450" spc="185" dirty="0"/>
              <a:t>and </a:t>
            </a:r>
            <a:r>
              <a:rPr sz="3450" spc="180" dirty="0"/>
              <a:t>Employer</a:t>
            </a:r>
            <a:r>
              <a:rPr sz="3450" spc="-130" dirty="0"/>
              <a:t> </a:t>
            </a:r>
            <a:r>
              <a:rPr sz="3450" spc="155" dirty="0"/>
              <a:t>Liability</a:t>
            </a:r>
            <a:endParaRPr sz="34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791" y="1863851"/>
            <a:ext cx="886968" cy="425805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08482" y="2022729"/>
            <a:ext cx="7844790" cy="5396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65860">
              <a:lnSpc>
                <a:spcPct val="100000"/>
              </a:lnSpc>
              <a:spcBef>
                <a:spcPts val="105"/>
              </a:spcBef>
            </a:pPr>
            <a:r>
              <a:rPr sz="1700" spc="70" dirty="0">
                <a:solidFill>
                  <a:srgbClr val="DFD5DE"/>
                </a:solidFill>
                <a:latin typeface="Liberation Sans"/>
                <a:cs typeface="Liberation Sans"/>
              </a:rPr>
              <a:t>Blurred</a:t>
            </a:r>
            <a:r>
              <a:rPr sz="1700" spc="-2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00" spc="65" dirty="0">
                <a:solidFill>
                  <a:srgbClr val="DFD5DE"/>
                </a:solidFill>
                <a:latin typeface="Liberation Sans"/>
                <a:cs typeface="Liberation Sans"/>
              </a:rPr>
              <a:t>Boundaries</a:t>
            </a:r>
            <a:endParaRPr sz="1700" dirty="0">
              <a:latin typeface="Liberation Sans"/>
              <a:cs typeface="Liberation Sans"/>
            </a:endParaRPr>
          </a:p>
          <a:p>
            <a:pPr marL="1165860" marR="441959">
              <a:lnSpc>
                <a:spcPct val="135700"/>
              </a:lnSpc>
              <a:spcBef>
                <a:spcPts val="750"/>
              </a:spcBef>
            </a:pP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Remote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blurred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lines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between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personal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professional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spaces,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complicating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determination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"course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employment".</a:t>
            </a:r>
            <a:endParaRPr sz="1350" dirty="0">
              <a:latin typeface="Noto Sans CJK HK"/>
              <a:cs typeface="Noto Sans CJK HK"/>
            </a:endParaRPr>
          </a:p>
          <a:p>
            <a:pPr>
              <a:lnSpc>
                <a:spcPct val="100000"/>
              </a:lnSpc>
              <a:spcBef>
                <a:spcPts val="1445"/>
              </a:spcBef>
            </a:pPr>
            <a:endParaRPr sz="1350" dirty="0">
              <a:latin typeface="Noto Sans CJK HK"/>
              <a:cs typeface="Noto Sans CJK HK"/>
            </a:endParaRPr>
          </a:p>
          <a:p>
            <a:pPr marL="1165860">
              <a:lnSpc>
                <a:spcPct val="100000"/>
              </a:lnSpc>
              <a:spcBef>
                <a:spcPts val="5"/>
              </a:spcBef>
            </a:pPr>
            <a:r>
              <a:rPr sz="1700" spc="110" dirty="0">
                <a:solidFill>
                  <a:srgbClr val="DFD5DE"/>
                </a:solidFill>
                <a:latin typeface="Liberation Sans"/>
                <a:cs typeface="Liberation Sans"/>
              </a:rPr>
              <a:t>Digital</a:t>
            </a:r>
            <a:r>
              <a:rPr sz="1700" spc="-6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00" spc="114" dirty="0">
                <a:solidFill>
                  <a:srgbClr val="DFD5DE"/>
                </a:solidFill>
                <a:latin typeface="Liberation Sans"/>
                <a:cs typeface="Liberation Sans"/>
              </a:rPr>
              <a:t>Misconduct</a:t>
            </a:r>
            <a:endParaRPr sz="1700" dirty="0">
              <a:latin typeface="Liberation Sans"/>
              <a:cs typeface="Liberation Sans"/>
            </a:endParaRPr>
          </a:p>
          <a:p>
            <a:pPr marL="1165860" marR="336550">
              <a:lnSpc>
                <a:spcPct val="135600"/>
              </a:lnSpc>
              <a:spcBef>
                <a:spcPts val="755"/>
              </a:spcBef>
            </a:pP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Increased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reliance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on</a:t>
            </a:r>
            <a:r>
              <a:rPr sz="13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digital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communication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has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led</a:t>
            </a:r>
            <a:r>
              <a:rPr sz="13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new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forms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workplace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misconduct,</a:t>
            </a:r>
            <a:r>
              <a:rPr sz="13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such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as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virtual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harassment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or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data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breaches.</a:t>
            </a:r>
            <a:endParaRPr sz="1350" dirty="0">
              <a:latin typeface="Noto Sans CJK HK"/>
              <a:cs typeface="Noto Sans CJK HK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1350" dirty="0">
              <a:latin typeface="Noto Sans CJK HK"/>
              <a:cs typeface="Noto Sans CJK HK"/>
            </a:endParaRPr>
          </a:p>
          <a:p>
            <a:pPr marL="1165860">
              <a:lnSpc>
                <a:spcPct val="100000"/>
              </a:lnSpc>
            </a:pPr>
            <a:r>
              <a:rPr sz="1700" spc="145" dirty="0">
                <a:solidFill>
                  <a:srgbClr val="DFD5DE"/>
                </a:solidFill>
                <a:latin typeface="Liberation Sans"/>
                <a:cs typeface="Liberation Sans"/>
              </a:rPr>
              <a:t>Home</a:t>
            </a:r>
            <a:r>
              <a:rPr sz="1700" spc="-7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00" spc="130" dirty="0">
                <a:solidFill>
                  <a:srgbClr val="DFD5DE"/>
                </a:solidFill>
                <a:latin typeface="Liberation Sans"/>
                <a:cs typeface="Liberation Sans"/>
              </a:rPr>
              <a:t>Office</a:t>
            </a:r>
            <a:r>
              <a:rPr sz="1700" spc="-5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00" spc="70" dirty="0">
                <a:solidFill>
                  <a:srgbClr val="DFD5DE"/>
                </a:solidFill>
                <a:latin typeface="Liberation Sans"/>
                <a:cs typeface="Liberation Sans"/>
              </a:rPr>
              <a:t>Safety</a:t>
            </a:r>
            <a:endParaRPr sz="1700" dirty="0">
              <a:latin typeface="Liberation Sans"/>
              <a:cs typeface="Liberation Sans"/>
            </a:endParaRPr>
          </a:p>
          <a:p>
            <a:pPr marL="1165860" marR="538480">
              <a:lnSpc>
                <a:spcPct val="135600"/>
              </a:lnSpc>
              <a:spcBef>
                <a:spcPts val="755"/>
              </a:spcBef>
            </a:pP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face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new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challenges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related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ensuring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safe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working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conditions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3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employees'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homes.</a:t>
            </a:r>
            <a:endParaRPr sz="1350" dirty="0">
              <a:latin typeface="Noto Sans CJK HK"/>
              <a:cs typeface="Noto Sans CJK HK"/>
            </a:endParaRPr>
          </a:p>
          <a:p>
            <a:pPr>
              <a:lnSpc>
                <a:spcPct val="100000"/>
              </a:lnSpc>
              <a:spcBef>
                <a:spcPts val="1390"/>
              </a:spcBef>
            </a:pPr>
            <a:endParaRPr sz="1350" dirty="0">
              <a:latin typeface="Noto Sans CJK HK"/>
              <a:cs typeface="Noto Sans CJK HK"/>
            </a:endParaRPr>
          </a:p>
          <a:p>
            <a:pPr marL="12700" marR="5080">
              <a:lnSpc>
                <a:spcPct val="135900"/>
              </a:lnSpc>
            </a:pP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rise</a:t>
            </a:r>
            <a:r>
              <a:rPr sz="13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remote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work,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accelerated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COVID-13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pandemic,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introduced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new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complexities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determining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Courts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legislators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are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grappling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with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how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apply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traditional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principles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these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evolving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arrangements.</a:t>
            </a:r>
            <a:r>
              <a:rPr sz="13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must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adapt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their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policies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risk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management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strategies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address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these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emerging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challenges.</a:t>
            </a:r>
            <a:endParaRPr sz="1350" dirty="0">
              <a:latin typeface="Noto Sans CJK HK"/>
              <a:cs typeface="Noto Sans CJK HK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21437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7263" y="2635516"/>
            <a:ext cx="10950575" cy="1144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400"/>
              </a:lnSpc>
              <a:spcBef>
                <a:spcPts val="100"/>
              </a:spcBef>
            </a:pPr>
            <a:r>
              <a:rPr sz="3450" spc="215" dirty="0"/>
              <a:t>Comparative</a:t>
            </a:r>
            <a:r>
              <a:rPr sz="3450" spc="-150" dirty="0"/>
              <a:t> </a:t>
            </a:r>
            <a:r>
              <a:rPr sz="3450" spc="80" dirty="0"/>
              <a:t>Analysis:</a:t>
            </a:r>
            <a:r>
              <a:rPr sz="3450" spc="-140" dirty="0"/>
              <a:t> </a:t>
            </a:r>
            <a:r>
              <a:rPr sz="3450" dirty="0"/>
              <a:t>UK,</a:t>
            </a:r>
            <a:r>
              <a:rPr sz="3450" spc="-130" dirty="0"/>
              <a:t> </a:t>
            </a:r>
            <a:r>
              <a:rPr sz="3450" spc="114" dirty="0"/>
              <a:t>Canada,</a:t>
            </a:r>
            <a:r>
              <a:rPr sz="3450" spc="-140" dirty="0"/>
              <a:t> </a:t>
            </a:r>
            <a:r>
              <a:rPr sz="3450" spc="210" dirty="0"/>
              <a:t>and</a:t>
            </a:r>
            <a:r>
              <a:rPr sz="3450" spc="-130" dirty="0"/>
              <a:t> </a:t>
            </a:r>
            <a:r>
              <a:rPr sz="3450" spc="310" dirty="0"/>
              <a:t>Hong</a:t>
            </a:r>
            <a:r>
              <a:rPr sz="3450" spc="-110" dirty="0"/>
              <a:t> </a:t>
            </a:r>
            <a:r>
              <a:rPr sz="3450" spc="180" dirty="0"/>
              <a:t>Kong </a:t>
            </a:r>
            <a:r>
              <a:rPr sz="3450" spc="215" dirty="0"/>
              <a:t>Approaches</a:t>
            </a:r>
            <a:endParaRPr sz="3450"/>
          </a:p>
        </p:txBody>
      </p:sp>
      <p:sp>
        <p:nvSpPr>
          <p:cNvPr id="4" name="object 4"/>
          <p:cNvSpPr/>
          <p:nvPr/>
        </p:nvSpPr>
        <p:spPr>
          <a:xfrm>
            <a:off x="621030" y="4074414"/>
            <a:ext cx="13390244" cy="2624455"/>
          </a:xfrm>
          <a:custGeom>
            <a:avLst/>
            <a:gdLst/>
            <a:ahLst/>
            <a:cxnLst/>
            <a:rect l="l" t="t" r="r" b="b"/>
            <a:pathLst>
              <a:path w="13390244" h="2624454">
                <a:moveTo>
                  <a:pt x="0" y="26543"/>
                </a:moveTo>
                <a:lnTo>
                  <a:pt x="2086" y="16234"/>
                </a:lnTo>
                <a:lnTo>
                  <a:pt x="7778" y="7794"/>
                </a:lnTo>
                <a:lnTo>
                  <a:pt x="16223" y="2093"/>
                </a:lnTo>
                <a:lnTo>
                  <a:pt x="26568" y="0"/>
                </a:lnTo>
                <a:lnTo>
                  <a:pt x="13363321" y="0"/>
                </a:lnTo>
                <a:lnTo>
                  <a:pt x="13373629" y="2093"/>
                </a:lnTo>
                <a:lnTo>
                  <a:pt x="13382069" y="7794"/>
                </a:lnTo>
                <a:lnTo>
                  <a:pt x="13387770" y="16234"/>
                </a:lnTo>
                <a:lnTo>
                  <a:pt x="13389864" y="26543"/>
                </a:lnTo>
                <a:lnTo>
                  <a:pt x="13389864" y="2597785"/>
                </a:lnTo>
                <a:lnTo>
                  <a:pt x="13387770" y="2608093"/>
                </a:lnTo>
                <a:lnTo>
                  <a:pt x="13382069" y="2616533"/>
                </a:lnTo>
                <a:lnTo>
                  <a:pt x="13373629" y="2622234"/>
                </a:lnTo>
                <a:lnTo>
                  <a:pt x="13363321" y="2624328"/>
                </a:lnTo>
                <a:lnTo>
                  <a:pt x="26568" y="2624328"/>
                </a:lnTo>
                <a:lnTo>
                  <a:pt x="16223" y="2622234"/>
                </a:lnTo>
                <a:lnTo>
                  <a:pt x="7778" y="2616533"/>
                </a:lnTo>
                <a:lnTo>
                  <a:pt x="2086" y="2608093"/>
                </a:lnTo>
                <a:lnTo>
                  <a:pt x="0" y="2597785"/>
                </a:lnTo>
                <a:lnTo>
                  <a:pt x="0" y="26543"/>
                </a:lnTo>
                <a:close/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27887" y="4081271"/>
          <a:ext cx="13372465" cy="2607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15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905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Jurisdiction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240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5260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Key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Test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240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Notable</a:t>
                      </a:r>
                      <a:r>
                        <a:rPr sz="135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Cases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240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UK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0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5260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"Close</a:t>
                      </a:r>
                      <a:r>
                        <a:rPr sz="1350" spc="-4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connection"</a:t>
                      </a:r>
                      <a:r>
                        <a:rPr sz="1350" spc="-7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test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0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Mohamud</a:t>
                      </a:r>
                      <a:r>
                        <a:rPr sz="1350" spc="-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v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WM</a:t>
                      </a: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Morrison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Supermarkets</a:t>
                      </a:r>
                      <a:r>
                        <a:rPr sz="1350" spc="-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plc</a:t>
                      </a: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(201G)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0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Canada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6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52600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"Enterprise</a:t>
                      </a:r>
                      <a:r>
                        <a:rPr sz="1350" spc="-4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risk"</a:t>
                      </a:r>
                      <a:r>
                        <a:rPr sz="1350" spc="-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test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6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Bazley</a:t>
                      </a: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v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Curry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(1333)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6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Hong</a:t>
                      </a:r>
                      <a:r>
                        <a:rPr sz="135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Kong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67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52600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Hybrid</a:t>
                      </a:r>
                      <a:r>
                        <a:rPr sz="1350" spc="-4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approach,</a:t>
                      </a:r>
                      <a:r>
                        <a:rPr sz="1350" spc="-3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influenced</a:t>
                      </a:r>
                      <a:r>
                        <a:rPr sz="1350" spc="-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by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UK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common</a:t>
                      </a:r>
                      <a:r>
                        <a:rPr sz="1350" spc="-4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law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67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Chu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Chung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Wah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v The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Chinese</a:t>
                      </a: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University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of</a:t>
                      </a:r>
                      <a:r>
                        <a:rPr sz="1350" spc="-1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Hong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  <a:p>
                      <a:pPr marL="2952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3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Kong</a:t>
                      </a:r>
                      <a:r>
                        <a:rPr sz="135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35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(201G)</a:t>
                      </a:r>
                      <a:endParaRPr sz="1350">
                        <a:latin typeface="Noto Sans CJK HK"/>
                        <a:cs typeface="Noto Sans CJK HK"/>
                      </a:endParaRPr>
                    </a:p>
                  </a:txBody>
                  <a:tcPr marL="0" marR="0" marT="15367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07263" y="6851328"/>
            <a:ext cx="13081635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600"/>
              </a:lnSpc>
              <a:spcBef>
                <a:spcPts val="100"/>
              </a:spcBef>
            </a:pP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While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all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three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jurisdictions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share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common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law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roots,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their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approaches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have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evolved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differently.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UK</a:t>
            </a:r>
            <a:r>
              <a:rPr sz="13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moved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towards</a:t>
            </a:r>
            <a:r>
              <a:rPr sz="13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broader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interpretation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with</a:t>
            </a:r>
            <a:r>
              <a:rPr sz="13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"close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connection"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test,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while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Canada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emphasises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link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between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enterprise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risk</a:t>
            </a:r>
            <a:r>
              <a:rPr sz="13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tortious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conduct.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Hong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Kong,</a:t>
            </a:r>
            <a:r>
              <a:rPr sz="13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while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influenced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UK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precedents,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has</a:t>
            </a:r>
            <a:r>
              <a:rPr sz="13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developed</a:t>
            </a:r>
            <a:r>
              <a:rPr sz="13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its</a:t>
            </a:r>
            <a:r>
              <a:rPr sz="13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own</a:t>
            </a:r>
            <a:r>
              <a:rPr sz="13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nuanced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approach,</a:t>
            </a:r>
            <a:r>
              <a:rPr sz="13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particularly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interpreting</a:t>
            </a:r>
            <a:r>
              <a:rPr sz="13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its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3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35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Ordinance.</a:t>
            </a:r>
            <a:endParaRPr sz="13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727405"/>
            <a:ext cx="9301480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90" dirty="0"/>
              <a:t>Future</a:t>
            </a:r>
            <a:r>
              <a:rPr spc="-145" dirty="0"/>
              <a:t> </a:t>
            </a:r>
            <a:r>
              <a:rPr spc="315" dirty="0"/>
              <a:t>Directions</a:t>
            </a:r>
            <a:r>
              <a:rPr spc="-140" dirty="0"/>
              <a:t> </a:t>
            </a:r>
            <a:r>
              <a:rPr spc="270" dirty="0"/>
              <a:t>and</a:t>
            </a:r>
            <a:r>
              <a:rPr spc="-140" dirty="0"/>
              <a:t> </a:t>
            </a:r>
            <a:r>
              <a:rPr spc="190" dirty="0"/>
              <a:t>Challenges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1933955"/>
            <a:ext cx="566927" cy="56692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81304" y="2703652"/>
            <a:ext cx="3027045" cy="2323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90" dirty="0">
                <a:solidFill>
                  <a:srgbClr val="DFD5DE"/>
                </a:solidFill>
                <a:latin typeface="Liberation Sans"/>
                <a:cs typeface="Liberation Sans"/>
              </a:rPr>
              <a:t>AI</a:t>
            </a:r>
            <a:r>
              <a:rPr sz="2200" spc="-8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200" spc="130" dirty="0">
                <a:solidFill>
                  <a:srgbClr val="DFD5DE"/>
                </a:solidFill>
                <a:latin typeface="Liberation Sans"/>
                <a:cs typeface="Liberation Sans"/>
              </a:rPr>
              <a:t>and</a:t>
            </a:r>
            <a:r>
              <a:rPr sz="2200" spc="-6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200" spc="155" dirty="0">
                <a:solidFill>
                  <a:srgbClr val="DFD5DE"/>
                </a:solidFill>
                <a:latin typeface="Liberation Sans"/>
                <a:cs typeface="Liberation Sans"/>
              </a:rPr>
              <a:t>Automation</a:t>
            </a:r>
            <a:endParaRPr sz="2200" dirty="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944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AI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systems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become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more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prevalent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workplace,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new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questions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arise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about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AI-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driven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decisions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8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actions.</a:t>
            </a:r>
            <a:endParaRPr sz="1750" dirty="0">
              <a:latin typeface="Noto Sans CJK HK"/>
              <a:cs typeface="Noto Sans CJK HK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1933955"/>
            <a:ext cx="566927" cy="5669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7119" y="2703652"/>
            <a:ext cx="2760980" cy="269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200" spc="114" dirty="0">
                <a:solidFill>
                  <a:srgbClr val="DFD5DE"/>
                </a:solidFill>
                <a:latin typeface="Liberation Sans"/>
                <a:cs typeface="Liberation Sans"/>
              </a:rPr>
              <a:t>G</a:t>
            </a:r>
            <a:r>
              <a:rPr sz="2200" spc="114" dirty="0" err="1">
                <a:solidFill>
                  <a:srgbClr val="DFD5DE"/>
                </a:solidFill>
                <a:latin typeface="Liberation Sans"/>
                <a:cs typeface="Liberation Sans"/>
              </a:rPr>
              <a:t>lobalisation</a:t>
            </a:r>
            <a:endParaRPr sz="2200" dirty="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944"/>
              </a:spcBef>
            </a:pP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Increasing</a:t>
            </a:r>
            <a:r>
              <a:rPr sz="1750" spc="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cross-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border employment</a:t>
            </a:r>
            <a:r>
              <a:rPr sz="17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necessitate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more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harmonised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international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approaches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 liability.</a:t>
            </a:r>
            <a:endParaRPr sz="1750" dirty="0">
              <a:latin typeface="Noto Sans CJK HK"/>
              <a:cs typeface="Noto Sans CJK HK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1933955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3188" y="2703652"/>
            <a:ext cx="3006725" cy="269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95" dirty="0">
                <a:solidFill>
                  <a:srgbClr val="DFD5DE"/>
                </a:solidFill>
                <a:latin typeface="Liberation Sans"/>
                <a:cs typeface="Liberation Sans"/>
              </a:rPr>
              <a:t>Balancing</a:t>
            </a:r>
            <a:r>
              <a:rPr sz="2200" spc="-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2200" spc="110" dirty="0">
                <a:solidFill>
                  <a:srgbClr val="DFD5DE"/>
                </a:solidFill>
                <a:latin typeface="Liberation Sans"/>
                <a:cs typeface="Liberation Sans"/>
              </a:rPr>
              <a:t>Interests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944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Courts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legislators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must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continue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balance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interests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employers,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employees,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public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in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developing</a:t>
            </a:r>
            <a:r>
              <a:rPr sz="1750" spc="-10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liability standards.</a:t>
            </a:r>
            <a:endParaRPr sz="1750">
              <a:latin typeface="Noto Sans CJK HK"/>
              <a:cs typeface="Noto Sans CJK HK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1933955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256" y="2682887"/>
            <a:ext cx="3013075" cy="306768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2200" spc="100" dirty="0">
                <a:solidFill>
                  <a:srgbClr val="DFD5DE"/>
                </a:solidFill>
                <a:latin typeface="Liberation Sans"/>
                <a:cs typeface="Liberation Sans"/>
              </a:rPr>
              <a:t>Environmental</a:t>
            </a:r>
            <a:endParaRPr sz="220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2200" spc="85" dirty="0">
                <a:solidFill>
                  <a:srgbClr val="DFD5DE"/>
                </a:solidFill>
                <a:latin typeface="Liberation Sans"/>
                <a:cs typeface="Liberation Sans"/>
              </a:rPr>
              <a:t>Liability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935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Growing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focus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on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corporate environmental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responsibility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expand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of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for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affecting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environment.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81304" y="6308953"/>
            <a:ext cx="12797790" cy="1132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8300"/>
              </a:lnSpc>
              <a:spcBef>
                <a:spcPts val="95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nature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continues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evolve,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so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too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will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frameworks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governing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r>
              <a:rPr sz="17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professionals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alike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must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stay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abreast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these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developments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navigate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complex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landscape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modern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workplace.</a:t>
            </a:r>
            <a:endParaRPr sz="1750" dirty="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72961" y="788034"/>
            <a:ext cx="708914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5400" spc="254" dirty="0"/>
              <a:t>Introduction</a:t>
            </a:r>
            <a:endParaRPr sz="5400" dirty="0"/>
          </a:p>
        </p:txBody>
      </p:sp>
      <p:sp>
        <p:nvSpPr>
          <p:cNvPr id="4" name="object 4"/>
          <p:cNvSpPr txBox="1"/>
          <p:nvPr/>
        </p:nvSpPr>
        <p:spPr>
          <a:xfrm>
            <a:off x="6172961" y="4527880"/>
            <a:ext cx="7604125" cy="2249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4400"/>
              </a:lnSpc>
              <a:spcBef>
                <a:spcPts val="105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Welcome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comprehensive</a:t>
            </a:r>
            <a:r>
              <a:rPr sz="15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exploration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actions.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presentation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delves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into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standards,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landmark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cases,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practical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implications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surrounding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critical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area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tort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law.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We'll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examine</a:t>
            </a:r>
            <a:r>
              <a:rPr sz="15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key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concepts,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analyse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influential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decisions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UK,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Canada,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Hong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Kong,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discuss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strategies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mitigating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risk.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you're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law</a:t>
            </a:r>
            <a:r>
              <a:rPr sz="15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student,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professional,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or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academic,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presentation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aims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provide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valuable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insights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into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complexities</a:t>
            </a:r>
            <a:r>
              <a:rPr sz="15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workplace.</a:t>
            </a:r>
            <a:endParaRPr sz="1550" dirty="0">
              <a:latin typeface="Noto Sans CJK HK"/>
              <a:cs typeface="Noto Sans CJK HK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232" rIns="0" bIns="0" rtlCol="0">
            <a:spAutoFit/>
          </a:bodyPr>
          <a:lstStyle/>
          <a:p>
            <a:pPr marL="5330825" marR="5080">
              <a:lnSpc>
                <a:spcPts val="4400"/>
              </a:lnSpc>
              <a:spcBef>
                <a:spcPts val="5"/>
              </a:spcBef>
            </a:pPr>
            <a:r>
              <a:rPr sz="3500" spc="210" dirty="0"/>
              <a:t>Employer-</a:t>
            </a:r>
            <a:r>
              <a:rPr sz="3500" spc="165" dirty="0"/>
              <a:t>Employee</a:t>
            </a:r>
            <a:r>
              <a:rPr sz="3500" spc="-114" dirty="0"/>
              <a:t> </a:t>
            </a:r>
            <a:r>
              <a:rPr sz="3500" spc="145" dirty="0"/>
              <a:t>Relationship: </a:t>
            </a:r>
            <a:r>
              <a:rPr sz="3500" spc="80" dirty="0"/>
              <a:t>The</a:t>
            </a:r>
            <a:r>
              <a:rPr sz="3500" spc="-130" dirty="0"/>
              <a:t> </a:t>
            </a:r>
            <a:r>
              <a:rPr sz="3500" spc="210" dirty="0"/>
              <a:t>Foundation</a:t>
            </a:r>
            <a:r>
              <a:rPr sz="3500" spc="-150" dirty="0"/>
              <a:t> </a:t>
            </a:r>
            <a:r>
              <a:rPr sz="3500" spc="320" dirty="0"/>
              <a:t>of</a:t>
            </a:r>
            <a:r>
              <a:rPr sz="3500" spc="-140" dirty="0"/>
              <a:t> </a:t>
            </a:r>
            <a:r>
              <a:rPr sz="3500" spc="155" dirty="0"/>
              <a:t>Liability</a:t>
            </a:r>
            <a:endParaRPr sz="3500"/>
          </a:p>
        </p:txBody>
      </p:sp>
      <p:sp>
        <p:nvSpPr>
          <p:cNvPr id="4" name="object 4"/>
          <p:cNvSpPr/>
          <p:nvPr/>
        </p:nvSpPr>
        <p:spPr>
          <a:xfrm>
            <a:off x="6111240" y="2301239"/>
            <a:ext cx="3857625" cy="1602105"/>
          </a:xfrm>
          <a:custGeom>
            <a:avLst/>
            <a:gdLst/>
            <a:ahLst/>
            <a:cxnLst/>
            <a:rect l="l" t="t" r="r" b="b"/>
            <a:pathLst>
              <a:path w="3857625" h="1602104">
                <a:moveTo>
                  <a:pt x="3830446" y="0"/>
                </a:moveTo>
                <a:lnTo>
                  <a:pt x="26797" y="0"/>
                </a:lnTo>
                <a:lnTo>
                  <a:pt x="16394" y="2115"/>
                </a:lnTo>
                <a:lnTo>
                  <a:pt x="7874" y="7874"/>
                </a:lnTo>
                <a:lnTo>
                  <a:pt x="2115" y="16394"/>
                </a:lnTo>
                <a:lnTo>
                  <a:pt x="0" y="26797"/>
                </a:lnTo>
                <a:lnTo>
                  <a:pt x="0" y="1574927"/>
                </a:lnTo>
                <a:lnTo>
                  <a:pt x="2115" y="1585329"/>
                </a:lnTo>
                <a:lnTo>
                  <a:pt x="7874" y="1593850"/>
                </a:lnTo>
                <a:lnTo>
                  <a:pt x="16394" y="1599608"/>
                </a:lnTo>
                <a:lnTo>
                  <a:pt x="26797" y="1601724"/>
                </a:lnTo>
                <a:lnTo>
                  <a:pt x="3830446" y="1601724"/>
                </a:lnTo>
                <a:lnTo>
                  <a:pt x="3840849" y="1599608"/>
                </a:lnTo>
                <a:lnTo>
                  <a:pt x="3849370" y="1593850"/>
                </a:lnTo>
                <a:lnTo>
                  <a:pt x="3855128" y="1585329"/>
                </a:lnTo>
                <a:lnTo>
                  <a:pt x="3857243" y="1574927"/>
                </a:lnTo>
                <a:lnTo>
                  <a:pt x="3857243" y="26797"/>
                </a:lnTo>
                <a:lnTo>
                  <a:pt x="3855128" y="16394"/>
                </a:lnTo>
                <a:lnTo>
                  <a:pt x="3849370" y="7874"/>
                </a:lnTo>
                <a:lnTo>
                  <a:pt x="3840849" y="2115"/>
                </a:lnTo>
                <a:lnTo>
                  <a:pt x="383044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278626" y="2455544"/>
            <a:ext cx="3429635" cy="1263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105" dirty="0">
                <a:solidFill>
                  <a:srgbClr val="DFD5DE"/>
                </a:solidFill>
                <a:latin typeface="Liberation Sans"/>
                <a:cs typeface="Liberation Sans"/>
              </a:rPr>
              <a:t>Employment</a:t>
            </a:r>
            <a:r>
              <a:rPr sz="1750" spc="-2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50" spc="130" dirty="0">
                <a:solidFill>
                  <a:srgbClr val="DFD5DE"/>
                </a:solidFill>
                <a:latin typeface="Liberation Sans"/>
                <a:cs typeface="Liberation Sans"/>
              </a:rPr>
              <a:t>Contract</a:t>
            </a:r>
            <a:endParaRPr sz="1750">
              <a:latin typeface="Liberation Sans"/>
              <a:cs typeface="Liberation Sans"/>
            </a:endParaRPr>
          </a:p>
          <a:p>
            <a:pPr marL="12700" marR="5080">
              <a:lnSpc>
                <a:spcPct val="136900"/>
              </a:lnSpc>
              <a:spcBef>
                <a:spcPts val="745"/>
              </a:spcBef>
            </a:pP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formal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agreement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outlining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terms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conditions</a:t>
            </a:r>
            <a:r>
              <a:rPr sz="140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employment,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including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roles,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responsibilities,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0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remuneration.</a:t>
            </a:r>
            <a:endParaRPr sz="1400">
              <a:latin typeface="Noto Sans CJK HK"/>
              <a:cs typeface="Noto Sans CJK H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48316" y="2301239"/>
            <a:ext cx="3857625" cy="1602105"/>
          </a:xfrm>
          <a:custGeom>
            <a:avLst/>
            <a:gdLst/>
            <a:ahLst/>
            <a:cxnLst/>
            <a:rect l="l" t="t" r="r" b="b"/>
            <a:pathLst>
              <a:path w="3857625" h="1602104">
                <a:moveTo>
                  <a:pt x="3830447" y="0"/>
                </a:moveTo>
                <a:lnTo>
                  <a:pt x="26797" y="0"/>
                </a:lnTo>
                <a:lnTo>
                  <a:pt x="16394" y="2115"/>
                </a:lnTo>
                <a:lnTo>
                  <a:pt x="7873" y="7874"/>
                </a:lnTo>
                <a:lnTo>
                  <a:pt x="2115" y="16394"/>
                </a:lnTo>
                <a:lnTo>
                  <a:pt x="0" y="26797"/>
                </a:lnTo>
                <a:lnTo>
                  <a:pt x="0" y="1574927"/>
                </a:lnTo>
                <a:lnTo>
                  <a:pt x="2115" y="1585329"/>
                </a:lnTo>
                <a:lnTo>
                  <a:pt x="7873" y="1593850"/>
                </a:lnTo>
                <a:lnTo>
                  <a:pt x="16394" y="1599608"/>
                </a:lnTo>
                <a:lnTo>
                  <a:pt x="26797" y="1601724"/>
                </a:lnTo>
                <a:lnTo>
                  <a:pt x="3830447" y="1601724"/>
                </a:lnTo>
                <a:lnTo>
                  <a:pt x="3840849" y="1599608"/>
                </a:lnTo>
                <a:lnTo>
                  <a:pt x="3849369" y="1593850"/>
                </a:lnTo>
                <a:lnTo>
                  <a:pt x="3855128" y="1585329"/>
                </a:lnTo>
                <a:lnTo>
                  <a:pt x="3857243" y="1574927"/>
                </a:lnTo>
                <a:lnTo>
                  <a:pt x="3857243" y="26797"/>
                </a:lnTo>
                <a:lnTo>
                  <a:pt x="3855128" y="16394"/>
                </a:lnTo>
                <a:lnTo>
                  <a:pt x="3849370" y="7874"/>
                </a:lnTo>
                <a:lnTo>
                  <a:pt x="3840849" y="2115"/>
                </a:lnTo>
                <a:lnTo>
                  <a:pt x="3830447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314813" y="2455544"/>
            <a:ext cx="3075940" cy="1263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130" dirty="0">
                <a:solidFill>
                  <a:srgbClr val="DFD5DE"/>
                </a:solidFill>
                <a:latin typeface="Liberation Sans"/>
                <a:cs typeface="Liberation Sans"/>
              </a:rPr>
              <a:t>Control</a:t>
            </a:r>
            <a:r>
              <a:rPr sz="17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50" spc="45" dirty="0">
                <a:solidFill>
                  <a:srgbClr val="DFD5DE"/>
                </a:solidFill>
                <a:latin typeface="Liberation Sans"/>
                <a:cs typeface="Liberation Sans"/>
              </a:rPr>
              <a:t>Test</a:t>
            </a:r>
            <a:endParaRPr sz="1750">
              <a:latin typeface="Liberation Sans"/>
              <a:cs typeface="Liberation Sans"/>
            </a:endParaRPr>
          </a:p>
          <a:p>
            <a:pPr marL="12700" marR="5080">
              <a:lnSpc>
                <a:spcPct val="136900"/>
              </a:lnSpc>
              <a:spcBef>
                <a:spcPts val="745"/>
              </a:spcBef>
            </a:pP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Assessing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degree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control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exerts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over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employee's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methods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schedule.</a:t>
            </a:r>
            <a:endParaRPr sz="1400">
              <a:latin typeface="Noto Sans CJK HK"/>
              <a:cs typeface="Noto Sans CJK HK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11240" y="4081271"/>
            <a:ext cx="3857625" cy="1602105"/>
          </a:xfrm>
          <a:custGeom>
            <a:avLst/>
            <a:gdLst/>
            <a:ahLst/>
            <a:cxnLst/>
            <a:rect l="l" t="t" r="r" b="b"/>
            <a:pathLst>
              <a:path w="3857625" h="1602104">
                <a:moveTo>
                  <a:pt x="3830446" y="0"/>
                </a:moveTo>
                <a:lnTo>
                  <a:pt x="26797" y="0"/>
                </a:lnTo>
                <a:lnTo>
                  <a:pt x="16394" y="2115"/>
                </a:lnTo>
                <a:lnTo>
                  <a:pt x="7874" y="7874"/>
                </a:lnTo>
                <a:lnTo>
                  <a:pt x="2115" y="16394"/>
                </a:lnTo>
                <a:lnTo>
                  <a:pt x="0" y="26797"/>
                </a:lnTo>
                <a:lnTo>
                  <a:pt x="0" y="1574927"/>
                </a:lnTo>
                <a:lnTo>
                  <a:pt x="2115" y="1585329"/>
                </a:lnTo>
                <a:lnTo>
                  <a:pt x="7874" y="1593849"/>
                </a:lnTo>
                <a:lnTo>
                  <a:pt x="16394" y="1599608"/>
                </a:lnTo>
                <a:lnTo>
                  <a:pt x="26797" y="1601723"/>
                </a:lnTo>
                <a:lnTo>
                  <a:pt x="3830446" y="1601723"/>
                </a:lnTo>
                <a:lnTo>
                  <a:pt x="3840849" y="1599608"/>
                </a:lnTo>
                <a:lnTo>
                  <a:pt x="3849370" y="1593850"/>
                </a:lnTo>
                <a:lnTo>
                  <a:pt x="3855128" y="1585329"/>
                </a:lnTo>
                <a:lnTo>
                  <a:pt x="3857243" y="1574927"/>
                </a:lnTo>
                <a:lnTo>
                  <a:pt x="3857243" y="26797"/>
                </a:lnTo>
                <a:lnTo>
                  <a:pt x="3855128" y="16394"/>
                </a:lnTo>
                <a:lnTo>
                  <a:pt x="3849370" y="7874"/>
                </a:lnTo>
                <a:lnTo>
                  <a:pt x="3840849" y="2115"/>
                </a:lnTo>
                <a:lnTo>
                  <a:pt x="3830446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78626" y="4236211"/>
            <a:ext cx="3300095" cy="1263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114" dirty="0">
                <a:solidFill>
                  <a:srgbClr val="DFD5DE"/>
                </a:solidFill>
                <a:latin typeface="Liberation Sans"/>
                <a:cs typeface="Liberation Sans"/>
              </a:rPr>
              <a:t>Integration</a:t>
            </a:r>
            <a:r>
              <a:rPr sz="1750" spc="-1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50" spc="45" dirty="0">
                <a:solidFill>
                  <a:srgbClr val="DFD5DE"/>
                </a:solidFill>
                <a:latin typeface="Liberation Sans"/>
                <a:cs typeface="Liberation Sans"/>
              </a:rPr>
              <a:t>Test</a:t>
            </a:r>
            <a:endParaRPr sz="1750">
              <a:latin typeface="Liberation Sans"/>
              <a:cs typeface="Liberation Sans"/>
            </a:endParaRPr>
          </a:p>
          <a:p>
            <a:pPr marL="12700" marR="5080">
              <a:lnSpc>
                <a:spcPct val="136800"/>
              </a:lnSpc>
              <a:spcBef>
                <a:spcPts val="745"/>
              </a:spcBef>
            </a:pP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Evaluating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how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integral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individual's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is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to the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employer's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business operations.</a:t>
            </a:r>
            <a:endParaRPr sz="1400">
              <a:latin typeface="Noto Sans CJK HK"/>
              <a:cs typeface="Noto Sans CJK HK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148316" y="4081271"/>
            <a:ext cx="3857625" cy="1602105"/>
          </a:xfrm>
          <a:custGeom>
            <a:avLst/>
            <a:gdLst/>
            <a:ahLst/>
            <a:cxnLst/>
            <a:rect l="l" t="t" r="r" b="b"/>
            <a:pathLst>
              <a:path w="3857625" h="1602104">
                <a:moveTo>
                  <a:pt x="3830447" y="0"/>
                </a:moveTo>
                <a:lnTo>
                  <a:pt x="26797" y="0"/>
                </a:lnTo>
                <a:lnTo>
                  <a:pt x="16394" y="2115"/>
                </a:lnTo>
                <a:lnTo>
                  <a:pt x="7873" y="7874"/>
                </a:lnTo>
                <a:lnTo>
                  <a:pt x="2115" y="16394"/>
                </a:lnTo>
                <a:lnTo>
                  <a:pt x="0" y="26797"/>
                </a:lnTo>
                <a:lnTo>
                  <a:pt x="0" y="1574927"/>
                </a:lnTo>
                <a:lnTo>
                  <a:pt x="2115" y="1585329"/>
                </a:lnTo>
                <a:lnTo>
                  <a:pt x="7873" y="1593849"/>
                </a:lnTo>
                <a:lnTo>
                  <a:pt x="16394" y="1599608"/>
                </a:lnTo>
                <a:lnTo>
                  <a:pt x="26797" y="1601723"/>
                </a:lnTo>
                <a:lnTo>
                  <a:pt x="3830447" y="1601723"/>
                </a:lnTo>
                <a:lnTo>
                  <a:pt x="3840849" y="1599608"/>
                </a:lnTo>
                <a:lnTo>
                  <a:pt x="3849369" y="1593850"/>
                </a:lnTo>
                <a:lnTo>
                  <a:pt x="3855128" y="1585329"/>
                </a:lnTo>
                <a:lnTo>
                  <a:pt x="3857243" y="1574927"/>
                </a:lnTo>
                <a:lnTo>
                  <a:pt x="3857243" y="26797"/>
                </a:lnTo>
                <a:lnTo>
                  <a:pt x="3855128" y="16394"/>
                </a:lnTo>
                <a:lnTo>
                  <a:pt x="3849370" y="7874"/>
                </a:lnTo>
                <a:lnTo>
                  <a:pt x="3840849" y="2115"/>
                </a:lnTo>
                <a:lnTo>
                  <a:pt x="3830447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314813" y="4236211"/>
            <a:ext cx="3361054" cy="1263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750" spc="120" dirty="0">
                <a:solidFill>
                  <a:srgbClr val="DFD5DE"/>
                </a:solidFill>
                <a:latin typeface="Liberation Sans"/>
                <a:cs typeface="Liberation Sans"/>
              </a:rPr>
              <a:t>Economic</a:t>
            </a:r>
            <a:r>
              <a:rPr sz="1750" spc="-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50" spc="45" dirty="0">
                <a:solidFill>
                  <a:srgbClr val="DFD5DE"/>
                </a:solidFill>
                <a:latin typeface="Liberation Sans"/>
                <a:cs typeface="Liberation Sans"/>
              </a:rPr>
              <a:t>Reality</a:t>
            </a:r>
            <a:r>
              <a:rPr sz="1750" spc="-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750" spc="45" dirty="0">
                <a:solidFill>
                  <a:srgbClr val="DFD5DE"/>
                </a:solidFill>
                <a:latin typeface="Liberation Sans"/>
                <a:cs typeface="Liberation Sans"/>
              </a:rPr>
              <a:t>Test</a:t>
            </a:r>
            <a:endParaRPr sz="1750">
              <a:latin typeface="Liberation Sans"/>
              <a:cs typeface="Liberation Sans"/>
            </a:endParaRPr>
          </a:p>
          <a:p>
            <a:pPr marL="12700" marR="5080" algn="just">
              <a:lnSpc>
                <a:spcPct val="136800"/>
              </a:lnSpc>
              <a:spcBef>
                <a:spcPts val="745"/>
              </a:spcBef>
            </a:pP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Examining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financial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dependency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between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employee.</a:t>
            </a:r>
            <a:endParaRPr sz="1400">
              <a:latin typeface="Noto Sans CJK HK"/>
              <a:cs typeface="Noto Sans CJK HK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099809" y="5836386"/>
            <a:ext cx="7777480" cy="14846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6800"/>
              </a:lnSpc>
              <a:spcBef>
                <a:spcPts val="90"/>
              </a:spcBef>
            </a:pP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employer-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serves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as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cornerstone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establishing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vicarious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is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typically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determined</a:t>
            </a:r>
            <a:r>
              <a:rPr sz="140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through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various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tests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considerations,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each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designed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distinguish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genuine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other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forms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work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arrangements.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Understanding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these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tests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is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crucial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both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professionals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when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assessing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potential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scenarios.</a:t>
            </a:r>
            <a:endParaRPr sz="140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093" y="836422"/>
            <a:ext cx="12270740" cy="627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950" spc="90" dirty="0"/>
              <a:t>The</a:t>
            </a:r>
            <a:r>
              <a:rPr sz="3950" spc="-130" dirty="0"/>
              <a:t> </a:t>
            </a:r>
            <a:r>
              <a:rPr sz="3950" spc="245" dirty="0"/>
              <a:t>Salmond</a:t>
            </a:r>
            <a:r>
              <a:rPr sz="3950" spc="-120" dirty="0"/>
              <a:t> </a:t>
            </a:r>
            <a:r>
              <a:rPr sz="3950" spc="95" dirty="0"/>
              <a:t>Test:</a:t>
            </a:r>
            <a:r>
              <a:rPr sz="3950" spc="-130" dirty="0"/>
              <a:t> </a:t>
            </a:r>
            <a:r>
              <a:rPr sz="3950" spc="140" dirty="0"/>
              <a:t>"In</a:t>
            </a:r>
            <a:r>
              <a:rPr sz="3950" spc="-125" dirty="0"/>
              <a:t> </a:t>
            </a:r>
            <a:r>
              <a:rPr sz="3950" spc="310" dirty="0"/>
              <a:t>the</a:t>
            </a:r>
            <a:r>
              <a:rPr sz="3950" spc="-130" dirty="0"/>
              <a:t> </a:t>
            </a:r>
            <a:r>
              <a:rPr sz="3950" spc="210" dirty="0"/>
              <a:t>Course</a:t>
            </a:r>
            <a:r>
              <a:rPr sz="3950" spc="-125" dirty="0"/>
              <a:t> </a:t>
            </a:r>
            <a:r>
              <a:rPr sz="3950" spc="360" dirty="0"/>
              <a:t>of</a:t>
            </a:r>
            <a:r>
              <a:rPr sz="3950" spc="-125" dirty="0"/>
              <a:t> </a:t>
            </a:r>
            <a:r>
              <a:rPr sz="3950" spc="220" dirty="0"/>
              <a:t>Employment"</a:t>
            </a:r>
            <a:endParaRPr sz="3950"/>
          </a:p>
        </p:txBody>
      </p:sp>
      <p:grpSp>
        <p:nvGrpSpPr>
          <p:cNvPr id="3" name="object 3"/>
          <p:cNvGrpSpPr/>
          <p:nvPr/>
        </p:nvGrpSpPr>
        <p:grpSpPr>
          <a:xfrm>
            <a:off x="786383" y="1914144"/>
            <a:ext cx="1144905" cy="3915410"/>
            <a:chOff x="786383" y="1914144"/>
            <a:chExt cx="1144905" cy="3915410"/>
          </a:xfrm>
        </p:grpSpPr>
        <p:sp>
          <p:nvSpPr>
            <p:cNvPr id="4" name="object 4"/>
            <p:cNvSpPr/>
            <p:nvPr/>
          </p:nvSpPr>
          <p:spPr>
            <a:xfrm>
              <a:off x="1004316" y="1914143"/>
              <a:ext cx="927100" cy="3915410"/>
            </a:xfrm>
            <a:custGeom>
              <a:avLst/>
              <a:gdLst/>
              <a:ahLst/>
              <a:cxnLst/>
              <a:rect l="l" t="t" r="r" b="b"/>
              <a:pathLst>
                <a:path w="927100" h="391541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3910076"/>
                  </a:lnTo>
                  <a:lnTo>
                    <a:pt x="5118" y="3915156"/>
                  </a:lnTo>
                  <a:lnTo>
                    <a:pt x="17741" y="3915156"/>
                  </a:lnTo>
                  <a:lnTo>
                    <a:pt x="22860" y="3910076"/>
                  </a:lnTo>
                  <a:lnTo>
                    <a:pt x="22860" y="5080"/>
                  </a:lnTo>
                  <a:close/>
                </a:path>
                <a:path w="927100" h="3915410">
                  <a:moveTo>
                    <a:pt x="926592" y="450088"/>
                  </a:moveTo>
                  <a:lnTo>
                    <a:pt x="921512" y="445008"/>
                  </a:lnTo>
                  <a:lnTo>
                    <a:pt x="221526" y="445008"/>
                  </a:lnTo>
                  <a:lnTo>
                    <a:pt x="216408" y="450088"/>
                  </a:lnTo>
                  <a:lnTo>
                    <a:pt x="216408" y="456438"/>
                  </a:lnTo>
                  <a:lnTo>
                    <a:pt x="216408" y="462788"/>
                  </a:lnTo>
                  <a:lnTo>
                    <a:pt x="221526" y="467868"/>
                  </a:lnTo>
                  <a:lnTo>
                    <a:pt x="921512" y="467868"/>
                  </a:lnTo>
                  <a:lnTo>
                    <a:pt x="926592" y="462788"/>
                  </a:lnTo>
                  <a:lnTo>
                    <a:pt x="926592" y="450088"/>
                  </a:lnTo>
                  <a:close/>
                </a:path>
              </a:pathLst>
            </a:custGeom>
            <a:solidFill>
              <a:srgbClr val="3E3E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6383" y="2142744"/>
              <a:ext cx="457200" cy="455930"/>
            </a:xfrm>
            <a:custGeom>
              <a:avLst/>
              <a:gdLst/>
              <a:ahLst/>
              <a:cxnLst/>
              <a:rect l="l" t="t" r="r" b="b"/>
              <a:pathLst>
                <a:path w="457200" h="455930">
                  <a:moveTo>
                    <a:pt x="426821" y="0"/>
                  </a:moveTo>
                  <a:lnTo>
                    <a:pt x="30378" y="0"/>
                  </a:lnTo>
                  <a:lnTo>
                    <a:pt x="18554" y="2385"/>
                  </a:lnTo>
                  <a:lnTo>
                    <a:pt x="8897" y="8889"/>
                  </a:lnTo>
                  <a:lnTo>
                    <a:pt x="2387" y="18538"/>
                  </a:lnTo>
                  <a:lnTo>
                    <a:pt x="0" y="30352"/>
                  </a:lnTo>
                  <a:lnTo>
                    <a:pt x="0" y="425322"/>
                  </a:lnTo>
                  <a:lnTo>
                    <a:pt x="2387" y="437137"/>
                  </a:lnTo>
                  <a:lnTo>
                    <a:pt x="8897" y="446785"/>
                  </a:lnTo>
                  <a:lnTo>
                    <a:pt x="18554" y="453290"/>
                  </a:lnTo>
                  <a:lnTo>
                    <a:pt x="30378" y="455675"/>
                  </a:lnTo>
                  <a:lnTo>
                    <a:pt x="426821" y="455675"/>
                  </a:lnTo>
                  <a:lnTo>
                    <a:pt x="438645" y="453290"/>
                  </a:lnTo>
                  <a:lnTo>
                    <a:pt x="448302" y="446786"/>
                  </a:lnTo>
                  <a:lnTo>
                    <a:pt x="454812" y="437137"/>
                  </a:lnTo>
                  <a:lnTo>
                    <a:pt x="457200" y="425322"/>
                  </a:lnTo>
                  <a:lnTo>
                    <a:pt x="457200" y="30352"/>
                  </a:lnTo>
                  <a:lnTo>
                    <a:pt x="454812" y="18538"/>
                  </a:lnTo>
                  <a:lnTo>
                    <a:pt x="448302" y="8889"/>
                  </a:lnTo>
                  <a:lnTo>
                    <a:pt x="438645" y="2385"/>
                  </a:lnTo>
                  <a:lnTo>
                    <a:pt x="426821" y="0"/>
                  </a:lnTo>
                  <a:close/>
                </a:path>
              </a:pathLst>
            </a:custGeom>
            <a:solidFill>
              <a:srgbClr val="252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41019" y="2135886"/>
            <a:ext cx="147320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spc="-405" dirty="0">
                <a:solidFill>
                  <a:srgbClr val="DFD5DE"/>
                </a:solidFill>
                <a:latin typeface="Liberation Sans"/>
                <a:cs typeface="Liberation Sans"/>
              </a:rPr>
              <a:t>1</a:t>
            </a:r>
            <a:endParaRPr sz="2350">
              <a:latin typeface="Liberation Sans"/>
              <a:cs typeface="Liberation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19122" y="2093722"/>
            <a:ext cx="7542530" cy="763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135" dirty="0">
                <a:solidFill>
                  <a:srgbClr val="DFD5DE"/>
                </a:solidFill>
                <a:latin typeface="Liberation Sans"/>
                <a:cs typeface="Liberation Sans"/>
              </a:rPr>
              <a:t>Authorised</a:t>
            </a:r>
            <a:r>
              <a:rPr sz="1950" spc="-11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50" spc="135" dirty="0">
                <a:solidFill>
                  <a:srgbClr val="DFD5DE"/>
                </a:solidFill>
                <a:latin typeface="Liberation Sans"/>
                <a:cs typeface="Liberation Sans"/>
              </a:rPr>
              <a:t>Acts</a:t>
            </a:r>
            <a:endParaRPr sz="195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explicitly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authorised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 fall</a:t>
            </a:r>
            <a:r>
              <a:rPr sz="15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within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employment.</a:t>
            </a:r>
            <a:endParaRPr sz="1550">
              <a:latin typeface="Noto Sans CJK HK"/>
              <a:cs typeface="Noto Sans CJK H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86383" y="3514344"/>
            <a:ext cx="1144905" cy="457200"/>
            <a:chOff x="786383" y="3514344"/>
            <a:chExt cx="1144905" cy="457200"/>
          </a:xfrm>
        </p:grpSpPr>
        <p:sp>
          <p:nvSpPr>
            <p:cNvPr id="9" name="object 9"/>
            <p:cNvSpPr/>
            <p:nvPr/>
          </p:nvSpPr>
          <p:spPr>
            <a:xfrm>
              <a:off x="1220723" y="3732276"/>
              <a:ext cx="710565" cy="22860"/>
            </a:xfrm>
            <a:custGeom>
              <a:avLst/>
              <a:gdLst/>
              <a:ahLst/>
              <a:cxnLst/>
              <a:rect l="l" t="t" r="r" b="b"/>
              <a:pathLst>
                <a:path w="710564" h="22860">
                  <a:moveTo>
                    <a:pt x="705103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705103" y="22860"/>
                  </a:lnTo>
                  <a:lnTo>
                    <a:pt x="710183" y="17779"/>
                  </a:lnTo>
                  <a:lnTo>
                    <a:pt x="710183" y="5079"/>
                  </a:lnTo>
                  <a:lnTo>
                    <a:pt x="705103" y="0"/>
                  </a:lnTo>
                  <a:close/>
                </a:path>
              </a:pathLst>
            </a:custGeom>
            <a:solidFill>
              <a:srgbClr val="3E3E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86383" y="3514344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426719" y="0"/>
                  </a:moveTo>
                  <a:lnTo>
                    <a:pt x="30479" y="0"/>
                  </a:lnTo>
                  <a:lnTo>
                    <a:pt x="18618" y="2387"/>
                  </a:lnTo>
                  <a:lnTo>
                    <a:pt x="8929" y="8905"/>
                  </a:lnTo>
                  <a:lnTo>
                    <a:pt x="2396" y="18591"/>
                  </a:lnTo>
                  <a:lnTo>
                    <a:pt x="0" y="30479"/>
                  </a:lnTo>
                  <a:lnTo>
                    <a:pt x="0" y="426719"/>
                  </a:lnTo>
                  <a:lnTo>
                    <a:pt x="2396" y="438608"/>
                  </a:lnTo>
                  <a:lnTo>
                    <a:pt x="8929" y="448294"/>
                  </a:lnTo>
                  <a:lnTo>
                    <a:pt x="18618" y="454812"/>
                  </a:lnTo>
                  <a:lnTo>
                    <a:pt x="30479" y="457200"/>
                  </a:lnTo>
                  <a:lnTo>
                    <a:pt x="426719" y="457200"/>
                  </a:lnTo>
                  <a:lnTo>
                    <a:pt x="438581" y="454812"/>
                  </a:lnTo>
                  <a:lnTo>
                    <a:pt x="448270" y="448294"/>
                  </a:lnTo>
                  <a:lnTo>
                    <a:pt x="454803" y="438608"/>
                  </a:lnTo>
                  <a:lnTo>
                    <a:pt x="457200" y="426719"/>
                  </a:lnTo>
                  <a:lnTo>
                    <a:pt x="457200" y="30479"/>
                  </a:lnTo>
                  <a:lnTo>
                    <a:pt x="454803" y="18591"/>
                  </a:lnTo>
                  <a:lnTo>
                    <a:pt x="448270" y="8905"/>
                  </a:lnTo>
                  <a:lnTo>
                    <a:pt x="438581" y="2387"/>
                  </a:lnTo>
                  <a:lnTo>
                    <a:pt x="426719" y="0"/>
                  </a:lnTo>
                  <a:close/>
                </a:path>
              </a:pathLst>
            </a:custGeom>
            <a:solidFill>
              <a:srgbClr val="252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11148" y="3508629"/>
            <a:ext cx="207010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spc="55" dirty="0">
                <a:solidFill>
                  <a:srgbClr val="DFD5DE"/>
                </a:solidFill>
                <a:latin typeface="Liberation Sans"/>
                <a:cs typeface="Liberation Sans"/>
              </a:rPr>
              <a:t>2</a:t>
            </a:r>
            <a:endParaRPr sz="2350">
              <a:latin typeface="Liberation Sans"/>
              <a:cs typeface="Liberation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19122" y="3466591"/>
            <a:ext cx="7905115" cy="763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125" dirty="0">
                <a:solidFill>
                  <a:srgbClr val="DFD5DE"/>
                </a:solidFill>
                <a:latin typeface="Liberation Sans"/>
                <a:cs typeface="Liberation Sans"/>
              </a:rPr>
              <a:t>Unauthorised</a:t>
            </a:r>
            <a:r>
              <a:rPr sz="1950" spc="-10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50" spc="125" dirty="0">
                <a:solidFill>
                  <a:srgbClr val="DFD5DE"/>
                </a:solidFill>
                <a:latin typeface="Liberation Sans"/>
                <a:cs typeface="Liberation Sans"/>
              </a:rPr>
              <a:t>Mode</a:t>
            </a:r>
            <a:endParaRPr sz="195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Acts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performed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unauthorised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manner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but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still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within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general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duties.</a:t>
            </a:r>
            <a:endParaRPr sz="1550">
              <a:latin typeface="Noto Sans CJK HK"/>
              <a:cs typeface="Noto Sans CJK HK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86383" y="4887467"/>
            <a:ext cx="1144905" cy="457200"/>
            <a:chOff x="786383" y="4887467"/>
            <a:chExt cx="1144905" cy="457200"/>
          </a:xfrm>
        </p:grpSpPr>
        <p:sp>
          <p:nvSpPr>
            <p:cNvPr id="14" name="object 14"/>
            <p:cNvSpPr/>
            <p:nvPr/>
          </p:nvSpPr>
          <p:spPr>
            <a:xfrm>
              <a:off x="1220723" y="5103875"/>
              <a:ext cx="710565" cy="22860"/>
            </a:xfrm>
            <a:custGeom>
              <a:avLst/>
              <a:gdLst/>
              <a:ahLst/>
              <a:cxnLst/>
              <a:rect l="l" t="t" r="r" b="b"/>
              <a:pathLst>
                <a:path w="710564" h="22860">
                  <a:moveTo>
                    <a:pt x="705103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705103" y="22860"/>
                  </a:lnTo>
                  <a:lnTo>
                    <a:pt x="710183" y="17780"/>
                  </a:lnTo>
                  <a:lnTo>
                    <a:pt x="710183" y="5080"/>
                  </a:lnTo>
                  <a:lnTo>
                    <a:pt x="705103" y="0"/>
                  </a:lnTo>
                  <a:close/>
                </a:path>
              </a:pathLst>
            </a:custGeom>
            <a:solidFill>
              <a:srgbClr val="3E3E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86383" y="4887467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426719" y="0"/>
                  </a:moveTo>
                  <a:lnTo>
                    <a:pt x="30479" y="0"/>
                  </a:lnTo>
                  <a:lnTo>
                    <a:pt x="18618" y="2387"/>
                  </a:lnTo>
                  <a:lnTo>
                    <a:pt x="8929" y="8905"/>
                  </a:lnTo>
                  <a:lnTo>
                    <a:pt x="2396" y="18591"/>
                  </a:lnTo>
                  <a:lnTo>
                    <a:pt x="0" y="30480"/>
                  </a:lnTo>
                  <a:lnTo>
                    <a:pt x="0" y="426720"/>
                  </a:lnTo>
                  <a:lnTo>
                    <a:pt x="2396" y="438608"/>
                  </a:lnTo>
                  <a:lnTo>
                    <a:pt x="8929" y="448294"/>
                  </a:lnTo>
                  <a:lnTo>
                    <a:pt x="18618" y="454812"/>
                  </a:lnTo>
                  <a:lnTo>
                    <a:pt x="30479" y="457200"/>
                  </a:lnTo>
                  <a:lnTo>
                    <a:pt x="426719" y="457200"/>
                  </a:lnTo>
                  <a:lnTo>
                    <a:pt x="438581" y="454812"/>
                  </a:lnTo>
                  <a:lnTo>
                    <a:pt x="448270" y="448294"/>
                  </a:lnTo>
                  <a:lnTo>
                    <a:pt x="454803" y="438608"/>
                  </a:lnTo>
                  <a:lnTo>
                    <a:pt x="457200" y="426720"/>
                  </a:lnTo>
                  <a:lnTo>
                    <a:pt x="457200" y="30480"/>
                  </a:lnTo>
                  <a:lnTo>
                    <a:pt x="454803" y="18591"/>
                  </a:lnTo>
                  <a:lnTo>
                    <a:pt x="448270" y="8905"/>
                  </a:lnTo>
                  <a:lnTo>
                    <a:pt x="438581" y="2387"/>
                  </a:lnTo>
                  <a:lnTo>
                    <a:pt x="426719" y="0"/>
                  </a:lnTo>
                  <a:close/>
                </a:path>
              </a:pathLst>
            </a:custGeom>
            <a:solidFill>
              <a:srgbClr val="2525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11758" y="4881753"/>
            <a:ext cx="205104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spc="40" dirty="0">
                <a:solidFill>
                  <a:srgbClr val="DFD5DE"/>
                </a:solidFill>
                <a:latin typeface="Liberation Sans"/>
                <a:cs typeface="Liberation Sans"/>
              </a:rPr>
              <a:t>3</a:t>
            </a:r>
            <a:endParaRPr sz="2350">
              <a:latin typeface="Liberation Sans"/>
              <a:cs typeface="Liberation San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119122" y="4839715"/>
            <a:ext cx="9451975" cy="763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130" dirty="0">
                <a:solidFill>
                  <a:srgbClr val="DFD5DE"/>
                </a:solidFill>
                <a:latin typeface="Liberation Sans"/>
                <a:cs typeface="Liberation Sans"/>
              </a:rPr>
              <a:t>Prohibited</a:t>
            </a:r>
            <a:r>
              <a:rPr sz="1950" spc="-9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50" spc="135" dirty="0">
                <a:solidFill>
                  <a:srgbClr val="DFD5DE"/>
                </a:solidFill>
                <a:latin typeface="Liberation Sans"/>
                <a:cs typeface="Liberation Sans"/>
              </a:rPr>
              <a:t>Acts</a:t>
            </a:r>
            <a:endParaRPr sz="195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expressly forbidden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still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incur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if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within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course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employment.</a:t>
            </a:r>
            <a:endParaRPr sz="1550">
              <a:latin typeface="Noto Sans CJK HK"/>
              <a:cs typeface="Noto Sans CJK H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8093" y="6004449"/>
            <a:ext cx="13027660" cy="13455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39800"/>
              </a:lnSpc>
              <a:spcBef>
                <a:spcPts val="85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Salmond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Test,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fundamental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principle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determining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liability,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focuses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on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employee's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occurred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"in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course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employment".</a:t>
            </a:r>
            <a:r>
              <a:rPr sz="15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test,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derived</a:t>
            </a:r>
            <a:r>
              <a:rPr sz="15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work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Sir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John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Salmond,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helps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courts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distinguish between acts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fall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within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employer's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responsibility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those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do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not.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It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considers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both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authorised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unauthorised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acts,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recognising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liable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even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they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have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not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explicitly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approved.</a:t>
            </a:r>
            <a:endParaRPr sz="15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599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80" dirty="0"/>
              <a:t>Landmark</a:t>
            </a:r>
            <a:r>
              <a:rPr spc="-120" dirty="0"/>
              <a:t> </a:t>
            </a:r>
            <a:r>
              <a:rPr spc="90" dirty="0"/>
              <a:t>Case:</a:t>
            </a:r>
            <a:r>
              <a:rPr spc="-120" dirty="0"/>
              <a:t> </a:t>
            </a:r>
            <a:r>
              <a:rPr dirty="0"/>
              <a:t>Bazley</a:t>
            </a:r>
            <a:r>
              <a:rPr spc="-145" dirty="0"/>
              <a:t> </a:t>
            </a:r>
            <a:r>
              <a:rPr spc="85" dirty="0"/>
              <a:t>v</a:t>
            </a:r>
            <a:r>
              <a:rPr spc="-120" dirty="0"/>
              <a:t> </a:t>
            </a:r>
            <a:r>
              <a:rPr spc="195" dirty="0"/>
              <a:t>Curry</a:t>
            </a:r>
            <a:r>
              <a:rPr spc="-114" dirty="0"/>
              <a:t> </a:t>
            </a:r>
            <a:r>
              <a:rPr spc="70" dirty="0"/>
              <a:t>(1999,</a:t>
            </a:r>
            <a:r>
              <a:rPr spc="-120" dirty="0"/>
              <a:t> </a:t>
            </a:r>
            <a:r>
              <a:rPr spc="155" dirty="0"/>
              <a:t>Canada)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3056585"/>
            <a:ext cx="3990975" cy="38881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0" dirty="0">
                <a:solidFill>
                  <a:srgbClr val="96B8FF"/>
                </a:solidFill>
                <a:latin typeface="Liberation Sans"/>
                <a:cs typeface="Liberation Sans"/>
              </a:rPr>
              <a:t>Case</a:t>
            </a:r>
            <a:r>
              <a:rPr sz="2200" spc="-60" dirty="0">
                <a:solidFill>
                  <a:srgbClr val="96B8FF"/>
                </a:solidFill>
                <a:latin typeface="Liberation Sans"/>
                <a:cs typeface="Liberation Sans"/>
              </a:rPr>
              <a:t> </a:t>
            </a:r>
            <a:r>
              <a:rPr sz="2200" spc="110" dirty="0">
                <a:solidFill>
                  <a:srgbClr val="96B8FF"/>
                </a:solidFill>
                <a:latin typeface="Liberation Sans"/>
                <a:cs typeface="Liberation Sans"/>
              </a:rPr>
              <a:t>Background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166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Bazley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Curry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involved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a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non-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profit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organisation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running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residential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care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facilities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children.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employee,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Curry,</a:t>
            </a:r>
            <a:r>
              <a:rPr sz="1750" spc="-8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sexually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abused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a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child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organisation's</a:t>
            </a:r>
            <a:r>
              <a:rPr sz="17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care.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Supreme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Canada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had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to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determine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organisation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could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for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Curry's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actions.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3056585"/>
            <a:ext cx="3777615" cy="38881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40" dirty="0">
                <a:solidFill>
                  <a:srgbClr val="96B8FF"/>
                </a:solidFill>
                <a:latin typeface="Liberation Sans"/>
                <a:cs typeface="Liberation Sans"/>
              </a:rPr>
              <a:t>Court's</a:t>
            </a:r>
            <a:r>
              <a:rPr sz="2200" spc="-40" dirty="0">
                <a:solidFill>
                  <a:srgbClr val="96B8FF"/>
                </a:solidFill>
                <a:latin typeface="Liberation Sans"/>
                <a:cs typeface="Liberation Sans"/>
              </a:rPr>
              <a:t> </a:t>
            </a:r>
            <a:r>
              <a:rPr sz="2200" spc="120" dirty="0">
                <a:solidFill>
                  <a:srgbClr val="96B8FF"/>
                </a:solidFill>
                <a:latin typeface="Liberation Sans"/>
                <a:cs typeface="Liberation Sans"/>
              </a:rPr>
              <a:t>Decision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166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Supreme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organisation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liable,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establishing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new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test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for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determining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7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in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cases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intentional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torts.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test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considers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employer's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enterprise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empowerment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7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materially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increased</a:t>
            </a:r>
            <a:r>
              <a:rPr sz="1750" spc="-8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risk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tortious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conduct.</a:t>
            </a:r>
            <a:endParaRPr sz="1750">
              <a:latin typeface="Noto Sans CJK HK"/>
              <a:cs typeface="Noto Sans CJK H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0406" y="3056585"/>
            <a:ext cx="3957320" cy="3519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55" dirty="0">
                <a:solidFill>
                  <a:srgbClr val="96B8FF"/>
                </a:solidFill>
                <a:latin typeface="Liberation Sans"/>
                <a:cs typeface="Liberation Sans"/>
              </a:rPr>
              <a:t>Impact</a:t>
            </a:r>
            <a:endParaRPr sz="2200">
              <a:latin typeface="Liberation Sans"/>
              <a:cs typeface="Liberation Sans"/>
            </a:endParaRPr>
          </a:p>
          <a:p>
            <a:pPr marL="12700" marR="5080">
              <a:lnSpc>
                <a:spcPct val="138200"/>
              </a:lnSpc>
              <a:spcBef>
                <a:spcPts val="1660"/>
              </a:spcBef>
            </a:pP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significantly</a:t>
            </a:r>
            <a:r>
              <a:rPr sz="17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expanded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liability, emphasising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need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consider</a:t>
            </a:r>
            <a:r>
              <a:rPr sz="17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connection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between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employer's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enterprise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wrongful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act.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It</a:t>
            </a:r>
            <a:r>
              <a:rPr sz="17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has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influenced</a:t>
            </a:r>
            <a:r>
              <a:rPr sz="17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subsequent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decisions</a:t>
            </a:r>
            <a:r>
              <a:rPr sz="17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in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Canada</a:t>
            </a:r>
            <a:r>
              <a:rPr sz="1750" spc="-6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other</a:t>
            </a:r>
            <a:r>
              <a:rPr sz="17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Commonwealth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jurisdictions,</a:t>
            </a:r>
            <a:r>
              <a:rPr sz="17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Noto Sans CJK HK"/>
                <a:cs typeface="Noto Sans CJK HK"/>
              </a:rPr>
              <a:t>including</a:t>
            </a:r>
            <a:r>
              <a:rPr sz="17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7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Noto Sans CJK HK"/>
                <a:cs typeface="Noto Sans CJK HK"/>
              </a:rPr>
              <a:t>UK.</a:t>
            </a:r>
            <a:endParaRPr sz="17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67373" y="475031"/>
            <a:ext cx="7753984" cy="1894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105"/>
              </a:spcBef>
            </a:pPr>
            <a:r>
              <a:rPr sz="3850" spc="50" dirty="0"/>
              <a:t>UK</a:t>
            </a:r>
            <a:r>
              <a:rPr sz="3850" spc="-135" dirty="0"/>
              <a:t> </a:t>
            </a:r>
            <a:r>
              <a:rPr sz="3850" spc="175" dirty="0"/>
              <a:t>Perspective:</a:t>
            </a:r>
            <a:r>
              <a:rPr sz="3850" spc="-145" dirty="0"/>
              <a:t> </a:t>
            </a:r>
            <a:r>
              <a:rPr sz="3850" spc="265" dirty="0"/>
              <a:t>Mohamud</a:t>
            </a:r>
            <a:r>
              <a:rPr sz="3850" spc="-114" dirty="0"/>
              <a:t> </a:t>
            </a:r>
            <a:r>
              <a:rPr sz="3850" spc="75" dirty="0"/>
              <a:t>v</a:t>
            </a:r>
            <a:r>
              <a:rPr sz="3850" spc="-120" dirty="0"/>
              <a:t> </a:t>
            </a:r>
            <a:r>
              <a:rPr sz="3850" spc="150" dirty="0"/>
              <a:t>WM </a:t>
            </a:r>
            <a:r>
              <a:rPr sz="3850" spc="220" dirty="0"/>
              <a:t>Morrison</a:t>
            </a:r>
            <a:r>
              <a:rPr sz="3850" spc="-145" dirty="0"/>
              <a:t> </a:t>
            </a:r>
            <a:r>
              <a:rPr sz="3850" spc="215" dirty="0"/>
              <a:t>Supermarkets</a:t>
            </a:r>
            <a:r>
              <a:rPr sz="3850" spc="-110" dirty="0"/>
              <a:t> </a:t>
            </a:r>
            <a:r>
              <a:rPr sz="3850" spc="285" dirty="0"/>
              <a:t>plc </a:t>
            </a:r>
            <a:r>
              <a:rPr sz="3850" spc="100" dirty="0"/>
              <a:t>(2016)</a:t>
            </a:r>
            <a:endParaRPr sz="3850"/>
          </a:p>
        </p:txBody>
      </p:sp>
      <p:sp>
        <p:nvSpPr>
          <p:cNvPr id="4" name="object 4"/>
          <p:cNvSpPr/>
          <p:nvPr/>
        </p:nvSpPr>
        <p:spPr>
          <a:xfrm>
            <a:off x="6179820" y="2923032"/>
            <a:ext cx="445134" cy="445134"/>
          </a:xfrm>
          <a:custGeom>
            <a:avLst/>
            <a:gdLst/>
            <a:ahLst/>
            <a:cxnLst/>
            <a:rect l="l" t="t" r="r" b="b"/>
            <a:pathLst>
              <a:path w="445134" h="445135">
                <a:moveTo>
                  <a:pt x="415289" y="0"/>
                </a:moveTo>
                <a:lnTo>
                  <a:pt x="29717" y="0"/>
                </a:lnTo>
                <a:lnTo>
                  <a:pt x="18162" y="2339"/>
                </a:lnTo>
                <a:lnTo>
                  <a:pt x="8715" y="8715"/>
                </a:lnTo>
                <a:lnTo>
                  <a:pt x="2339" y="18162"/>
                </a:lnTo>
                <a:lnTo>
                  <a:pt x="0" y="29717"/>
                </a:lnTo>
                <a:lnTo>
                  <a:pt x="0" y="415289"/>
                </a:lnTo>
                <a:lnTo>
                  <a:pt x="2339" y="426845"/>
                </a:lnTo>
                <a:lnTo>
                  <a:pt x="8715" y="436292"/>
                </a:lnTo>
                <a:lnTo>
                  <a:pt x="18162" y="442668"/>
                </a:lnTo>
                <a:lnTo>
                  <a:pt x="29717" y="445007"/>
                </a:lnTo>
                <a:lnTo>
                  <a:pt x="415289" y="445007"/>
                </a:lnTo>
                <a:lnTo>
                  <a:pt x="426845" y="442668"/>
                </a:lnTo>
                <a:lnTo>
                  <a:pt x="436292" y="436292"/>
                </a:lnTo>
                <a:lnTo>
                  <a:pt x="442668" y="426845"/>
                </a:lnTo>
                <a:lnTo>
                  <a:pt x="445007" y="415289"/>
                </a:lnTo>
                <a:lnTo>
                  <a:pt x="445007" y="29717"/>
                </a:lnTo>
                <a:lnTo>
                  <a:pt x="442668" y="18162"/>
                </a:lnTo>
                <a:lnTo>
                  <a:pt x="436292" y="8715"/>
                </a:lnTo>
                <a:lnTo>
                  <a:pt x="426845" y="2339"/>
                </a:lnTo>
                <a:lnTo>
                  <a:pt x="415289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330441" y="2911601"/>
            <a:ext cx="14478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395" dirty="0">
                <a:solidFill>
                  <a:srgbClr val="DFD5DE"/>
                </a:solidFill>
                <a:latin typeface="Liberation Sans"/>
                <a:cs typeface="Liberation Sans"/>
              </a:rPr>
              <a:t>1</a:t>
            </a:r>
            <a:endParaRPr sz="2300">
              <a:latin typeface="Liberation Sans"/>
              <a:cs typeface="Liberation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10882" y="2898139"/>
            <a:ext cx="3058795" cy="2966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50" dirty="0">
                <a:solidFill>
                  <a:srgbClr val="DFD5DE"/>
                </a:solidFill>
                <a:latin typeface="Liberation Sans"/>
                <a:cs typeface="Liberation Sans"/>
              </a:rPr>
              <a:t>Case</a:t>
            </a:r>
            <a:r>
              <a:rPr sz="1900" spc="-6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00" spc="80" dirty="0">
                <a:solidFill>
                  <a:srgbClr val="DFD5DE"/>
                </a:solidFill>
                <a:latin typeface="Liberation Sans"/>
                <a:cs typeface="Liberation Sans"/>
              </a:rPr>
              <a:t>Overview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4500"/>
              </a:lnSpc>
              <a:spcBef>
                <a:spcPts val="869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involved</a:t>
            </a:r>
            <a:r>
              <a:rPr sz="15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violent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assault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petrol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station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attendant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on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customer.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UK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Supreme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had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determine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whether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supermarket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chain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Morrison's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could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held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their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employee's</a:t>
            </a:r>
            <a:r>
              <a:rPr sz="1550" spc="-7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actions.</a:t>
            </a:r>
            <a:endParaRPr sz="1550">
              <a:latin typeface="Noto Sans CJK HK"/>
              <a:cs typeface="Noto Sans CJK HK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157459" y="2923032"/>
            <a:ext cx="445134" cy="445134"/>
          </a:xfrm>
          <a:custGeom>
            <a:avLst/>
            <a:gdLst/>
            <a:ahLst/>
            <a:cxnLst/>
            <a:rect l="l" t="t" r="r" b="b"/>
            <a:pathLst>
              <a:path w="445134" h="445135">
                <a:moveTo>
                  <a:pt x="415290" y="0"/>
                </a:moveTo>
                <a:lnTo>
                  <a:pt x="29718" y="0"/>
                </a:lnTo>
                <a:lnTo>
                  <a:pt x="18162" y="2339"/>
                </a:lnTo>
                <a:lnTo>
                  <a:pt x="8715" y="8715"/>
                </a:lnTo>
                <a:lnTo>
                  <a:pt x="2339" y="18162"/>
                </a:lnTo>
                <a:lnTo>
                  <a:pt x="0" y="29717"/>
                </a:lnTo>
                <a:lnTo>
                  <a:pt x="0" y="415289"/>
                </a:lnTo>
                <a:lnTo>
                  <a:pt x="2339" y="426845"/>
                </a:lnTo>
                <a:lnTo>
                  <a:pt x="8715" y="436292"/>
                </a:lnTo>
                <a:lnTo>
                  <a:pt x="18162" y="442668"/>
                </a:lnTo>
                <a:lnTo>
                  <a:pt x="29718" y="445007"/>
                </a:lnTo>
                <a:lnTo>
                  <a:pt x="415290" y="445007"/>
                </a:lnTo>
                <a:lnTo>
                  <a:pt x="426845" y="442668"/>
                </a:lnTo>
                <a:lnTo>
                  <a:pt x="436292" y="436292"/>
                </a:lnTo>
                <a:lnTo>
                  <a:pt x="442668" y="426845"/>
                </a:lnTo>
                <a:lnTo>
                  <a:pt x="445008" y="415289"/>
                </a:lnTo>
                <a:lnTo>
                  <a:pt x="445008" y="29717"/>
                </a:lnTo>
                <a:lnTo>
                  <a:pt x="442668" y="18162"/>
                </a:lnTo>
                <a:lnTo>
                  <a:pt x="436292" y="8715"/>
                </a:lnTo>
                <a:lnTo>
                  <a:pt x="426845" y="2339"/>
                </a:lnTo>
                <a:lnTo>
                  <a:pt x="415290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279506" y="2911601"/>
            <a:ext cx="20320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60" dirty="0">
                <a:solidFill>
                  <a:srgbClr val="DFD5DE"/>
                </a:solidFill>
                <a:latin typeface="Liberation Sans"/>
                <a:cs typeface="Liberation Sans"/>
              </a:rPr>
              <a:t>2</a:t>
            </a:r>
            <a:endParaRPr sz="2300">
              <a:latin typeface="Liberation Sans"/>
              <a:cs typeface="Liberation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89411" y="2898139"/>
            <a:ext cx="3145790" cy="2648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120" dirty="0">
                <a:solidFill>
                  <a:srgbClr val="DFD5DE"/>
                </a:solidFill>
                <a:latin typeface="Liberation Sans"/>
                <a:cs typeface="Liberation Sans"/>
              </a:rPr>
              <a:t>Court's</a:t>
            </a:r>
            <a:r>
              <a:rPr sz="1900" spc="-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00" spc="60" dirty="0">
                <a:solidFill>
                  <a:srgbClr val="DFD5DE"/>
                </a:solidFill>
                <a:latin typeface="Liberation Sans"/>
                <a:cs typeface="Liberation Sans"/>
              </a:rPr>
              <a:t>Reasoning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4400"/>
              </a:lnSpc>
              <a:spcBef>
                <a:spcPts val="875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Supreme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Court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found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Morrison's</a:t>
            </a:r>
            <a:r>
              <a:rPr sz="1550" spc="-7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liable,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emphasising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550" spc="-6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employee's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conduct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was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within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"field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of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activities"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assigned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him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by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the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employer,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despite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being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expressly prohibited.</a:t>
            </a:r>
            <a:endParaRPr sz="1550">
              <a:latin typeface="Noto Sans CJK HK"/>
              <a:cs typeface="Noto Sans CJK HK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179820" y="6304788"/>
            <a:ext cx="445134" cy="445134"/>
          </a:xfrm>
          <a:custGeom>
            <a:avLst/>
            <a:gdLst/>
            <a:ahLst/>
            <a:cxnLst/>
            <a:rect l="l" t="t" r="r" b="b"/>
            <a:pathLst>
              <a:path w="445134" h="445134">
                <a:moveTo>
                  <a:pt x="415289" y="0"/>
                </a:moveTo>
                <a:lnTo>
                  <a:pt x="29717" y="0"/>
                </a:lnTo>
                <a:lnTo>
                  <a:pt x="18162" y="2339"/>
                </a:lnTo>
                <a:lnTo>
                  <a:pt x="8715" y="8715"/>
                </a:lnTo>
                <a:lnTo>
                  <a:pt x="2339" y="18162"/>
                </a:lnTo>
                <a:lnTo>
                  <a:pt x="0" y="29718"/>
                </a:lnTo>
                <a:lnTo>
                  <a:pt x="0" y="415290"/>
                </a:lnTo>
                <a:lnTo>
                  <a:pt x="2339" y="426845"/>
                </a:lnTo>
                <a:lnTo>
                  <a:pt x="8715" y="436292"/>
                </a:lnTo>
                <a:lnTo>
                  <a:pt x="18162" y="442668"/>
                </a:lnTo>
                <a:lnTo>
                  <a:pt x="29717" y="445008"/>
                </a:lnTo>
                <a:lnTo>
                  <a:pt x="415289" y="445008"/>
                </a:lnTo>
                <a:lnTo>
                  <a:pt x="426845" y="442668"/>
                </a:lnTo>
                <a:lnTo>
                  <a:pt x="436292" y="436292"/>
                </a:lnTo>
                <a:lnTo>
                  <a:pt x="442668" y="426845"/>
                </a:lnTo>
                <a:lnTo>
                  <a:pt x="445007" y="415290"/>
                </a:lnTo>
                <a:lnTo>
                  <a:pt x="445007" y="29718"/>
                </a:lnTo>
                <a:lnTo>
                  <a:pt x="442668" y="18162"/>
                </a:lnTo>
                <a:lnTo>
                  <a:pt x="436292" y="8715"/>
                </a:lnTo>
                <a:lnTo>
                  <a:pt x="426845" y="2339"/>
                </a:lnTo>
                <a:lnTo>
                  <a:pt x="415289" y="0"/>
                </a:lnTo>
                <a:close/>
              </a:path>
            </a:pathLst>
          </a:custGeom>
          <a:solidFill>
            <a:srgbClr val="252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302502" y="6294501"/>
            <a:ext cx="20129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spc="50" dirty="0">
                <a:solidFill>
                  <a:srgbClr val="DFD5DE"/>
                </a:solidFill>
                <a:latin typeface="Liberation Sans"/>
                <a:cs typeface="Liberation Sans"/>
              </a:rPr>
              <a:t>3</a:t>
            </a:r>
            <a:endParaRPr sz="2300">
              <a:latin typeface="Liberation Sans"/>
              <a:cs typeface="Liberation San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810882" y="6281420"/>
            <a:ext cx="7047865" cy="1378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DFD5DE"/>
                </a:solidFill>
                <a:latin typeface="Liberation Sans"/>
                <a:cs typeface="Liberation Sans"/>
              </a:rPr>
              <a:t>Legal</a:t>
            </a:r>
            <a:r>
              <a:rPr sz="1900" spc="18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900" spc="105" dirty="0">
                <a:solidFill>
                  <a:srgbClr val="DFD5DE"/>
                </a:solidFill>
                <a:latin typeface="Liberation Sans"/>
                <a:cs typeface="Liberation Sans"/>
              </a:rPr>
              <a:t>Implications</a:t>
            </a:r>
            <a:endParaRPr sz="1900">
              <a:latin typeface="Liberation Sans"/>
              <a:cs typeface="Liberation Sans"/>
            </a:endParaRPr>
          </a:p>
          <a:p>
            <a:pPr marL="12700" marR="5080">
              <a:lnSpc>
                <a:spcPct val="134600"/>
              </a:lnSpc>
              <a:spcBef>
                <a:spcPts val="870"/>
              </a:spcBef>
            </a:pP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This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decision</a:t>
            </a:r>
            <a:r>
              <a:rPr sz="15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broadened</a:t>
            </a:r>
            <a:r>
              <a:rPr sz="15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scope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UK,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moving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away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stricter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interpretation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"course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employment"</a:t>
            </a:r>
            <a:r>
              <a:rPr sz="1550" spc="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test</a:t>
            </a:r>
            <a:r>
              <a:rPr sz="15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25" dirty="0">
                <a:solidFill>
                  <a:srgbClr val="DFD5DE"/>
                </a:solidFill>
                <a:latin typeface="Noto Sans CJK HK"/>
                <a:cs typeface="Noto Sans CJK HK"/>
              </a:rPr>
              <a:t>and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adopting</a:t>
            </a:r>
            <a:r>
              <a:rPr sz="15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more</a:t>
            </a:r>
            <a:r>
              <a:rPr sz="15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holistic</a:t>
            </a:r>
            <a:r>
              <a:rPr sz="15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approach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5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assessing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5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55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endParaRPr sz="15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29209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9208" y="2900934"/>
            <a:ext cx="13338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320" dirty="0"/>
              <a:t>Hong</a:t>
            </a:r>
            <a:r>
              <a:rPr sz="3600" spc="-100" dirty="0"/>
              <a:t> </a:t>
            </a:r>
            <a:r>
              <a:rPr sz="3600" spc="185" dirty="0"/>
              <a:t>Kong</a:t>
            </a:r>
            <a:r>
              <a:rPr sz="3600" spc="-100" dirty="0"/>
              <a:t> </a:t>
            </a:r>
            <a:r>
              <a:rPr sz="3600" spc="165" dirty="0"/>
              <a:t>Perspective:</a:t>
            </a:r>
            <a:r>
              <a:rPr sz="3600" spc="-114" dirty="0"/>
              <a:t> </a:t>
            </a:r>
            <a:r>
              <a:rPr sz="3600" spc="235" dirty="0"/>
              <a:t>Employment</a:t>
            </a:r>
            <a:r>
              <a:rPr sz="3600" spc="-100" dirty="0"/>
              <a:t> </a:t>
            </a:r>
            <a:r>
              <a:rPr sz="3600" spc="235" dirty="0"/>
              <a:t>Ordinance</a:t>
            </a:r>
            <a:r>
              <a:rPr sz="3600" spc="-114" dirty="0"/>
              <a:t> </a:t>
            </a:r>
            <a:r>
              <a:rPr sz="3600" spc="145" dirty="0"/>
              <a:t>Provisions</a:t>
            </a:r>
            <a:endParaRPr sz="3600"/>
          </a:p>
        </p:txBody>
      </p:sp>
      <p:sp>
        <p:nvSpPr>
          <p:cNvPr id="4" name="object 4"/>
          <p:cNvSpPr/>
          <p:nvPr/>
        </p:nvSpPr>
        <p:spPr>
          <a:xfrm>
            <a:off x="642366" y="4363973"/>
            <a:ext cx="13347700" cy="2131060"/>
          </a:xfrm>
          <a:custGeom>
            <a:avLst/>
            <a:gdLst/>
            <a:ahLst/>
            <a:cxnLst/>
            <a:rect l="l" t="t" r="r" b="b"/>
            <a:pathLst>
              <a:path w="13347700" h="2131060">
                <a:moveTo>
                  <a:pt x="0" y="27559"/>
                </a:moveTo>
                <a:lnTo>
                  <a:pt x="2162" y="16823"/>
                </a:lnTo>
                <a:lnTo>
                  <a:pt x="8061" y="8064"/>
                </a:lnTo>
                <a:lnTo>
                  <a:pt x="16812" y="2162"/>
                </a:lnTo>
                <a:lnTo>
                  <a:pt x="27533" y="0"/>
                </a:lnTo>
                <a:lnTo>
                  <a:pt x="13319633" y="0"/>
                </a:lnTo>
                <a:lnTo>
                  <a:pt x="13330368" y="2162"/>
                </a:lnTo>
                <a:lnTo>
                  <a:pt x="13339127" y="8064"/>
                </a:lnTo>
                <a:lnTo>
                  <a:pt x="13345029" y="16823"/>
                </a:lnTo>
                <a:lnTo>
                  <a:pt x="13347192" y="27559"/>
                </a:lnTo>
                <a:lnTo>
                  <a:pt x="13347192" y="2102993"/>
                </a:lnTo>
                <a:lnTo>
                  <a:pt x="13345029" y="2113728"/>
                </a:lnTo>
                <a:lnTo>
                  <a:pt x="13339127" y="2122487"/>
                </a:lnTo>
                <a:lnTo>
                  <a:pt x="13330368" y="2128389"/>
                </a:lnTo>
                <a:lnTo>
                  <a:pt x="13319633" y="2130552"/>
                </a:lnTo>
                <a:lnTo>
                  <a:pt x="27533" y="2130552"/>
                </a:lnTo>
                <a:lnTo>
                  <a:pt x="16812" y="2128389"/>
                </a:lnTo>
                <a:lnTo>
                  <a:pt x="8061" y="2122487"/>
                </a:lnTo>
                <a:lnTo>
                  <a:pt x="2162" y="2113728"/>
                </a:lnTo>
                <a:lnTo>
                  <a:pt x="0" y="2102993"/>
                </a:lnTo>
                <a:lnTo>
                  <a:pt x="0" y="27559"/>
                </a:lnTo>
                <a:close/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49223" y="4370832"/>
          <a:ext cx="13331190" cy="211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0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0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Section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02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0258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Provision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02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320"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Section</a:t>
                      </a:r>
                      <a:r>
                        <a:rPr sz="140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G0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65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0258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Employer's</a:t>
                      </a:r>
                      <a:r>
                        <a:rPr sz="1400" spc="-5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liability</a:t>
                      </a:r>
                      <a:r>
                        <a:rPr sz="1400" spc="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for</a:t>
                      </a:r>
                      <a:r>
                        <a:rPr sz="140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employee's</a:t>
                      </a:r>
                      <a:r>
                        <a:rPr sz="1400" spc="-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acts</a:t>
                      </a:r>
                      <a:r>
                        <a:rPr sz="140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or</a:t>
                      </a:r>
                      <a:r>
                        <a:rPr sz="1400" spc="-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defaults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65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320"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Section</a:t>
                      </a:r>
                      <a:r>
                        <a:rPr sz="140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G2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65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0258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Liability</a:t>
                      </a:r>
                      <a:r>
                        <a:rPr sz="140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of</a:t>
                      </a:r>
                      <a:r>
                        <a:rPr sz="1400" spc="-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employer</a:t>
                      </a:r>
                      <a:r>
                        <a:rPr sz="1400" spc="-3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for</a:t>
                      </a:r>
                      <a:r>
                        <a:rPr sz="140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accidents</a:t>
                      </a:r>
                      <a:r>
                        <a:rPr sz="1400" spc="-5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to</a:t>
                      </a:r>
                      <a:r>
                        <a:rPr sz="1400" spc="-2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employees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65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320"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Section</a:t>
                      </a:r>
                      <a:r>
                        <a:rPr sz="140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spc="-25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G8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65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90258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Employer's</a:t>
                      </a:r>
                      <a:r>
                        <a:rPr sz="1400" spc="-5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duty</a:t>
                      </a:r>
                      <a:r>
                        <a:rPr sz="140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to ensure</a:t>
                      </a:r>
                      <a:r>
                        <a:rPr sz="1400" spc="-3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employee</a:t>
                      </a:r>
                      <a:r>
                        <a:rPr sz="1400" spc="-4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 </a:t>
                      </a:r>
                      <a:r>
                        <a:rPr sz="1400" spc="-10" dirty="0">
                          <a:solidFill>
                            <a:srgbClr val="DFD5DE"/>
                          </a:solidFill>
                          <a:latin typeface="Noto Sans CJK HK"/>
                          <a:cs typeface="Noto Sans CJK HK"/>
                        </a:rPr>
                        <a:t>safety</a:t>
                      </a:r>
                      <a:endParaRPr sz="1400">
                        <a:latin typeface="Noto Sans CJK HK"/>
                        <a:cs typeface="Noto Sans CJK HK"/>
                      </a:endParaRPr>
                    </a:p>
                  </a:txBody>
                  <a:tcPr marL="0" marR="0" marT="16065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29208" y="6652565"/>
            <a:ext cx="12900660" cy="900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6800"/>
              </a:lnSpc>
              <a:spcBef>
                <a:spcPts val="90"/>
              </a:spcBef>
            </a:pP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Hong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Kong's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Ordinance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provides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 statutory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framework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employer-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relationships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associated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liabilities.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While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ordinance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primarily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focuses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on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employment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rights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obligations,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it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also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touches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upon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liability in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certain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circumstances.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Hong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Kong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courts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often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look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to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UK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common</a:t>
            </a:r>
            <a:r>
              <a:rPr sz="140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law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principles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when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interpreting</a:t>
            </a:r>
            <a:r>
              <a:rPr sz="140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these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provisions,</a:t>
            </a:r>
            <a:r>
              <a:rPr sz="140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creating</a:t>
            </a:r>
            <a:r>
              <a:rPr sz="140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unique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blend</a:t>
            </a:r>
            <a:r>
              <a:rPr sz="140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40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statutory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case</a:t>
            </a:r>
            <a:r>
              <a:rPr sz="140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law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approaches</a:t>
            </a:r>
            <a:r>
              <a:rPr sz="1400" spc="-5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dirty="0">
                <a:solidFill>
                  <a:srgbClr val="DFD5DE"/>
                </a:solidFill>
                <a:latin typeface="Noto Sans CJK HK"/>
                <a:cs typeface="Noto Sans CJK HK"/>
              </a:rPr>
              <a:t>to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40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00" spc="-10" dirty="0">
                <a:solidFill>
                  <a:srgbClr val="DFD5DE"/>
                </a:solidFill>
                <a:latin typeface="Noto Sans CJK HK"/>
                <a:cs typeface="Noto Sans CJK HK"/>
              </a:rPr>
              <a:t>liability.</a:t>
            </a:r>
            <a:endParaRPr sz="140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8716" y="476198"/>
            <a:ext cx="740092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210" dirty="0"/>
              <a:t>Exceptions</a:t>
            </a:r>
            <a:r>
              <a:rPr sz="3700" spc="-80" dirty="0"/>
              <a:t> </a:t>
            </a:r>
            <a:r>
              <a:rPr sz="3700" spc="415" dirty="0"/>
              <a:t>to</a:t>
            </a:r>
            <a:r>
              <a:rPr sz="3700" spc="-120" dirty="0"/>
              <a:t> </a:t>
            </a:r>
            <a:r>
              <a:rPr sz="3700" spc="165" dirty="0"/>
              <a:t>Employer</a:t>
            </a:r>
            <a:r>
              <a:rPr sz="3700" spc="-110" dirty="0"/>
              <a:t> </a:t>
            </a:r>
            <a:r>
              <a:rPr sz="3700" spc="155" dirty="0"/>
              <a:t>Liability</a:t>
            </a:r>
            <a:endParaRPr sz="37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1416" y="1392936"/>
            <a:ext cx="944880" cy="489813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876805" y="1554607"/>
            <a:ext cx="6605905" cy="2713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85" dirty="0">
                <a:solidFill>
                  <a:srgbClr val="DFD5DE"/>
                </a:solidFill>
                <a:latin typeface="Liberation Sans"/>
                <a:cs typeface="Liberation Sans"/>
              </a:rPr>
              <a:t>Employee</a:t>
            </a:r>
            <a:r>
              <a:rPr sz="1850" spc="-55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850" spc="150" dirty="0">
                <a:solidFill>
                  <a:srgbClr val="DFD5DE"/>
                </a:solidFill>
                <a:latin typeface="Liberation Sans"/>
                <a:cs typeface="Liberation Sans"/>
              </a:rPr>
              <a:t>on</a:t>
            </a:r>
            <a:r>
              <a:rPr sz="1850" spc="-4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850" spc="70" dirty="0">
                <a:solidFill>
                  <a:srgbClr val="DFD5DE"/>
                </a:solidFill>
                <a:latin typeface="Liberation Sans"/>
                <a:cs typeface="Liberation Sans"/>
              </a:rPr>
              <a:t>Frolic</a:t>
            </a:r>
            <a:endParaRPr sz="1850">
              <a:latin typeface="Liberation Sans"/>
              <a:cs typeface="Liberation Sans"/>
            </a:endParaRPr>
          </a:p>
          <a:p>
            <a:pPr marL="12700" marR="256540">
              <a:lnSpc>
                <a:spcPct val="137900"/>
              </a:lnSpc>
              <a:spcBef>
                <a:spcPts val="810"/>
              </a:spcBef>
            </a:pP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When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an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4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deviates</a:t>
            </a:r>
            <a:r>
              <a:rPr sz="14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significantly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their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duties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personal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purposes,</a:t>
            </a:r>
            <a:r>
              <a:rPr sz="14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4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may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not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be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held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their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during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this 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time.</a:t>
            </a:r>
            <a:endParaRPr sz="1450">
              <a:latin typeface="Noto Sans CJK HK"/>
              <a:cs typeface="Noto Sans CJK HK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450">
              <a:latin typeface="Noto Sans CJK HK"/>
              <a:cs typeface="Noto Sans CJK HK"/>
            </a:endParaRPr>
          </a:p>
          <a:p>
            <a:pPr marL="12700">
              <a:lnSpc>
                <a:spcPct val="100000"/>
              </a:lnSpc>
            </a:pPr>
            <a:r>
              <a:rPr sz="1850" spc="140" dirty="0">
                <a:solidFill>
                  <a:srgbClr val="DFD5DE"/>
                </a:solidFill>
                <a:latin typeface="Liberation Sans"/>
                <a:cs typeface="Liberation Sans"/>
              </a:rPr>
              <a:t>Independent</a:t>
            </a:r>
            <a:r>
              <a:rPr sz="1850" spc="-3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850" spc="120" dirty="0">
                <a:solidFill>
                  <a:srgbClr val="DFD5DE"/>
                </a:solidFill>
                <a:latin typeface="Liberation Sans"/>
                <a:cs typeface="Liberation Sans"/>
              </a:rPr>
              <a:t>Contractors</a:t>
            </a:r>
            <a:endParaRPr sz="1850">
              <a:latin typeface="Liberation Sans"/>
              <a:cs typeface="Liberation Sans"/>
            </a:endParaRPr>
          </a:p>
          <a:p>
            <a:pPr marL="12700" marR="5080">
              <a:lnSpc>
                <a:spcPct val="137900"/>
              </a:lnSpc>
              <a:spcBef>
                <a:spcPts val="815"/>
              </a:spcBef>
            </a:pP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Generally,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4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are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not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vicariously</a:t>
            </a:r>
            <a:r>
              <a:rPr sz="14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liable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independent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contractors,</a:t>
            </a:r>
            <a:r>
              <a:rPr sz="14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as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they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are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not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considered</a:t>
            </a:r>
            <a:r>
              <a:rPr sz="14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employees</a:t>
            </a:r>
            <a:r>
              <a:rPr sz="14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in the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traditional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sense.</a:t>
            </a:r>
            <a:endParaRPr sz="1450">
              <a:latin typeface="Noto Sans CJK HK"/>
              <a:cs typeface="Noto Sans CJK HK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8716" y="4941570"/>
            <a:ext cx="7640955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40790">
              <a:lnSpc>
                <a:spcPct val="100000"/>
              </a:lnSpc>
              <a:spcBef>
                <a:spcPts val="95"/>
              </a:spcBef>
            </a:pPr>
            <a:r>
              <a:rPr sz="1850" spc="130" dirty="0">
                <a:solidFill>
                  <a:srgbClr val="DFD5DE"/>
                </a:solidFill>
                <a:latin typeface="Liberation Sans"/>
                <a:cs typeface="Liberation Sans"/>
              </a:rPr>
              <a:t>Statutory</a:t>
            </a:r>
            <a:r>
              <a:rPr sz="1850" spc="-50" dirty="0">
                <a:solidFill>
                  <a:srgbClr val="DFD5DE"/>
                </a:solidFill>
                <a:latin typeface="Liberation Sans"/>
                <a:cs typeface="Liberation Sans"/>
              </a:rPr>
              <a:t> </a:t>
            </a:r>
            <a:r>
              <a:rPr sz="1850" spc="100" dirty="0">
                <a:solidFill>
                  <a:srgbClr val="DFD5DE"/>
                </a:solidFill>
                <a:latin typeface="Liberation Sans"/>
                <a:cs typeface="Liberation Sans"/>
              </a:rPr>
              <a:t>Exemptions</a:t>
            </a:r>
            <a:endParaRPr sz="1850">
              <a:latin typeface="Liberation Sans"/>
              <a:cs typeface="Liberation Sans"/>
            </a:endParaRPr>
          </a:p>
          <a:p>
            <a:pPr marL="1240790" marR="5080">
              <a:lnSpc>
                <a:spcPct val="137900"/>
              </a:lnSpc>
              <a:spcBef>
                <a:spcPts val="810"/>
              </a:spcBef>
            </a:pP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Some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jurisdictions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have</a:t>
            </a:r>
            <a:r>
              <a:rPr sz="14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specific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laws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limit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employer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in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certain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circumstances,</a:t>
            </a:r>
            <a:r>
              <a:rPr sz="1450" spc="-5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such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as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actions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during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commutes.</a:t>
            </a:r>
            <a:endParaRPr sz="1450">
              <a:latin typeface="Noto Sans CJK HK"/>
              <a:cs typeface="Noto Sans CJK HK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450">
              <a:latin typeface="Noto Sans CJK HK"/>
              <a:cs typeface="Noto Sans CJK HK"/>
            </a:endParaRPr>
          </a:p>
          <a:p>
            <a:pPr marL="12700" marR="5080">
              <a:lnSpc>
                <a:spcPct val="137900"/>
              </a:lnSpc>
            </a:pP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While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principle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of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vicarious</a:t>
            </a:r>
            <a:r>
              <a:rPr sz="14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is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broad,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there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are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important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exceptions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that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can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shield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4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from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responsibility</a:t>
            </a:r>
            <a:r>
              <a:rPr sz="1450" spc="-2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employee</a:t>
            </a:r>
            <a:r>
              <a:rPr sz="14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actions.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Understanding</a:t>
            </a:r>
            <a:r>
              <a:rPr sz="1450" spc="-3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these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exceptions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is</a:t>
            </a:r>
            <a:r>
              <a:rPr sz="1450" spc="-2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crucial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for</a:t>
            </a:r>
            <a:r>
              <a:rPr sz="1450" spc="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both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employers</a:t>
            </a:r>
            <a:r>
              <a:rPr sz="1450" spc="-4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and</a:t>
            </a:r>
            <a:r>
              <a:rPr sz="1450" spc="-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legal</a:t>
            </a:r>
            <a:r>
              <a:rPr sz="1450" spc="-1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professionals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when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assessing</a:t>
            </a:r>
            <a:r>
              <a:rPr sz="1450" spc="-45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potential </a:t>
            </a:r>
            <a:r>
              <a:rPr sz="1450" dirty="0">
                <a:solidFill>
                  <a:srgbClr val="DFD5DE"/>
                </a:solidFill>
                <a:latin typeface="Noto Sans CJK HK"/>
                <a:cs typeface="Noto Sans CJK HK"/>
              </a:rPr>
              <a:t>liability</a:t>
            </a:r>
            <a:r>
              <a:rPr sz="1450" spc="-30" dirty="0">
                <a:solidFill>
                  <a:srgbClr val="DFD5DE"/>
                </a:solidFill>
                <a:latin typeface="Noto Sans CJK HK"/>
                <a:cs typeface="Noto Sans CJK HK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Noto Sans CJK HK"/>
                <a:cs typeface="Noto Sans CJK HK"/>
              </a:rPr>
              <a:t>scenarios.</a:t>
            </a:r>
            <a:endParaRPr sz="1450">
              <a:latin typeface="Noto Sans CJK HK"/>
              <a:cs typeface="Noto Sans CJK HK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2090</Words>
  <Application>Microsoft Office PowerPoint</Application>
  <PresentationFormat>Custom</PresentationFormat>
  <Paragraphs>173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Liberation Sans</vt:lpstr>
      <vt:lpstr>Noto Sans CJK HK</vt:lpstr>
      <vt:lpstr>Arial</vt:lpstr>
      <vt:lpstr>Calibri</vt:lpstr>
      <vt:lpstr>Garamond</vt:lpstr>
      <vt:lpstr>Noto Sans</vt:lpstr>
      <vt:lpstr>Office Theme</vt:lpstr>
      <vt:lpstr>Organic</vt:lpstr>
      <vt:lpstr>Employer Liability for Employee Actions:  Legal Standards and Case Law</vt:lpstr>
      <vt:lpstr>Minor House Keeping</vt:lpstr>
      <vt:lpstr>Introduction</vt:lpstr>
      <vt:lpstr>Employer-Employee Relationship: The Foundation of Liability</vt:lpstr>
      <vt:lpstr>The Salmond Test: "In the Course of Employment"</vt:lpstr>
      <vt:lpstr>Landmark Case: Bazley v Curry (1999, Canada)</vt:lpstr>
      <vt:lpstr>UK Perspective: Mohamud v WM Morrison Supermarkets plc (2016)</vt:lpstr>
      <vt:lpstr>Hong Kong Perspective: Employment Ordinance Provisions</vt:lpstr>
      <vt:lpstr>Exceptions to Employer Liability</vt:lpstr>
      <vt:lpstr>Employer Policies to Mitigate Risk</vt:lpstr>
      <vt:lpstr>Practical Scenarios: Workplace Misconduct</vt:lpstr>
      <vt:lpstr>Case Study: Lister v Hesley Hall Ltd (2001)</vt:lpstr>
      <vt:lpstr>Case Study: Various Claimants v Catholic Child Welfare Society (2012)</vt:lpstr>
      <vt:lpstr>Hong Kong Case: Chu Chung Wah v The Chinese University of Hong Kong (2016)</vt:lpstr>
      <vt:lpstr>Emerging Trends: Remote Work and Employer Liability</vt:lpstr>
      <vt:lpstr>Comparative Analysis: UK, Canada, and Hong Kong Approaches</vt:lpstr>
      <vt:lpstr>Future Directions and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2024-11-22T17:03:28Z</dcterms:created>
  <dcterms:modified xsi:type="dcterms:W3CDTF">2024-11-25T17:38:39Z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