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273" r:id="rId3"/>
    <p:sldId id="274" r:id="rId4"/>
    <p:sldId id="256" r:id="rId5"/>
    <p:sldId id="257" r:id="rId6"/>
    <p:sldId id="258" r:id="rId7"/>
    <p:sldId id="259" r:id="rId8"/>
    <p:sldId id="260" r:id="rId9"/>
    <p:sldId id="261" r:id="rId10"/>
    <p:sldId id="262" r:id="rId11"/>
    <p:sldId id="263" r:id="rId12"/>
    <p:sldId id="264" r:id="rId13"/>
    <p:sldId id="265" r:id="rId14"/>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D793FC9-F268-4A1C-A093-60711150124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B3D47C9-D9FC-4420-A744-6B89A243D619}">
      <dgm:prSet/>
      <dgm:spPr/>
      <dgm:t>
        <a:bodyPr/>
        <a:lstStyle/>
        <a:p>
          <a:r>
            <a:rPr lang="en-US" b="1" dirty="0"/>
            <a:t>Tutor</a:t>
          </a:r>
          <a:r>
            <a:rPr lang="en-US" dirty="0"/>
            <a:t>: </a:t>
          </a:r>
          <a:r>
            <a:rPr lang="en-GB" b="1" dirty="0"/>
            <a:t>Okwudili</a:t>
          </a:r>
          <a:r>
            <a:rPr lang="en-GB" dirty="0"/>
            <a:t> O. ONWURAH, </a:t>
          </a:r>
          <a:r>
            <a:rPr lang="en-GB" b="1" dirty="0"/>
            <a:t>LL.B.</a:t>
          </a:r>
          <a:r>
            <a:rPr lang="en-GB" dirty="0"/>
            <a:t> (Nigeria); </a:t>
          </a:r>
          <a:r>
            <a:rPr lang="en-GB" b="1" dirty="0"/>
            <a:t>BL</a:t>
          </a:r>
          <a:r>
            <a:rPr lang="en-GB" dirty="0"/>
            <a:t> (Abuja, Nigeria); </a:t>
          </a:r>
          <a:r>
            <a:rPr lang="en-GB" b="1" dirty="0"/>
            <a:t>LLM</a:t>
          </a:r>
          <a:r>
            <a:rPr lang="en-GB" dirty="0"/>
            <a:t> (Exeter, UK); </a:t>
          </a:r>
          <a:r>
            <a:rPr lang="en-GB" b="1" dirty="0"/>
            <a:t>LLM</a:t>
          </a:r>
          <a:r>
            <a:rPr lang="en-GB" dirty="0"/>
            <a:t> (Qingdao, PRC); </a:t>
          </a:r>
          <a:r>
            <a:rPr lang="en-GB" b="1" dirty="0"/>
            <a:t>LLM</a:t>
          </a:r>
          <a:r>
            <a:rPr lang="en-GB" dirty="0"/>
            <a:t> (Shanghai, PRC)</a:t>
          </a:r>
          <a:endParaRPr lang="en-US" dirty="0"/>
        </a:p>
      </dgm:t>
    </dgm:pt>
    <dgm:pt modelId="{3B4A0499-6413-43FF-A386-E2721FA19865}" type="parTrans" cxnId="{47B26742-AC34-473E-B2EF-084F9289332E}">
      <dgm:prSet/>
      <dgm:spPr/>
      <dgm:t>
        <a:bodyPr/>
        <a:lstStyle/>
        <a:p>
          <a:endParaRPr lang="en-US"/>
        </a:p>
      </dgm:t>
    </dgm:pt>
    <dgm:pt modelId="{87FB430B-75F2-4A98-9D03-92AAA2951C1F}" type="sibTrans" cxnId="{47B26742-AC34-473E-B2EF-084F9289332E}">
      <dgm:prSet/>
      <dgm:spPr/>
      <dgm:t>
        <a:bodyPr/>
        <a:lstStyle/>
        <a:p>
          <a:endParaRPr lang="en-US"/>
        </a:p>
      </dgm:t>
    </dgm:pt>
    <dgm:pt modelId="{A8BF8E76-CC70-4FFE-9E84-56635DBB574B}">
      <dgm:prSet/>
      <dgm:spPr/>
      <dgm:t>
        <a:bodyPr/>
        <a:lstStyle/>
        <a:p>
          <a:r>
            <a:rPr lang="en-US" dirty="0"/>
            <a:t>PhD in Law (Hong Kong)</a:t>
          </a:r>
          <a:br>
            <a:rPr lang="en-US" dirty="0"/>
          </a:br>
          <a:endParaRPr lang="en-US" dirty="0"/>
        </a:p>
      </dgm:t>
    </dgm:pt>
    <dgm:pt modelId="{FA5D942D-74A5-4061-9030-9816228997EF}" type="parTrans" cxnId="{AEEDF93A-6EFC-4794-9EA7-792AD6378CFA}">
      <dgm:prSet/>
      <dgm:spPr/>
      <dgm:t>
        <a:bodyPr/>
        <a:lstStyle/>
        <a:p>
          <a:endParaRPr lang="en-US"/>
        </a:p>
      </dgm:t>
    </dgm:pt>
    <dgm:pt modelId="{ECE27122-8DDC-4AB2-BC2B-CAA2EE80DAB4}" type="sibTrans" cxnId="{AEEDF93A-6EFC-4794-9EA7-792AD6378CFA}">
      <dgm:prSet/>
      <dgm:spPr/>
      <dgm:t>
        <a:bodyPr/>
        <a:lstStyle/>
        <a:p>
          <a:endParaRPr lang="en-US"/>
        </a:p>
      </dgm:t>
    </dgm:pt>
    <dgm:pt modelId="{3306BD63-0E89-49A9-9A19-0567680F4C23}">
      <dgm:prSet/>
      <dgm:spPr/>
      <dgm:t>
        <a:bodyPr/>
        <a:lstStyle/>
        <a:p>
          <a:r>
            <a:rPr lang="en-US" b="1" dirty="0">
              <a:solidFill>
                <a:srgbClr val="7030A0"/>
              </a:solidFill>
            </a:rPr>
            <a:t>Dr Okwudili O. Onwurah</a:t>
          </a:r>
        </a:p>
      </dgm:t>
    </dgm:pt>
    <dgm:pt modelId="{30624F51-6043-4586-B1CC-9CEDC9A4D448}" type="parTrans" cxnId="{D6BD83F6-285A-4EAF-A9E3-677B7328315D}">
      <dgm:prSet/>
      <dgm:spPr/>
      <dgm:t>
        <a:bodyPr/>
        <a:lstStyle/>
        <a:p>
          <a:endParaRPr lang="en-US"/>
        </a:p>
      </dgm:t>
    </dgm:pt>
    <dgm:pt modelId="{B8E6C81C-F96B-4037-B0AE-E195845F76E8}" type="sibTrans" cxnId="{D6BD83F6-285A-4EAF-A9E3-677B7328315D}">
      <dgm:prSet/>
      <dgm:spPr/>
      <dgm:t>
        <a:bodyPr/>
        <a:lstStyle/>
        <a:p>
          <a:endParaRPr lang="en-US"/>
        </a:p>
      </dgm:t>
    </dgm:pt>
    <dgm:pt modelId="{1C3346F7-2909-4802-A99B-C614BF60D0AA}" type="pres">
      <dgm:prSet presAssocID="{0D793FC9-F268-4A1C-A093-607111501244}" presName="Name0" presStyleCnt="0">
        <dgm:presLayoutVars>
          <dgm:dir/>
          <dgm:animLvl val="lvl"/>
          <dgm:resizeHandles val="exact"/>
        </dgm:presLayoutVars>
      </dgm:prSet>
      <dgm:spPr/>
    </dgm:pt>
    <dgm:pt modelId="{C5F0A950-62FA-4F84-A3CA-A98BE82F54E2}" type="pres">
      <dgm:prSet presAssocID="{3306BD63-0E89-49A9-9A19-0567680F4C23}" presName="boxAndChildren" presStyleCnt="0"/>
      <dgm:spPr/>
    </dgm:pt>
    <dgm:pt modelId="{9767B373-F5D2-4C16-8232-AD3EB3BA2865}" type="pres">
      <dgm:prSet presAssocID="{3306BD63-0E89-49A9-9A19-0567680F4C23}" presName="parentTextBox" presStyleLbl="node1" presStyleIdx="0" presStyleCnt="2" custScaleY="30958" custLinFactNeighborX="17539" custLinFactNeighborY="-1064"/>
      <dgm:spPr/>
    </dgm:pt>
    <dgm:pt modelId="{F5F75FCB-6600-4BC3-91BE-B7A919D87789}" type="pres">
      <dgm:prSet presAssocID="{87FB430B-75F2-4A98-9D03-92AAA2951C1F}" presName="sp" presStyleCnt="0"/>
      <dgm:spPr/>
    </dgm:pt>
    <dgm:pt modelId="{5F2D1CFE-F0BA-4745-B54D-24C092E006B0}" type="pres">
      <dgm:prSet presAssocID="{4B3D47C9-D9FC-4420-A744-6B89A243D619}" presName="arrowAndChildren" presStyleCnt="0"/>
      <dgm:spPr/>
    </dgm:pt>
    <dgm:pt modelId="{1267F2E7-7445-44C5-85A1-474EA1B37E02}" type="pres">
      <dgm:prSet presAssocID="{4B3D47C9-D9FC-4420-A744-6B89A243D619}" presName="parentTextArrow" presStyleLbl="node1" presStyleIdx="0" presStyleCnt="2"/>
      <dgm:spPr/>
    </dgm:pt>
    <dgm:pt modelId="{50E560F1-A1B3-4C64-B8C9-000AEB7FD047}" type="pres">
      <dgm:prSet presAssocID="{4B3D47C9-D9FC-4420-A744-6B89A243D619}" presName="arrow" presStyleLbl="node1" presStyleIdx="1" presStyleCnt="2"/>
      <dgm:spPr/>
    </dgm:pt>
    <dgm:pt modelId="{36B24DEE-2EFE-405E-9811-D9B994214603}" type="pres">
      <dgm:prSet presAssocID="{4B3D47C9-D9FC-4420-A744-6B89A243D619}" presName="descendantArrow" presStyleCnt="0"/>
      <dgm:spPr/>
    </dgm:pt>
    <dgm:pt modelId="{776488E1-41F0-4B79-AF8B-E69517EDFD16}" type="pres">
      <dgm:prSet presAssocID="{A8BF8E76-CC70-4FFE-9E84-56635DBB574B}" presName="childTextArrow" presStyleLbl="fgAccFollowNode1" presStyleIdx="0" presStyleCnt="1" custScaleY="133803">
        <dgm:presLayoutVars>
          <dgm:bulletEnabled val="1"/>
        </dgm:presLayoutVars>
      </dgm:prSet>
      <dgm:spPr/>
    </dgm:pt>
  </dgm:ptLst>
  <dgm:cxnLst>
    <dgm:cxn modelId="{2CA50D17-3428-4E21-A0E9-2142B609A549}" type="presOf" srcId="{A8BF8E76-CC70-4FFE-9E84-56635DBB574B}" destId="{776488E1-41F0-4B79-AF8B-E69517EDFD16}" srcOrd="0" destOrd="0" presId="urn:microsoft.com/office/officeart/2005/8/layout/process4"/>
    <dgm:cxn modelId="{AEEDF93A-6EFC-4794-9EA7-792AD6378CFA}" srcId="{4B3D47C9-D9FC-4420-A744-6B89A243D619}" destId="{A8BF8E76-CC70-4FFE-9E84-56635DBB574B}" srcOrd="0" destOrd="0" parTransId="{FA5D942D-74A5-4061-9030-9816228997EF}" sibTransId="{ECE27122-8DDC-4AB2-BC2B-CAA2EE80DAB4}"/>
    <dgm:cxn modelId="{47B26742-AC34-473E-B2EF-084F9289332E}" srcId="{0D793FC9-F268-4A1C-A093-607111501244}" destId="{4B3D47C9-D9FC-4420-A744-6B89A243D619}" srcOrd="0" destOrd="0" parTransId="{3B4A0499-6413-43FF-A386-E2721FA19865}" sibTransId="{87FB430B-75F2-4A98-9D03-92AAA2951C1F}"/>
    <dgm:cxn modelId="{B199074C-A959-42AE-950B-CC10A8601A0B}" type="presOf" srcId="{0D793FC9-F268-4A1C-A093-607111501244}" destId="{1C3346F7-2909-4802-A99B-C614BF60D0AA}" srcOrd="0" destOrd="0" presId="urn:microsoft.com/office/officeart/2005/8/layout/process4"/>
    <dgm:cxn modelId="{257CA2B2-EA2D-4959-955D-DFCE9E7E358F}" type="presOf" srcId="{4B3D47C9-D9FC-4420-A744-6B89A243D619}" destId="{50E560F1-A1B3-4C64-B8C9-000AEB7FD047}" srcOrd="1" destOrd="0" presId="urn:microsoft.com/office/officeart/2005/8/layout/process4"/>
    <dgm:cxn modelId="{30CD7EBF-67CD-46FF-BC97-F2DED6ACCACB}" type="presOf" srcId="{3306BD63-0E89-49A9-9A19-0567680F4C23}" destId="{9767B373-F5D2-4C16-8232-AD3EB3BA2865}" srcOrd="0" destOrd="0" presId="urn:microsoft.com/office/officeart/2005/8/layout/process4"/>
    <dgm:cxn modelId="{FBA06BCD-9128-4C68-905E-EFF4446AEF5D}" type="presOf" srcId="{4B3D47C9-D9FC-4420-A744-6B89A243D619}" destId="{1267F2E7-7445-44C5-85A1-474EA1B37E02}" srcOrd="0" destOrd="0" presId="urn:microsoft.com/office/officeart/2005/8/layout/process4"/>
    <dgm:cxn modelId="{D6BD83F6-285A-4EAF-A9E3-677B7328315D}" srcId="{0D793FC9-F268-4A1C-A093-607111501244}" destId="{3306BD63-0E89-49A9-9A19-0567680F4C23}" srcOrd="1" destOrd="0" parTransId="{30624F51-6043-4586-B1CC-9CEDC9A4D448}" sibTransId="{B8E6C81C-F96B-4037-B0AE-E195845F76E8}"/>
    <dgm:cxn modelId="{E0C8B17A-7F02-4F63-810D-DF96617E6B2D}" type="presParOf" srcId="{1C3346F7-2909-4802-A99B-C614BF60D0AA}" destId="{C5F0A950-62FA-4F84-A3CA-A98BE82F54E2}" srcOrd="0" destOrd="0" presId="urn:microsoft.com/office/officeart/2005/8/layout/process4"/>
    <dgm:cxn modelId="{7141D6E0-9349-45F8-9636-CB6596552D4E}" type="presParOf" srcId="{C5F0A950-62FA-4F84-A3CA-A98BE82F54E2}" destId="{9767B373-F5D2-4C16-8232-AD3EB3BA2865}" srcOrd="0" destOrd="0" presId="urn:microsoft.com/office/officeart/2005/8/layout/process4"/>
    <dgm:cxn modelId="{0C2E3242-DD21-46C5-AA08-077C0A82A4E8}" type="presParOf" srcId="{1C3346F7-2909-4802-A99B-C614BF60D0AA}" destId="{F5F75FCB-6600-4BC3-91BE-B7A919D87789}" srcOrd="1" destOrd="0" presId="urn:microsoft.com/office/officeart/2005/8/layout/process4"/>
    <dgm:cxn modelId="{F99384A6-756B-4F34-BBEF-133B8347CFF4}" type="presParOf" srcId="{1C3346F7-2909-4802-A99B-C614BF60D0AA}" destId="{5F2D1CFE-F0BA-4745-B54D-24C092E006B0}" srcOrd="2" destOrd="0" presId="urn:microsoft.com/office/officeart/2005/8/layout/process4"/>
    <dgm:cxn modelId="{2026DBF1-B70E-4B5A-9191-54EE5B1A3FB7}" type="presParOf" srcId="{5F2D1CFE-F0BA-4745-B54D-24C092E006B0}" destId="{1267F2E7-7445-44C5-85A1-474EA1B37E02}" srcOrd="0" destOrd="0" presId="urn:microsoft.com/office/officeart/2005/8/layout/process4"/>
    <dgm:cxn modelId="{17BCA71F-A8C9-4F60-8970-4FE7522DAEAD}" type="presParOf" srcId="{5F2D1CFE-F0BA-4745-B54D-24C092E006B0}" destId="{50E560F1-A1B3-4C64-B8C9-000AEB7FD047}" srcOrd="1" destOrd="0" presId="urn:microsoft.com/office/officeart/2005/8/layout/process4"/>
    <dgm:cxn modelId="{D5099044-8757-44E1-B016-8040BDFB48D5}" type="presParOf" srcId="{5F2D1CFE-F0BA-4745-B54D-24C092E006B0}" destId="{36B24DEE-2EFE-405E-9811-D9B994214603}" srcOrd="2" destOrd="0" presId="urn:microsoft.com/office/officeart/2005/8/layout/process4"/>
    <dgm:cxn modelId="{29D1FAEC-771F-471D-A5D5-BE21DDF348A8}" type="presParOf" srcId="{36B24DEE-2EFE-405E-9811-D9B994214603}" destId="{776488E1-41F0-4B79-AF8B-E69517EDFD1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F0261D-2D55-44FE-9210-5FD47F397E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A3F13B-47ED-43DF-B9E5-A98CF9EEB27D}">
      <dgm:prSet/>
      <dgm:spPr/>
      <dgm:t>
        <a:bodyPr/>
        <a:lstStyle/>
        <a:p>
          <a:r>
            <a:rPr lang="en-GB"/>
            <a:t>The purpose of the online lesson is to encourage you to </a:t>
          </a:r>
          <a:r>
            <a:rPr lang="en-GB" b="1" u="sng"/>
            <a:t>participate actively </a:t>
          </a:r>
          <a:r>
            <a:rPr lang="en-GB"/>
            <a:t>in achieving your needs and simplifying your legal education. </a:t>
          </a:r>
          <a:r>
            <a:rPr lang="en-GB" i="1"/>
            <a:t>I want you to be the best!</a:t>
          </a:r>
          <a:endParaRPr lang="en-US"/>
        </a:p>
      </dgm:t>
    </dgm:pt>
    <dgm:pt modelId="{8FF08942-7391-4348-92FC-09578CC6DC39}" type="parTrans" cxnId="{A4AAC06D-AE2B-44A7-99FC-70B2928B7046}">
      <dgm:prSet/>
      <dgm:spPr/>
      <dgm:t>
        <a:bodyPr/>
        <a:lstStyle/>
        <a:p>
          <a:endParaRPr lang="en-US"/>
        </a:p>
      </dgm:t>
    </dgm:pt>
    <dgm:pt modelId="{B9FAA6FA-A55E-4E23-A733-53F6A54EFCF4}" type="sibTrans" cxnId="{A4AAC06D-AE2B-44A7-99FC-70B2928B7046}">
      <dgm:prSet/>
      <dgm:spPr/>
      <dgm:t>
        <a:bodyPr/>
        <a:lstStyle/>
        <a:p>
          <a:endParaRPr lang="en-US"/>
        </a:p>
      </dgm:t>
    </dgm:pt>
    <dgm:pt modelId="{6FD09409-AFB0-4F9A-BE0C-46F959774E90}">
      <dgm:prSet/>
      <dgm:spPr/>
      <dgm:t>
        <a:bodyPr/>
        <a:lstStyle/>
        <a:p>
          <a:r>
            <a:rPr lang="en-GB"/>
            <a:t>Will make the learning process more </a:t>
          </a:r>
          <a:r>
            <a:rPr lang="en-GB" b="1"/>
            <a:t>interactive discussions </a:t>
          </a:r>
          <a:r>
            <a:rPr lang="en-GB"/>
            <a:t>and feel free to ask any question or you can speak.</a:t>
          </a:r>
          <a:endParaRPr lang="en-US"/>
        </a:p>
      </dgm:t>
    </dgm:pt>
    <dgm:pt modelId="{F4A3C124-7376-407A-98EF-6D4F389FE0CE}" type="parTrans" cxnId="{22442EA2-D5D7-4ADC-AAEE-129243005349}">
      <dgm:prSet/>
      <dgm:spPr/>
      <dgm:t>
        <a:bodyPr/>
        <a:lstStyle/>
        <a:p>
          <a:endParaRPr lang="en-US"/>
        </a:p>
      </dgm:t>
    </dgm:pt>
    <dgm:pt modelId="{9DEAA4C5-B7C1-4FBF-89D2-F56254B6FB52}" type="sibTrans" cxnId="{22442EA2-D5D7-4ADC-AAEE-129243005349}">
      <dgm:prSet/>
      <dgm:spPr/>
      <dgm:t>
        <a:bodyPr/>
        <a:lstStyle/>
        <a:p>
          <a:endParaRPr lang="en-US"/>
        </a:p>
      </dgm:t>
    </dgm:pt>
    <dgm:pt modelId="{CB7AF24D-FB4F-4210-B8BF-267FB2A35091}">
      <dgm:prSet/>
      <dgm:spPr/>
      <dgm:t>
        <a:bodyPr/>
        <a:lstStyle/>
        <a:p>
          <a:r>
            <a:rPr lang="en-GB"/>
            <a:t>You have the right to choose whether to turn on your video or not.</a:t>
          </a:r>
          <a:endParaRPr lang="en-US"/>
        </a:p>
      </dgm:t>
    </dgm:pt>
    <dgm:pt modelId="{B1763A64-2655-437C-9198-40DD3D811301}" type="parTrans" cxnId="{A0BF5599-8C3F-4AE4-A729-018BAEE1C9C8}">
      <dgm:prSet/>
      <dgm:spPr/>
      <dgm:t>
        <a:bodyPr/>
        <a:lstStyle/>
        <a:p>
          <a:endParaRPr lang="en-US"/>
        </a:p>
      </dgm:t>
    </dgm:pt>
    <dgm:pt modelId="{C95D5CE8-A1A2-42A0-BD09-63E4399FD823}" type="sibTrans" cxnId="{A0BF5599-8C3F-4AE4-A729-018BAEE1C9C8}">
      <dgm:prSet/>
      <dgm:spPr/>
      <dgm:t>
        <a:bodyPr/>
        <a:lstStyle/>
        <a:p>
          <a:endParaRPr lang="en-US"/>
        </a:p>
      </dgm:t>
    </dgm:pt>
    <dgm:pt modelId="{C2C6110B-A200-4E00-A022-5CE342809BA6}">
      <dgm:prSet/>
      <dgm:spPr/>
      <dgm:t>
        <a:bodyPr/>
        <a:lstStyle/>
        <a:p>
          <a:r>
            <a:rPr lang="en-GB" b="1"/>
            <a:t>Participation</a:t>
          </a:r>
          <a:r>
            <a:rPr lang="en-GB"/>
            <a:t> prepares you for your exam and learning needs with ease.</a:t>
          </a:r>
          <a:endParaRPr lang="en-US"/>
        </a:p>
      </dgm:t>
    </dgm:pt>
    <dgm:pt modelId="{3CFD4D89-FD3D-4B44-B6F8-8CB4428C6F4D}" type="parTrans" cxnId="{76A397A0-B404-48B6-B4AB-184C79E9F608}">
      <dgm:prSet/>
      <dgm:spPr/>
      <dgm:t>
        <a:bodyPr/>
        <a:lstStyle/>
        <a:p>
          <a:endParaRPr lang="en-US"/>
        </a:p>
      </dgm:t>
    </dgm:pt>
    <dgm:pt modelId="{2413B61A-22B3-46C2-9D88-48F5EDA50F9B}" type="sibTrans" cxnId="{76A397A0-B404-48B6-B4AB-184C79E9F608}">
      <dgm:prSet/>
      <dgm:spPr/>
      <dgm:t>
        <a:bodyPr/>
        <a:lstStyle/>
        <a:p>
          <a:endParaRPr lang="en-US"/>
        </a:p>
      </dgm:t>
    </dgm:pt>
    <dgm:pt modelId="{E504DEF7-6C57-4261-9F15-D8D96ECE0325}" type="pres">
      <dgm:prSet presAssocID="{6CF0261D-2D55-44FE-9210-5FD47F397E45}" presName="root" presStyleCnt="0">
        <dgm:presLayoutVars>
          <dgm:dir/>
          <dgm:resizeHandles val="exact"/>
        </dgm:presLayoutVars>
      </dgm:prSet>
      <dgm:spPr/>
    </dgm:pt>
    <dgm:pt modelId="{764A1FB1-3F1C-4A74-B3AC-F3C71D3CBDD0}" type="pres">
      <dgm:prSet presAssocID="{35A3F13B-47ED-43DF-B9E5-A98CF9EEB27D}" presName="compNode" presStyleCnt="0"/>
      <dgm:spPr/>
    </dgm:pt>
    <dgm:pt modelId="{A308C6F5-232C-4278-837A-436FEC36C9EF}" type="pres">
      <dgm:prSet presAssocID="{35A3F13B-47ED-43DF-B9E5-A98CF9EEB27D}" presName="bgRect" presStyleLbl="bgShp" presStyleIdx="0" presStyleCnt="4"/>
      <dgm:spPr/>
    </dgm:pt>
    <dgm:pt modelId="{475D098F-80C1-4FDB-AA15-93FD6C92AD89}" type="pres">
      <dgm:prSet presAssocID="{35A3F13B-47ED-43DF-B9E5-A98CF9EEB2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6BB4887-9DD3-4E2B-81C1-34165235F025}" type="pres">
      <dgm:prSet presAssocID="{35A3F13B-47ED-43DF-B9E5-A98CF9EEB27D}" presName="spaceRect" presStyleCnt="0"/>
      <dgm:spPr/>
    </dgm:pt>
    <dgm:pt modelId="{52DED1E9-87B8-4E95-AEA1-5809C60BC887}" type="pres">
      <dgm:prSet presAssocID="{35A3F13B-47ED-43DF-B9E5-A98CF9EEB27D}" presName="parTx" presStyleLbl="revTx" presStyleIdx="0" presStyleCnt="4">
        <dgm:presLayoutVars>
          <dgm:chMax val="0"/>
          <dgm:chPref val="0"/>
        </dgm:presLayoutVars>
      </dgm:prSet>
      <dgm:spPr/>
    </dgm:pt>
    <dgm:pt modelId="{DA85CD30-2433-4F21-8546-1126D955669C}" type="pres">
      <dgm:prSet presAssocID="{B9FAA6FA-A55E-4E23-A733-53F6A54EFCF4}" presName="sibTrans" presStyleCnt="0"/>
      <dgm:spPr/>
    </dgm:pt>
    <dgm:pt modelId="{3632C0B6-4511-4935-8CD7-7FA822AA0493}" type="pres">
      <dgm:prSet presAssocID="{6FD09409-AFB0-4F9A-BE0C-46F959774E90}" presName="compNode" presStyleCnt="0"/>
      <dgm:spPr/>
    </dgm:pt>
    <dgm:pt modelId="{ED158944-AB7D-40B3-A81C-A0C0BF438834}" type="pres">
      <dgm:prSet presAssocID="{6FD09409-AFB0-4F9A-BE0C-46F959774E90}" presName="bgRect" presStyleLbl="bgShp" presStyleIdx="1" presStyleCnt="4"/>
      <dgm:spPr/>
    </dgm:pt>
    <dgm:pt modelId="{3EE44FAA-E8AA-4C6C-B66C-DA96929CA60A}" type="pres">
      <dgm:prSet presAssocID="{6FD09409-AFB0-4F9A-BE0C-46F959774E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44261869-2890-4EA4-884D-F08E7CFF4AAF}" type="pres">
      <dgm:prSet presAssocID="{6FD09409-AFB0-4F9A-BE0C-46F959774E90}" presName="spaceRect" presStyleCnt="0"/>
      <dgm:spPr/>
    </dgm:pt>
    <dgm:pt modelId="{4F42BC31-629C-4823-8F02-EDD1C0D900B0}" type="pres">
      <dgm:prSet presAssocID="{6FD09409-AFB0-4F9A-BE0C-46F959774E90}" presName="parTx" presStyleLbl="revTx" presStyleIdx="1" presStyleCnt="4">
        <dgm:presLayoutVars>
          <dgm:chMax val="0"/>
          <dgm:chPref val="0"/>
        </dgm:presLayoutVars>
      </dgm:prSet>
      <dgm:spPr/>
    </dgm:pt>
    <dgm:pt modelId="{8484C96D-DC15-4445-B12B-7C6DEE7214C4}" type="pres">
      <dgm:prSet presAssocID="{9DEAA4C5-B7C1-4FBF-89D2-F56254B6FB52}" presName="sibTrans" presStyleCnt="0"/>
      <dgm:spPr/>
    </dgm:pt>
    <dgm:pt modelId="{922FCC07-F04B-4471-9600-B0D5DFDCF049}" type="pres">
      <dgm:prSet presAssocID="{CB7AF24D-FB4F-4210-B8BF-267FB2A35091}" presName="compNode" presStyleCnt="0"/>
      <dgm:spPr/>
    </dgm:pt>
    <dgm:pt modelId="{3913E2D7-983E-4C8F-8EBF-4F896A926757}" type="pres">
      <dgm:prSet presAssocID="{CB7AF24D-FB4F-4210-B8BF-267FB2A35091}" presName="bgRect" presStyleLbl="bgShp" presStyleIdx="2" presStyleCnt="4"/>
      <dgm:spPr/>
    </dgm:pt>
    <dgm:pt modelId="{C51882E3-379A-4170-BC65-3F23427DDFA9}" type="pres">
      <dgm:prSet presAssocID="{CB7AF24D-FB4F-4210-B8BF-267FB2A350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
        </a:ext>
      </dgm:extLst>
    </dgm:pt>
    <dgm:pt modelId="{D12A3B45-769B-4B04-A530-34BC76A50615}" type="pres">
      <dgm:prSet presAssocID="{CB7AF24D-FB4F-4210-B8BF-267FB2A35091}" presName="spaceRect" presStyleCnt="0"/>
      <dgm:spPr/>
    </dgm:pt>
    <dgm:pt modelId="{889792C3-E0D7-4022-946F-703B16949394}" type="pres">
      <dgm:prSet presAssocID="{CB7AF24D-FB4F-4210-B8BF-267FB2A35091}" presName="parTx" presStyleLbl="revTx" presStyleIdx="2" presStyleCnt="4">
        <dgm:presLayoutVars>
          <dgm:chMax val="0"/>
          <dgm:chPref val="0"/>
        </dgm:presLayoutVars>
      </dgm:prSet>
      <dgm:spPr/>
    </dgm:pt>
    <dgm:pt modelId="{0205E4A8-55FF-4D52-ADAC-DCD719659583}" type="pres">
      <dgm:prSet presAssocID="{C95D5CE8-A1A2-42A0-BD09-63E4399FD823}" presName="sibTrans" presStyleCnt="0"/>
      <dgm:spPr/>
    </dgm:pt>
    <dgm:pt modelId="{0225E4A0-7028-4852-84FF-CE17E40DED34}" type="pres">
      <dgm:prSet presAssocID="{C2C6110B-A200-4E00-A022-5CE342809BA6}" presName="compNode" presStyleCnt="0"/>
      <dgm:spPr/>
    </dgm:pt>
    <dgm:pt modelId="{E31DD10D-F3A1-4F3A-9025-3BCF391ABEB1}" type="pres">
      <dgm:prSet presAssocID="{C2C6110B-A200-4E00-A022-5CE342809BA6}" presName="bgRect" presStyleLbl="bgShp" presStyleIdx="3" presStyleCnt="4"/>
      <dgm:spPr/>
    </dgm:pt>
    <dgm:pt modelId="{FD17031B-F77F-432A-950B-E8AC148C4689}" type="pres">
      <dgm:prSet presAssocID="{C2C6110B-A200-4E00-A022-5CE342809B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6C3D9D82-18C5-458F-85D8-7DAE8D68090A}" type="pres">
      <dgm:prSet presAssocID="{C2C6110B-A200-4E00-A022-5CE342809BA6}" presName="spaceRect" presStyleCnt="0"/>
      <dgm:spPr/>
    </dgm:pt>
    <dgm:pt modelId="{46C2C13D-87F9-4266-BFB4-774D94FAAEB0}" type="pres">
      <dgm:prSet presAssocID="{C2C6110B-A200-4E00-A022-5CE342809BA6}" presName="parTx" presStyleLbl="revTx" presStyleIdx="3" presStyleCnt="4">
        <dgm:presLayoutVars>
          <dgm:chMax val="0"/>
          <dgm:chPref val="0"/>
        </dgm:presLayoutVars>
      </dgm:prSet>
      <dgm:spPr/>
    </dgm:pt>
  </dgm:ptLst>
  <dgm:cxnLst>
    <dgm:cxn modelId="{37B6A028-3E0C-4E46-A0B9-6031C2080DA7}" type="presOf" srcId="{6CF0261D-2D55-44FE-9210-5FD47F397E45}" destId="{E504DEF7-6C57-4261-9F15-D8D96ECE0325}" srcOrd="0" destOrd="0" presId="urn:microsoft.com/office/officeart/2018/2/layout/IconVerticalSolidList"/>
    <dgm:cxn modelId="{A4AAC06D-AE2B-44A7-99FC-70B2928B7046}" srcId="{6CF0261D-2D55-44FE-9210-5FD47F397E45}" destId="{35A3F13B-47ED-43DF-B9E5-A98CF9EEB27D}" srcOrd="0" destOrd="0" parTransId="{8FF08942-7391-4348-92FC-09578CC6DC39}" sibTransId="{B9FAA6FA-A55E-4E23-A733-53F6A54EFCF4}"/>
    <dgm:cxn modelId="{508BA88F-9CAB-4F76-993C-196BD736AFAF}" type="presOf" srcId="{CB7AF24D-FB4F-4210-B8BF-267FB2A35091}" destId="{889792C3-E0D7-4022-946F-703B16949394}" srcOrd="0" destOrd="0" presId="urn:microsoft.com/office/officeart/2018/2/layout/IconVerticalSolidList"/>
    <dgm:cxn modelId="{A0BF5599-8C3F-4AE4-A729-018BAEE1C9C8}" srcId="{6CF0261D-2D55-44FE-9210-5FD47F397E45}" destId="{CB7AF24D-FB4F-4210-B8BF-267FB2A35091}" srcOrd="2" destOrd="0" parTransId="{B1763A64-2655-437C-9198-40DD3D811301}" sibTransId="{C95D5CE8-A1A2-42A0-BD09-63E4399FD823}"/>
    <dgm:cxn modelId="{04E4CC9D-A77F-43A5-A1B5-1D8B1909E41C}" type="presOf" srcId="{35A3F13B-47ED-43DF-B9E5-A98CF9EEB27D}" destId="{52DED1E9-87B8-4E95-AEA1-5809C60BC887}" srcOrd="0" destOrd="0" presId="urn:microsoft.com/office/officeart/2018/2/layout/IconVerticalSolidList"/>
    <dgm:cxn modelId="{76A397A0-B404-48B6-B4AB-184C79E9F608}" srcId="{6CF0261D-2D55-44FE-9210-5FD47F397E45}" destId="{C2C6110B-A200-4E00-A022-5CE342809BA6}" srcOrd="3" destOrd="0" parTransId="{3CFD4D89-FD3D-4B44-B6F8-8CB4428C6F4D}" sibTransId="{2413B61A-22B3-46C2-9D88-48F5EDA50F9B}"/>
    <dgm:cxn modelId="{22442EA2-D5D7-4ADC-AAEE-129243005349}" srcId="{6CF0261D-2D55-44FE-9210-5FD47F397E45}" destId="{6FD09409-AFB0-4F9A-BE0C-46F959774E90}" srcOrd="1" destOrd="0" parTransId="{F4A3C124-7376-407A-98EF-6D4F389FE0CE}" sibTransId="{9DEAA4C5-B7C1-4FBF-89D2-F56254B6FB52}"/>
    <dgm:cxn modelId="{6C1243C5-4A38-497B-8FC6-D7BF8C8639AE}" type="presOf" srcId="{6FD09409-AFB0-4F9A-BE0C-46F959774E90}" destId="{4F42BC31-629C-4823-8F02-EDD1C0D900B0}" srcOrd="0" destOrd="0" presId="urn:microsoft.com/office/officeart/2018/2/layout/IconVerticalSolidList"/>
    <dgm:cxn modelId="{6F03DCC7-3234-4914-A431-4BE9B2149311}" type="presOf" srcId="{C2C6110B-A200-4E00-A022-5CE342809BA6}" destId="{46C2C13D-87F9-4266-BFB4-774D94FAAEB0}" srcOrd="0" destOrd="0" presId="urn:microsoft.com/office/officeart/2018/2/layout/IconVerticalSolidList"/>
    <dgm:cxn modelId="{1BA8783B-997C-427E-81AD-6946FF905D38}" type="presParOf" srcId="{E504DEF7-6C57-4261-9F15-D8D96ECE0325}" destId="{764A1FB1-3F1C-4A74-B3AC-F3C71D3CBDD0}" srcOrd="0" destOrd="0" presId="urn:microsoft.com/office/officeart/2018/2/layout/IconVerticalSolidList"/>
    <dgm:cxn modelId="{C238800A-1A71-4643-AC9B-A1FC66B45C43}" type="presParOf" srcId="{764A1FB1-3F1C-4A74-B3AC-F3C71D3CBDD0}" destId="{A308C6F5-232C-4278-837A-436FEC36C9EF}" srcOrd="0" destOrd="0" presId="urn:microsoft.com/office/officeart/2018/2/layout/IconVerticalSolidList"/>
    <dgm:cxn modelId="{97D7457C-2C17-4A23-B25A-6E5A26388512}" type="presParOf" srcId="{764A1FB1-3F1C-4A74-B3AC-F3C71D3CBDD0}" destId="{475D098F-80C1-4FDB-AA15-93FD6C92AD89}" srcOrd="1" destOrd="0" presId="urn:microsoft.com/office/officeart/2018/2/layout/IconVerticalSolidList"/>
    <dgm:cxn modelId="{CBE59FD2-3F82-4FA0-8EB2-95C036AB1A8B}" type="presParOf" srcId="{764A1FB1-3F1C-4A74-B3AC-F3C71D3CBDD0}" destId="{16BB4887-9DD3-4E2B-81C1-34165235F025}" srcOrd="2" destOrd="0" presId="urn:microsoft.com/office/officeart/2018/2/layout/IconVerticalSolidList"/>
    <dgm:cxn modelId="{00696320-A1E7-4930-87B5-2C864B617FAE}" type="presParOf" srcId="{764A1FB1-3F1C-4A74-B3AC-F3C71D3CBDD0}" destId="{52DED1E9-87B8-4E95-AEA1-5809C60BC887}" srcOrd="3" destOrd="0" presId="urn:microsoft.com/office/officeart/2018/2/layout/IconVerticalSolidList"/>
    <dgm:cxn modelId="{8779DD45-473A-4AA8-99C0-21C56025DE7D}" type="presParOf" srcId="{E504DEF7-6C57-4261-9F15-D8D96ECE0325}" destId="{DA85CD30-2433-4F21-8546-1126D955669C}" srcOrd="1" destOrd="0" presId="urn:microsoft.com/office/officeart/2018/2/layout/IconVerticalSolidList"/>
    <dgm:cxn modelId="{D6281534-0251-41E3-AC50-6194A9D06548}" type="presParOf" srcId="{E504DEF7-6C57-4261-9F15-D8D96ECE0325}" destId="{3632C0B6-4511-4935-8CD7-7FA822AA0493}" srcOrd="2" destOrd="0" presId="urn:microsoft.com/office/officeart/2018/2/layout/IconVerticalSolidList"/>
    <dgm:cxn modelId="{6152A8E5-A70C-48AC-9D83-EF618BCE6856}" type="presParOf" srcId="{3632C0B6-4511-4935-8CD7-7FA822AA0493}" destId="{ED158944-AB7D-40B3-A81C-A0C0BF438834}" srcOrd="0" destOrd="0" presId="urn:microsoft.com/office/officeart/2018/2/layout/IconVerticalSolidList"/>
    <dgm:cxn modelId="{818B0962-7799-40DA-B7B4-4F32E1F99200}" type="presParOf" srcId="{3632C0B6-4511-4935-8CD7-7FA822AA0493}" destId="{3EE44FAA-E8AA-4C6C-B66C-DA96929CA60A}" srcOrd="1" destOrd="0" presId="urn:microsoft.com/office/officeart/2018/2/layout/IconVerticalSolidList"/>
    <dgm:cxn modelId="{A56C8879-2E20-4325-8277-5F97B2A0C72A}" type="presParOf" srcId="{3632C0B6-4511-4935-8CD7-7FA822AA0493}" destId="{44261869-2890-4EA4-884D-F08E7CFF4AAF}" srcOrd="2" destOrd="0" presId="urn:microsoft.com/office/officeart/2018/2/layout/IconVerticalSolidList"/>
    <dgm:cxn modelId="{997D2635-B9B6-473B-96D1-B6181E87B955}" type="presParOf" srcId="{3632C0B6-4511-4935-8CD7-7FA822AA0493}" destId="{4F42BC31-629C-4823-8F02-EDD1C0D900B0}" srcOrd="3" destOrd="0" presId="urn:microsoft.com/office/officeart/2018/2/layout/IconVerticalSolidList"/>
    <dgm:cxn modelId="{1019355F-C2A2-4F5B-B099-8669CBF3174F}" type="presParOf" srcId="{E504DEF7-6C57-4261-9F15-D8D96ECE0325}" destId="{8484C96D-DC15-4445-B12B-7C6DEE7214C4}" srcOrd="3" destOrd="0" presId="urn:microsoft.com/office/officeart/2018/2/layout/IconVerticalSolidList"/>
    <dgm:cxn modelId="{B7A16E4F-3625-4C02-823E-69051749CA00}" type="presParOf" srcId="{E504DEF7-6C57-4261-9F15-D8D96ECE0325}" destId="{922FCC07-F04B-4471-9600-B0D5DFDCF049}" srcOrd="4" destOrd="0" presId="urn:microsoft.com/office/officeart/2018/2/layout/IconVerticalSolidList"/>
    <dgm:cxn modelId="{C0B2BB2E-F68C-4A86-9399-683B049E9CD8}" type="presParOf" srcId="{922FCC07-F04B-4471-9600-B0D5DFDCF049}" destId="{3913E2D7-983E-4C8F-8EBF-4F896A926757}" srcOrd="0" destOrd="0" presId="urn:microsoft.com/office/officeart/2018/2/layout/IconVerticalSolidList"/>
    <dgm:cxn modelId="{CEDE4D41-947E-48D8-8F87-4347DA63F14A}" type="presParOf" srcId="{922FCC07-F04B-4471-9600-B0D5DFDCF049}" destId="{C51882E3-379A-4170-BC65-3F23427DDFA9}" srcOrd="1" destOrd="0" presId="urn:microsoft.com/office/officeart/2018/2/layout/IconVerticalSolidList"/>
    <dgm:cxn modelId="{FF02B940-EA10-41F1-8D96-A936EFEBCC7A}" type="presParOf" srcId="{922FCC07-F04B-4471-9600-B0D5DFDCF049}" destId="{D12A3B45-769B-4B04-A530-34BC76A50615}" srcOrd="2" destOrd="0" presId="urn:microsoft.com/office/officeart/2018/2/layout/IconVerticalSolidList"/>
    <dgm:cxn modelId="{1184F7B1-C14D-4D1F-98CE-D003841599DA}" type="presParOf" srcId="{922FCC07-F04B-4471-9600-B0D5DFDCF049}" destId="{889792C3-E0D7-4022-946F-703B16949394}" srcOrd="3" destOrd="0" presId="urn:microsoft.com/office/officeart/2018/2/layout/IconVerticalSolidList"/>
    <dgm:cxn modelId="{3F1602AA-AE51-46E9-9DC9-47EB9A1B089B}" type="presParOf" srcId="{E504DEF7-6C57-4261-9F15-D8D96ECE0325}" destId="{0205E4A8-55FF-4D52-ADAC-DCD719659583}" srcOrd="5" destOrd="0" presId="urn:microsoft.com/office/officeart/2018/2/layout/IconVerticalSolidList"/>
    <dgm:cxn modelId="{20031BD5-9ED0-42DB-9848-91C2E95DCB74}" type="presParOf" srcId="{E504DEF7-6C57-4261-9F15-D8D96ECE0325}" destId="{0225E4A0-7028-4852-84FF-CE17E40DED34}" srcOrd="6" destOrd="0" presId="urn:microsoft.com/office/officeart/2018/2/layout/IconVerticalSolidList"/>
    <dgm:cxn modelId="{DB5555F7-2B95-4E63-AE55-8E4289C8555F}" type="presParOf" srcId="{0225E4A0-7028-4852-84FF-CE17E40DED34}" destId="{E31DD10D-F3A1-4F3A-9025-3BCF391ABEB1}" srcOrd="0" destOrd="0" presId="urn:microsoft.com/office/officeart/2018/2/layout/IconVerticalSolidList"/>
    <dgm:cxn modelId="{95931166-23DB-48BB-9BB2-86C22D81280D}" type="presParOf" srcId="{0225E4A0-7028-4852-84FF-CE17E40DED34}" destId="{FD17031B-F77F-432A-950B-E8AC148C4689}" srcOrd="1" destOrd="0" presId="urn:microsoft.com/office/officeart/2018/2/layout/IconVerticalSolidList"/>
    <dgm:cxn modelId="{D4AB398E-4CAC-442F-B5AC-1919369FCB01}" type="presParOf" srcId="{0225E4A0-7028-4852-84FF-CE17E40DED34}" destId="{6C3D9D82-18C5-458F-85D8-7DAE8D68090A}" srcOrd="2" destOrd="0" presId="urn:microsoft.com/office/officeart/2018/2/layout/IconVerticalSolidList"/>
    <dgm:cxn modelId="{973D27F5-9277-4E1D-A318-454B50CA804F}" type="presParOf" srcId="{0225E4A0-7028-4852-84FF-CE17E40DED34}" destId="{46C2C13D-87F9-4266-BFB4-774D94FAAE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B373-F5D2-4C16-8232-AD3EB3BA2865}">
      <dsp:nvSpPr>
        <dsp:cNvPr id="0" name=""/>
        <dsp:cNvSpPr/>
      </dsp:nvSpPr>
      <dsp:spPr>
        <a:xfrm>
          <a:off x="0" y="3378250"/>
          <a:ext cx="11521435" cy="6909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7030A0"/>
              </a:solidFill>
            </a:rPr>
            <a:t>Dr Okwudili O. Onwurah</a:t>
          </a:r>
        </a:p>
      </dsp:txBody>
      <dsp:txXfrm>
        <a:off x="0" y="3378250"/>
        <a:ext cx="11521435" cy="690946"/>
      </dsp:txXfrm>
    </dsp:sp>
    <dsp:sp modelId="{50E560F1-A1B3-4C64-B8C9-000AEB7FD047}">
      <dsp:nvSpPr>
        <dsp:cNvPr id="0" name=""/>
        <dsp:cNvSpPr/>
      </dsp:nvSpPr>
      <dsp:spPr>
        <a:xfrm rot="10800000">
          <a:off x="0" y="2840"/>
          <a:ext cx="11521435" cy="3432635"/>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kern="1200" dirty="0"/>
            <a:t>Tutor</a:t>
          </a:r>
          <a:r>
            <a:rPr lang="en-US" sz="2500" kern="1200" dirty="0"/>
            <a:t>: </a:t>
          </a:r>
          <a:r>
            <a:rPr lang="en-GB" sz="2500" b="1" kern="1200" dirty="0"/>
            <a:t>Okwudili</a:t>
          </a:r>
          <a:r>
            <a:rPr lang="en-GB" sz="2500" kern="1200" dirty="0"/>
            <a:t> O. ONWURAH, </a:t>
          </a:r>
          <a:r>
            <a:rPr lang="en-GB" sz="2500" b="1" kern="1200" dirty="0"/>
            <a:t>LL.B.</a:t>
          </a:r>
          <a:r>
            <a:rPr lang="en-GB" sz="2500" kern="1200" dirty="0"/>
            <a:t> (Nigeria); </a:t>
          </a:r>
          <a:r>
            <a:rPr lang="en-GB" sz="2500" b="1" kern="1200" dirty="0"/>
            <a:t>BL</a:t>
          </a:r>
          <a:r>
            <a:rPr lang="en-GB" sz="2500" kern="1200" dirty="0"/>
            <a:t> (Abuja, Nigeria); </a:t>
          </a:r>
          <a:r>
            <a:rPr lang="en-GB" sz="2500" b="1" kern="1200" dirty="0"/>
            <a:t>LLM</a:t>
          </a:r>
          <a:r>
            <a:rPr lang="en-GB" sz="2500" kern="1200" dirty="0"/>
            <a:t> (Exeter, UK); </a:t>
          </a:r>
          <a:r>
            <a:rPr lang="en-GB" sz="2500" b="1" kern="1200" dirty="0"/>
            <a:t>LLM</a:t>
          </a:r>
          <a:r>
            <a:rPr lang="en-GB" sz="2500" kern="1200" dirty="0"/>
            <a:t> (Qingdao, PRC); </a:t>
          </a:r>
          <a:r>
            <a:rPr lang="en-GB" sz="2500" b="1" kern="1200" dirty="0"/>
            <a:t>LLM</a:t>
          </a:r>
          <a:r>
            <a:rPr lang="en-GB" sz="2500" kern="1200" dirty="0"/>
            <a:t> (Shanghai, PRC)</a:t>
          </a:r>
          <a:endParaRPr lang="en-US" sz="2500" kern="1200" dirty="0"/>
        </a:p>
      </dsp:txBody>
      <dsp:txXfrm rot="-10800000">
        <a:off x="0" y="2840"/>
        <a:ext cx="11521435" cy="1204855"/>
      </dsp:txXfrm>
    </dsp:sp>
    <dsp:sp modelId="{776488E1-41F0-4B79-AF8B-E69517EDFD16}">
      <dsp:nvSpPr>
        <dsp:cNvPr id="0" name=""/>
        <dsp:cNvSpPr/>
      </dsp:nvSpPr>
      <dsp:spPr>
        <a:xfrm>
          <a:off x="0" y="1034225"/>
          <a:ext cx="11521435" cy="13732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60960" rIns="341376" bIns="60960" numCol="1" spcCol="1270" anchor="ctr" anchorCtr="0">
          <a:noAutofit/>
        </a:bodyPr>
        <a:lstStyle/>
        <a:p>
          <a:pPr marL="0" lvl="0" indent="0" algn="ctr" defTabSz="2133600">
            <a:lnSpc>
              <a:spcPct val="90000"/>
            </a:lnSpc>
            <a:spcBef>
              <a:spcPct val="0"/>
            </a:spcBef>
            <a:spcAft>
              <a:spcPct val="35000"/>
            </a:spcAft>
            <a:buNone/>
          </a:pPr>
          <a:r>
            <a:rPr lang="en-US" sz="4800" kern="1200" dirty="0"/>
            <a:t>PhD in Law (Hong Kong)</a:t>
          </a:r>
          <a:br>
            <a:rPr lang="en-US" sz="4800" kern="1200" dirty="0"/>
          </a:br>
          <a:endParaRPr lang="en-US" sz="4800" kern="1200" dirty="0"/>
        </a:p>
      </dsp:txBody>
      <dsp:txXfrm>
        <a:off x="0" y="1034225"/>
        <a:ext cx="11521435" cy="1373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8C6F5-232C-4278-837A-436FEC36C9EF}">
      <dsp:nvSpPr>
        <dsp:cNvPr id="0" name=""/>
        <dsp:cNvSpPr/>
      </dsp:nvSpPr>
      <dsp:spPr>
        <a:xfrm>
          <a:off x="0" y="2614"/>
          <a:ext cx="7097051" cy="13248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D098F-80C1-4FDB-AA15-93FD6C92AD89}">
      <dsp:nvSpPr>
        <dsp:cNvPr id="0" name=""/>
        <dsp:cNvSpPr/>
      </dsp:nvSpPr>
      <dsp:spPr>
        <a:xfrm>
          <a:off x="400774" y="300711"/>
          <a:ext cx="728681" cy="728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DED1E9-87B8-4E95-AEA1-5809C60BC887}">
      <dsp:nvSpPr>
        <dsp:cNvPr id="0" name=""/>
        <dsp:cNvSpPr/>
      </dsp:nvSpPr>
      <dsp:spPr>
        <a:xfrm>
          <a:off x="1530231" y="2614"/>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The purpose of the online lesson is to encourage you to </a:t>
          </a:r>
          <a:r>
            <a:rPr lang="en-GB" sz="2000" b="1" u="sng" kern="1200"/>
            <a:t>participate actively </a:t>
          </a:r>
          <a:r>
            <a:rPr lang="en-GB" sz="2000" kern="1200"/>
            <a:t>in achieving your needs and simplifying your legal education. </a:t>
          </a:r>
          <a:r>
            <a:rPr lang="en-GB" sz="2000" i="1" kern="1200"/>
            <a:t>I want you to be the best!</a:t>
          </a:r>
          <a:endParaRPr lang="en-US" sz="2000" kern="1200"/>
        </a:p>
      </dsp:txBody>
      <dsp:txXfrm>
        <a:off x="1530231" y="2614"/>
        <a:ext cx="5566819" cy="1324875"/>
      </dsp:txXfrm>
    </dsp:sp>
    <dsp:sp modelId="{ED158944-AB7D-40B3-A81C-A0C0BF438834}">
      <dsp:nvSpPr>
        <dsp:cNvPr id="0" name=""/>
        <dsp:cNvSpPr/>
      </dsp:nvSpPr>
      <dsp:spPr>
        <a:xfrm>
          <a:off x="0" y="1658708"/>
          <a:ext cx="7097051" cy="13248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44FAA-E8AA-4C6C-B66C-DA96929CA60A}">
      <dsp:nvSpPr>
        <dsp:cNvPr id="0" name=""/>
        <dsp:cNvSpPr/>
      </dsp:nvSpPr>
      <dsp:spPr>
        <a:xfrm>
          <a:off x="400774" y="1956805"/>
          <a:ext cx="728681" cy="7286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2BC31-629C-4823-8F02-EDD1C0D900B0}">
      <dsp:nvSpPr>
        <dsp:cNvPr id="0" name=""/>
        <dsp:cNvSpPr/>
      </dsp:nvSpPr>
      <dsp:spPr>
        <a:xfrm>
          <a:off x="1530231" y="1658708"/>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Will make the learning process more </a:t>
          </a:r>
          <a:r>
            <a:rPr lang="en-GB" sz="2000" b="1" kern="1200"/>
            <a:t>interactive discussions </a:t>
          </a:r>
          <a:r>
            <a:rPr lang="en-GB" sz="2000" kern="1200"/>
            <a:t>and feel free to ask any question or you can speak.</a:t>
          </a:r>
          <a:endParaRPr lang="en-US" sz="2000" kern="1200"/>
        </a:p>
      </dsp:txBody>
      <dsp:txXfrm>
        <a:off x="1530231" y="1658708"/>
        <a:ext cx="5566819" cy="1324875"/>
      </dsp:txXfrm>
    </dsp:sp>
    <dsp:sp modelId="{3913E2D7-983E-4C8F-8EBF-4F896A926757}">
      <dsp:nvSpPr>
        <dsp:cNvPr id="0" name=""/>
        <dsp:cNvSpPr/>
      </dsp:nvSpPr>
      <dsp:spPr>
        <a:xfrm>
          <a:off x="0" y="3314803"/>
          <a:ext cx="7097051" cy="132487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882E3-379A-4170-BC65-3F23427DDFA9}">
      <dsp:nvSpPr>
        <dsp:cNvPr id="0" name=""/>
        <dsp:cNvSpPr/>
      </dsp:nvSpPr>
      <dsp:spPr>
        <a:xfrm>
          <a:off x="400774" y="3612900"/>
          <a:ext cx="728681" cy="7286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9792C3-E0D7-4022-946F-703B16949394}">
      <dsp:nvSpPr>
        <dsp:cNvPr id="0" name=""/>
        <dsp:cNvSpPr/>
      </dsp:nvSpPr>
      <dsp:spPr>
        <a:xfrm>
          <a:off x="1530231" y="3314803"/>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kern="1200"/>
            <a:t>You have the right to choose whether to turn on your video or not.</a:t>
          </a:r>
          <a:endParaRPr lang="en-US" sz="2000" kern="1200"/>
        </a:p>
      </dsp:txBody>
      <dsp:txXfrm>
        <a:off x="1530231" y="3314803"/>
        <a:ext cx="5566819" cy="1324875"/>
      </dsp:txXfrm>
    </dsp:sp>
    <dsp:sp modelId="{E31DD10D-F3A1-4F3A-9025-3BCF391ABEB1}">
      <dsp:nvSpPr>
        <dsp:cNvPr id="0" name=""/>
        <dsp:cNvSpPr/>
      </dsp:nvSpPr>
      <dsp:spPr>
        <a:xfrm>
          <a:off x="0" y="4970898"/>
          <a:ext cx="7097051" cy="132487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7031B-F77F-432A-950B-E8AC148C4689}">
      <dsp:nvSpPr>
        <dsp:cNvPr id="0" name=""/>
        <dsp:cNvSpPr/>
      </dsp:nvSpPr>
      <dsp:spPr>
        <a:xfrm>
          <a:off x="400774" y="5268995"/>
          <a:ext cx="728681" cy="7286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C2C13D-87F9-4266-BFB4-774D94FAAEB0}">
      <dsp:nvSpPr>
        <dsp:cNvPr id="0" name=""/>
        <dsp:cNvSpPr/>
      </dsp:nvSpPr>
      <dsp:spPr>
        <a:xfrm>
          <a:off x="1530231" y="4970898"/>
          <a:ext cx="5566819" cy="132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6" tIns="140216" rIns="140216" bIns="140216" numCol="1" spcCol="1270" anchor="ctr" anchorCtr="0">
          <a:noAutofit/>
        </a:bodyPr>
        <a:lstStyle/>
        <a:p>
          <a:pPr marL="0" lvl="0" indent="0" algn="l" defTabSz="889000">
            <a:lnSpc>
              <a:spcPct val="90000"/>
            </a:lnSpc>
            <a:spcBef>
              <a:spcPct val="0"/>
            </a:spcBef>
            <a:spcAft>
              <a:spcPct val="35000"/>
            </a:spcAft>
            <a:buNone/>
          </a:pPr>
          <a:r>
            <a:rPr lang="en-GB" sz="2000" b="1" kern="1200"/>
            <a:t>Participation</a:t>
          </a:r>
          <a:r>
            <a:rPr lang="en-GB" sz="2000" kern="1200"/>
            <a:t> prepares you for your exam and learning needs with ease.</a:t>
          </a:r>
          <a:endParaRPr lang="en-US" sz="2000" kern="1200"/>
        </a:p>
      </dsp:txBody>
      <dsp:txXfrm>
        <a:off x="1530231" y="4970898"/>
        <a:ext cx="5566819" cy="13248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52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20321" y="1"/>
            <a:ext cx="14677392" cy="8227457"/>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3230879" y="2245359"/>
            <a:ext cx="8178803" cy="1818640"/>
          </a:xfrm>
        </p:spPr>
        <p:txBody>
          <a:bodyPr anchor="b">
            <a:noAutofit/>
          </a:bodyPr>
          <a:lstStyle>
            <a:lvl1pPr algn="ctr">
              <a:defRPr sz="6480">
                <a:effectLst/>
              </a:defRPr>
            </a:lvl1pPr>
          </a:lstStyle>
          <a:p>
            <a:r>
              <a:rPr lang="en-US"/>
              <a:t>Click to edit Master title style</a:t>
            </a:r>
            <a:endParaRPr lang="en-US" dirty="0"/>
          </a:p>
        </p:txBody>
      </p:sp>
      <p:sp>
        <p:nvSpPr>
          <p:cNvPr id="3" name="Subtitle 2"/>
          <p:cNvSpPr>
            <a:spLocks noGrp="1"/>
          </p:cNvSpPr>
          <p:nvPr>
            <p:ph type="subTitle" idx="1"/>
          </p:nvPr>
        </p:nvSpPr>
        <p:spPr>
          <a:xfrm>
            <a:off x="3230879" y="4389117"/>
            <a:ext cx="8178803" cy="1584962"/>
          </a:xfrm>
        </p:spPr>
        <p:txBody>
          <a:bodyPr anchor="t">
            <a:normAutofit/>
          </a:bodyPr>
          <a:lstStyle>
            <a:lvl1pPr marL="0" indent="0" algn="ctr">
              <a:buNone/>
              <a:defRPr sz="2520">
                <a:solidFill>
                  <a:schemeClr val="tx1"/>
                </a:solidFill>
              </a:defRPr>
            </a:lvl1pPr>
            <a:lvl2pPr marL="548618" indent="0" algn="ctr">
              <a:buNone/>
              <a:defRPr>
                <a:solidFill>
                  <a:schemeClr val="tx1">
                    <a:tint val="75000"/>
                  </a:schemeClr>
                </a:solidFill>
              </a:defRPr>
            </a:lvl2pPr>
            <a:lvl3pPr marL="1097236" indent="0" algn="ctr">
              <a:buNone/>
              <a:defRPr>
                <a:solidFill>
                  <a:schemeClr val="tx1">
                    <a:tint val="75000"/>
                  </a:schemeClr>
                </a:solidFill>
              </a:defRPr>
            </a:lvl3pPr>
            <a:lvl4pPr marL="1645854" indent="0" algn="ctr">
              <a:buNone/>
              <a:defRPr>
                <a:solidFill>
                  <a:schemeClr val="tx1">
                    <a:tint val="75000"/>
                  </a:schemeClr>
                </a:solidFill>
              </a:defRPr>
            </a:lvl4pPr>
            <a:lvl5pPr marL="2194472" indent="0" algn="ctr">
              <a:buNone/>
              <a:defRPr>
                <a:solidFill>
                  <a:schemeClr val="tx1">
                    <a:tint val="75000"/>
                  </a:schemeClr>
                </a:solidFill>
              </a:defRPr>
            </a:lvl5pPr>
            <a:lvl6pPr marL="2743091" indent="0" algn="ctr">
              <a:buNone/>
              <a:defRPr>
                <a:solidFill>
                  <a:schemeClr val="tx1">
                    <a:tint val="75000"/>
                  </a:schemeClr>
                </a:solidFill>
              </a:defRPr>
            </a:lvl6pPr>
            <a:lvl7pPr marL="3291708" indent="0" algn="ctr">
              <a:buNone/>
              <a:defRPr>
                <a:solidFill>
                  <a:schemeClr val="tx1">
                    <a:tint val="75000"/>
                  </a:schemeClr>
                </a:solidFill>
              </a:defRPr>
            </a:lvl7pPr>
            <a:lvl8pPr marL="3840326" indent="0" algn="ctr">
              <a:buNone/>
              <a:defRPr>
                <a:solidFill>
                  <a:schemeClr val="tx1">
                    <a:tint val="75000"/>
                  </a:schemeClr>
                </a:solidFill>
              </a:defRPr>
            </a:lvl8pPr>
            <a:lvl9pPr marL="438894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579879" y="6045196"/>
            <a:ext cx="1076960" cy="335280"/>
          </a:xfrm>
        </p:spPr>
        <p:txBody>
          <a:bodyPr/>
          <a:lstStyle/>
          <a:p>
            <a:fld id="{A8476EFB-4B01-4EA6-B0D4-FFE443BA1777}" type="datetime1">
              <a:rPr lang="en-US" smtClean="0"/>
              <a:t>11/29/2024</a:t>
            </a:fld>
            <a:endParaRPr lang="en-US"/>
          </a:p>
        </p:txBody>
      </p:sp>
      <p:sp>
        <p:nvSpPr>
          <p:cNvPr id="5" name="Footer Placeholder 4"/>
          <p:cNvSpPr>
            <a:spLocks noGrp="1"/>
          </p:cNvSpPr>
          <p:nvPr>
            <p:ph type="ftr" sz="quarter" idx="11"/>
          </p:nvPr>
        </p:nvSpPr>
        <p:spPr>
          <a:xfrm>
            <a:off x="3230878" y="6045196"/>
            <a:ext cx="6257562" cy="335280"/>
          </a:xfrm>
        </p:spPr>
        <p:txBody>
          <a:bodyPr/>
          <a:lstStyle/>
          <a:p>
            <a:endParaRPr lang="en-US"/>
          </a:p>
        </p:txBody>
      </p:sp>
      <p:sp>
        <p:nvSpPr>
          <p:cNvPr id="6" name="Slide Number Placeholder 5"/>
          <p:cNvSpPr>
            <a:spLocks noGrp="1"/>
          </p:cNvSpPr>
          <p:nvPr>
            <p:ph type="sldNum" sz="quarter" idx="12"/>
          </p:nvPr>
        </p:nvSpPr>
        <p:spPr>
          <a:xfrm>
            <a:off x="10748282" y="6045196"/>
            <a:ext cx="661400" cy="335280"/>
          </a:xfrm>
        </p:spPr>
        <p:txBody>
          <a:bodyPr/>
          <a:lstStyle/>
          <a:p>
            <a:fld id="{103DA290-49AB-4A6C-90E9-3D87C6460C9F}" type="slidenum">
              <a:rPr lang="en-US" smtClean="0"/>
              <a:t>‹#›</a:t>
            </a:fld>
            <a:endParaRPr lang="en-US"/>
          </a:p>
        </p:txBody>
      </p:sp>
      <p:cxnSp>
        <p:nvCxnSpPr>
          <p:cNvPr id="15" name="Straight Connector 14"/>
          <p:cNvCxnSpPr/>
          <p:nvPr/>
        </p:nvCxnSpPr>
        <p:spPr>
          <a:xfrm>
            <a:off x="3230879" y="4226557"/>
            <a:ext cx="81788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0060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20769E-EAD6-49BB-84EA-F56167DA96CD}"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2369859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18083" y="2103127"/>
            <a:ext cx="9790426" cy="2187017"/>
          </a:xfrm>
        </p:spPr>
        <p:txBody>
          <a:bodyPr anchor="b">
            <a:normAutofit/>
          </a:bodyPr>
          <a:lstStyle>
            <a:lvl1pPr algn="ctr">
              <a:defRPr sz="5280" b="0" cap="none"/>
            </a:lvl1pPr>
          </a:lstStyle>
          <a:p>
            <a:r>
              <a:rPr lang="en-US"/>
              <a:t>Click to edit Master title style</a:t>
            </a:r>
            <a:endParaRPr lang="en-US" dirty="0"/>
          </a:p>
        </p:txBody>
      </p:sp>
      <p:sp>
        <p:nvSpPr>
          <p:cNvPr id="3" name="Text Placeholder 2"/>
          <p:cNvSpPr>
            <a:spLocks noGrp="1"/>
          </p:cNvSpPr>
          <p:nvPr>
            <p:ph type="body" idx="1"/>
          </p:nvPr>
        </p:nvSpPr>
        <p:spPr>
          <a:xfrm>
            <a:off x="2418080" y="4615263"/>
            <a:ext cx="9790428" cy="1145456"/>
          </a:xfrm>
        </p:spPr>
        <p:txBody>
          <a:bodyPr anchor="t">
            <a:normAutofit/>
          </a:bodyPr>
          <a:lstStyle>
            <a:lvl1pPr marL="0" indent="0" algn="ctr">
              <a:buNone/>
              <a:defRPr sz="288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D5BFE-7690-4479-971C-751CB5A923E1}"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2415268" y="4452702"/>
            <a:ext cx="979605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199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58139" y="3072384"/>
            <a:ext cx="5661965" cy="397215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17614" y="3072384"/>
            <a:ext cx="5661965" cy="397215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F7B6D8-2810-4DDF-A91B-36D9056DA71B}"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454429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54481"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18" indent="0">
              <a:buNone/>
              <a:defRPr sz="2400" b="1"/>
            </a:lvl2pPr>
            <a:lvl3pPr marL="1097236" indent="0">
              <a:buNone/>
              <a:defRPr sz="2160" b="1"/>
            </a:lvl3pPr>
            <a:lvl4pPr marL="1645854" indent="0">
              <a:buNone/>
              <a:defRPr sz="1920" b="1"/>
            </a:lvl4pPr>
            <a:lvl5pPr marL="2194472" indent="0">
              <a:buNone/>
              <a:defRPr sz="1920" b="1"/>
            </a:lvl5pPr>
            <a:lvl6pPr marL="2743091" indent="0">
              <a:buNone/>
              <a:defRPr sz="1920" b="1"/>
            </a:lvl6pPr>
            <a:lvl7pPr marL="3291708" indent="0">
              <a:buNone/>
              <a:defRPr sz="1920" b="1"/>
            </a:lvl7pPr>
            <a:lvl8pPr marL="3840326" indent="0">
              <a:buNone/>
              <a:defRPr sz="1920" b="1"/>
            </a:lvl8pPr>
            <a:lvl9pPr marL="4388945" indent="0">
              <a:buNone/>
              <a:defRPr sz="1920" b="1"/>
            </a:lvl9pPr>
          </a:lstStyle>
          <a:p>
            <a:pPr lvl="0"/>
            <a:r>
              <a:rPr lang="en-US"/>
              <a:t>Edit Master text styles</a:t>
            </a:r>
          </a:p>
        </p:txBody>
      </p:sp>
      <p:sp>
        <p:nvSpPr>
          <p:cNvPr id="4" name="Content Placeholder 3"/>
          <p:cNvSpPr>
            <a:spLocks noGrp="1"/>
          </p:cNvSpPr>
          <p:nvPr>
            <p:ph sz="half" idx="2"/>
          </p:nvPr>
        </p:nvSpPr>
        <p:spPr>
          <a:xfrm>
            <a:off x="1554481" y="3891916"/>
            <a:ext cx="5661965" cy="315912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16805" y="3190240"/>
            <a:ext cx="5661965" cy="691514"/>
          </a:xfrm>
        </p:spPr>
        <p:txBody>
          <a:bodyPr anchor="b">
            <a:noAutofit/>
          </a:bodyPr>
          <a:lstStyle>
            <a:lvl1pPr marL="0" indent="0">
              <a:spcBef>
                <a:spcPts val="806"/>
              </a:spcBef>
              <a:spcAft>
                <a:spcPts val="720"/>
              </a:spcAft>
              <a:buNone/>
              <a:defRPr sz="3360" b="0">
                <a:solidFill>
                  <a:schemeClr val="accent1"/>
                </a:solidFill>
              </a:defRPr>
            </a:lvl1pPr>
            <a:lvl2pPr marL="548618" indent="0">
              <a:buNone/>
              <a:defRPr sz="2400" b="1"/>
            </a:lvl2pPr>
            <a:lvl3pPr marL="1097236" indent="0">
              <a:buNone/>
              <a:defRPr sz="2160" b="1"/>
            </a:lvl3pPr>
            <a:lvl4pPr marL="1645854" indent="0">
              <a:buNone/>
              <a:defRPr sz="1920" b="1"/>
            </a:lvl4pPr>
            <a:lvl5pPr marL="2194472" indent="0">
              <a:buNone/>
              <a:defRPr sz="1920" b="1"/>
            </a:lvl5pPr>
            <a:lvl6pPr marL="2743091" indent="0">
              <a:buNone/>
              <a:defRPr sz="1920" b="1"/>
            </a:lvl6pPr>
            <a:lvl7pPr marL="3291708" indent="0">
              <a:buNone/>
              <a:defRPr sz="1920" b="1"/>
            </a:lvl7pPr>
            <a:lvl8pPr marL="3840326" indent="0">
              <a:buNone/>
              <a:defRPr sz="1920" b="1"/>
            </a:lvl8pPr>
            <a:lvl9pPr marL="4388945" indent="0">
              <a:buNone/>
              <a:defRPr sz="1920" b="1"/>
            </a:lvl9pPr>
          </a:lstStyle>
          <a:p>
            <a:pPr lvl="0"/>
            <a:r>
              <a:rPr lang="en-US"/>
              <a:t>Edit Master text styles</a:t>
            </a:r>
          </a:p>
        </p:txBody>
      </p:sp>
      <p:sp>
        <p:nvSpPr>
          <p:cNvPr id="6" name="Content Placeholder 5"/>
          <p:cNvSpPr>
            <a:spLocks noGrp="1"/>
          </p:cNvSpPr>
          <p:nvPr>
            <p:ph sz="quarter" idx="4"/>
          </p:nvPr>
        </p:nvSpPr>
        <p:spPr>
          <a:xfrm>
            <a:off x="7416805" y="3891916"/>
            <a:ext cx="5661965" cy="3159126"/>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44845F-89B8-426F-A7CE-6A86FFB65293}" type="datetime1">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DA290-49AB-4A6C-90E9-3D87C6460C9F}" type="slidenum">
              <a:rPr lang="en-US" smtClean="0"/>
              <a:t>‹#›</a:t>
            </a:fld>
            <a:endParaRPr lang="en-US"/>
          </a:p>
        </p:txBody>
      </p:sp>
      <p:cxnSp>
        <p:nvCxnSpPr>
          <p:cNvPr id="18" name="Straight Connector 17"/>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17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1B82A3-7B3F-4483-A81F-57EDB15FADA7}" type="datetime1">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019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17C24-A1E2-44ED-9AEC-F82965804F42}" type="datetime1">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3335728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2575" y="1666241"/>
            <a:ext cx="4462146" cy="1645920"/>
          </a:xfrm>
        </p:spPr>
        <p:txBody>
          <a:bodyPr anchor="b">
            <a:normAutofit/>
          </a:bodyPr>
          <a:lstStyle>
            <a:lvl1pPr algn="ctr">
              <a:defRPr sz="2880" b="0"/>
            </a:lvl1pPr>
          </a:lstStyle>
          <a:p>
            <a:r>
              <a:rPr lang="en-US"/>
              <a:t>Click to edit Master title style</a:t>
            </a:r>
            <a:endParaRPr lang="en-US" dirty="0"/>
          </a:p>
        </p:txBody>
      </p:sp>
      <p:sp>
        <p:nvSpPr>
          <p:cNvPr id="3" name="Content Placeholder 2"/>
          <p:cNvSpPr>
            <a:spLocks noGrp="1"/>
          </p:cNvSpPr>
          <p:nvPr>
            <p:ph idx="1"/>
          </p:nvPr>
        </p:nvSpPr>
        <p:spPr>
          <a:xfrm>
            <a:off x="6502403" y="1178559"/>
            <a:ext cx="6563359" cy="5872482"/>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52575" y="3637279"/>
            <a:ext cx="4462146" cy="2926085"/>
          </a:xfrm>
        </p:spPr>
        <p:txBody>
          <a:bodyPr anchor="t">
            <a:normAutofit/>
          </a:bodyPr>
          <a:lstStyle>
            <a:lvl1pPr marL="0" indent="0" algn="ctr">
              <a:buNone/>
              <a:defRPr sz="192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A2E3C6A2-508E-417D-A65E-19866EEC2945}"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cxnSp>
        <p:nvCxnSpPr>
          <p:cNvPr id="16" name="Straight Connector 15"/>
          <p:cNvCxnSpPr/>
          <p:nvPr/>
        </p:nvCxnSpPr>
        <p:spPr>
          <a:xfrm>
            <a:off x="1675403" y="3495040"/>
            <a:ext cx="42173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16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2260598"/>
            <a:ext cx="7490179" cy="1645920"/>
          </a:xfrm>
        </p:spPr>
        <p:txBody>
          <a:bodyPr anchor="b">
            <a:normAutofit/>
          </a:bodyPr>
          <a:lstStyle>
            <a:lvl1pPr algn="ctr">
              <a:defRPr sz="336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9713799" y="1249680"/>
            <a:ext cx="3676016" cy="573024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18" indent="0">
              <a:buNone/>
              <a:defRPr sz="1920"/>
            </a:lvl2pPr>
            <a:lvl3pPr marL="1097236" indent="0">
              <a:buNone/>
              <a:defRPr sz="1920"/>
            </a:lvl3pPr>
            <a:lvl4pPr marL="1645854" indent="0">
              <a:buNone/>
              <a:defRPr sz="1920"/>
            </a:lvl4pPr>
            <a:lvl5pPr marL="2194472" indent="0">
              <a:buNone/>
              <a:defRPr sz="1920"/>
            </a:lvl5pPr>
            <a:lvl6pPr marL="2743091" indent="0">
              <a:buNone/>
              <a:defRPr sz="1920"/>
            </a:lvl6pPr>
            <a:lvl7pPr marL="3291708" indent="0">
              <a:buNone/>
              <a:defRPr sz="1920"/>
            </a:lvl7pPr>
            <a:lvl8pPr marL="3840326" indent="0">
              <a:buNone/>
              <a:defRPr sz="1920"/>
            </a:lvl8pPr>
            <a:lvl9pPr marL="4388945"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0" y="3906518"/>
            <a:ext cx="7490179" cy="2194560"/>
          </a:xfrm>
        </p:spPr>
        <p:txBody>
          <a:bodyPr anchor="t">
            <a:normAutofit/>
          </a:bodyPr>
          <a:lstStyle>
            <a:lvl1pPr marL="0" indent="0" algn="ctr">
              <a:buNone/>
              <a:defRPr sz="216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CB0B9343-932B-4B39-A4F9-65D2F9EF04ED}"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028628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1" y="5778498"/>
            <a:ext cx="11531599" cy="680086"/>
          </a:xfrm>
        </p:spPr>
        <p:txBody>
          <a:bodyPr anchor="b">
            <a:normAutofit/>
          </a:bodyPr>
          <a:lstStyle>
            <a:lvl1pPr algn="ctr">
              <a:defRPr sz="288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49713" y="1249681"/>
            <a:ext cx="12127166" cy="4003043"/>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920"/>
            </a:lvl1pPr>
            <a:lvl2pPr marL="548618" indent="0">
              <a:buNone/>
              <a:defRPr sz="1920"/>
            </a:lvl2pPr>
            <a:lvl3pPr marL="1097236" indent="0">
              <a:buNone/>
              <a:defRPr sz="1920"/>
            </a:lvl3pPr>
            <a:lvl4pPr marL="1645854" indent="0">
              <a:buNone/>
              <a:defRPr sz="1920"/>
            </a:lvl4pPr>
            <a:lvl5pPr marL="2194472" indent="0">
              <a:buNone/>
              <a:defRPr sz="1920"/>
            </a:lvl5pPr>
            <a:lvl6pPr marL="2743091" indent="0">
              <a:buNone/>
              <a:defRPr sz="1920"/>
            </a:lvl6pPr>
            <a:lvl7pPr marL="3291708" indent="0">
              <a:buNone/>
              <a:defRPr sz="1920"/>
            </a:lvl7pPr>
            <a:lvl8pPr marL="3840326" indent="0">
              <a:buNone/>
              <a:defRPr sz="1920"/>
            </a:lvl8pPr>
            <a:lvl9pPr marL="4388945" indent="0">
              <a:buNone/>
              <a:defRPr sz="1920"/>
            </a:lvl9pPr>
          </a:lstStyle>
          <a:p>
            <a:r>
              <a:rPr lang="en-US"/>
              <a:t>Click icon to add picture</a:t>
            </a:r>
            <a:endParaRPr lang="en-US" dirty="0"/>
          </a:p>
        </p:txBody>
      </p:sp>
      <p:sp>
        <p:nvSpPr>
          <p:cNvPr id="4" name="Text Placeholder 3"/>
          <p:cNvSpPr>
            <a:spLocks noGrp="1"/>
          </p:cNvSpPr>
          <p:nvPr>
            <p:ph type="body" sz="half" idx="2"/>
          </p:nvPr>
        </p:nvSpPr>
        <p:spPr>
          <a:xfrm>
            <a:off x="1554481" y="6458584"/>
            <a:ext cx="11531599" cy="592454"/>
          </a:xfrm>
        </p:spPr>
        <p:txBody>
          <a:bodyPr>
            <a:normAutofit/>
          </a:bodyPr>
          <a:lstStyle>
            <a:lvl1pPr marL="0" indent="0" algn="ctr">
              <a:buNone/>
              <a:defRPr sz="1680"/>
            </a:lvl1pPr>
            <a:lvl2pPr marL="548618" indent="0">
              <a:buNone/>
              <a:defRPr sz="1440"/>
            </a:lvl2pPr>
            <a:lvl3pPr marL="1097236" indent="0">
              <a:buNone/>
              <a:defRPr sz="1200"/>
            </a:lvl3pPr>
            <a:lvl4pPr marL="1645854" indent="0">
              <a:buNone/>
              <a:defRPr sz="1080"/>
            </a:lvl4pPr>
            <a:lvl5pPr marL="2194472" indent="0">
              <a:buNone/>
              <a:defRPr sz="1080"/>
            </a:lvl5pPr>
            <a:lvl6pPr marL="2743091" indent="0">
              <a:buNone/>
              <a:defRPr sz="1080"/>
            </a:lvl6pPr>
            <a:lvl7pPr marL="3291708" indent="0">
              <a:buNone/>
              <a:defRPr sz="1080"/>
            </a:lvl7pPr>
            <a:lvl8pPr marL="3840326" indent="0">
              <a:buNone/>
              <a:defRPr sz="1080"/>
            </a:lvl8pPr>
            <a:lvl9pPr marL="4388945" indent="0">
              <a:buNone/>
              <a:defRPr sz="1080"/>
            </a:lvl9pPr>
          </a:lstStyle>
          <a:p>
            <a:pPr lvl="0"/>
            <a:r>
              <a:rPr lang="en-US"/>
              <a:t>Edit Master text styles</a:t>
            </a:r>
          </a:p>
        </p:txBody>
      </p:sp>
      <p:sp>
        <p:nvSpPr>
          <p:cNvPr id="5" name="Date Placeholder 4"/>
          <p:cNvSpPr>
            <a:spLocks noGrp="1"/>
          </p:cNvSpPr>
          <p:nvPr>
            <p:ph type="dt" sz="half" idx="10"/>
          </p:nvPr>
        </p:nvSpPr>
        <p:spPr/>
        <p:txBody>
          <a:bodyPr/>
          <a:lstStyle/>
          <a:p>
            <a:fld id="{C30E2C49-F232-426B-B556-924B488CDCCE}" type="datetime1">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377046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4642" y="1178558"/>
            <a:ext cx="11511278" cy="3545842"/>
          </a:xfrm>
        </p:spPr>
        <p:txBody>
          <a:bodyPr anchor="ctr">
            <a:normAutofit/>
          </a:bodyPr>
          <a:lstStyle>
            <a:lvl1pPr algn="ctr">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64642" y="5212081"/>
            <a:ext cx="11511278" cy="1838960"/>
          </a:xfrm>
        </p:spPr>
        <p:txBody>
          <a:bodyPr anchor="ctr">
            <a:normAutofit/>
          </a:bodyPr>
          <a:lstStyle>
            <a:lvl1pPr marL="0" indent="0" algn="ctr">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44E8D3-47D7-439F-872A-DAE17BE88DAE}"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969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8448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009775" y="4023360"/>
            <a:ext cx="10607042" cy="701040"/>
          </a:xfrm>
        </p:spPr>
        <p:txBody>
          <a:bodyPr anchor="ctr">
            <a:normAutofit/>
          </a:bodyPr>
          <a:lstStyle>
            <a:lvl1pPr marL="0" indent="0" algn="r">
              <a:buFontTx/>
              <a:buNone/>
              <a:defRPr sz="2400"/>
            </a:lvl1pPr>
            <a:lvl2pPr marL="548618" indent="0">
              <a:buFontTx/>
              <a:buNone/>
              <a:defRPr/>
            </a:lvl2pPr>
            <a:lvl3pPr marL="1097236" indent="0">
              <a:buFontTx/>
              <a:buNone/>
              <a:defRPr/>
            </a:lvl3pPr>
            <a:lvl4pPr marL="1645854" indent="0">
              <a:buFontTx/>
              <a:buNone/>
              <a:defRPr/>
            </a:lvl4pPr>
            <a:lvl5pPr marL="2194472" indent="0">
              <a:buFontTx/>
              <a:buNone/>
              <a:defRPr/>
            </a:lvl5pPr>
          </a:lstStyle>
          <a:p>
            <a:pPr lvl="0"/>
            <a:r>
              <a:rPr lang="en-US"/>
              <a:t>Edit Master text styles</a:t>
            </a:r>
          </a:p>
        </p:txBody>
      </p:sp>
      <p:sp>
        <p:nvSpPr>
          <p:cNvPr id="3" name="Text Placeholder 2"/>
          <p:cNvSpPr>
            <a:spLocks noGrp="1"/>
          </p:cNvSpPr>
          <p:nvPr>
            <p:ph type="body" idx="1"/>
          </p:nvPr>
        </p:nvSpPr>
        <p:spPr>
          <a:xfrm>
            <a:off x="1554481" y="5212081"/>
            <a:ext cx="11531599" cy="1838960"/>
          </a:xfrm>
        </p:spPr>
        <p:txBody>
          <a:bodyPr anchor="ctr">
            <a:normAutofit/>
          </a:bodyPr>
          <a:lstStyle>
            <a:lvl1pPr marL="0" indent="0" algn="ctr">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9F3EF8-A388-498C-931A-5E8B45B9C73A}"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4" name="TextBox 13"/>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5" name="TextBox 14"/>
          <p:cNvSpPr txBox="1"/>
          <p:nvPr/>
        </p:nvSpPr>
        <p:spPr>
          <a:xfrm>
            <a:off x="12720320" y="3393444"/>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19" name="Straight Connector 18"/>
          <p:cNvCxnSpPr/>
          <p:nvPr/>
        </p:nvCxnSpPr>
        <p:spPr>
          <a:xfrm>
            <a:off x="1675403" y="496823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0787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54482" y="3970297"/>
            <a:ext cx="11531602" cy="1762560"/>
          </a:xfrm>
        </p:spPr>
        <p:txBody>
          <a:bodyPr anchor="b">
            <a:normAutofit/>
          </a:bodyPr>
          <a:lstStyle>
            <a:lvl1pPr algn="l">
              <a:defRPr sz="3840" b="0" cap="none"/>
            </a:lvl1pPr>
          </a:lstStyle>
          <a:p>
            <a:r>
              <a:rPr lang="en-US"/>
              <a:t>Click to edit Master title style</a:t>
            </a:r>
            <a:endParaRPr lang="en-US" dirty="0"/>
          </a:p>
        </p:txBody>
      </p:sp>
      <p:sp>
        <p:nvSpPr>
          <p:cNvPr id="3" name="Text Placeholder 2"/>
          <p:cNvSpPr>
            <a:spLocks noGrp="1"/>
          </p:cNvSpPr>
          <p:nvPr>
            <p:ph type="body" idx="1"/>
          </p:nvPr>
        </p:nvSpPr>
        <p:spPr>
          <a:xfrm>
            <a:off x="1554481" y="5732857"/>
            <a:ext cx="11531602" cy="1032480"/>
          </a:xfrm>
        </p:spPr>
        <p:txBody>
          <a:bodyPr anchor="t">
            <a:normAutofit/>
          </a:bodyPr>
          <a:lstStyle>
            <a:lvl1pPr marL="0" indent="0" algn="l">
              <a:buNone/>
              <a:defRPr sz="240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A47731-A5D6-45B7-B50F-70BD8A77E514}"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Tree>
    <p:extLst>
      <p:ext uri="{BB962C8B-B14F-4D97-AF65-F5344CB8AC3E}">
        <p14:creationId xmlns:p14="http://schemas.microsoft.com/office/powerpoint/2010/main" val="1421020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5455" y="1178558"/>
            <a:ext cx="11155678" cy="2692402"/>
          </a:xfrm>
        </p:spPr>
        <p:txBody>
          <a:bodyPr anchor="ctr">
            <a:normAutofit/>
          </a:bodyPr>
          <a:lstStyle>
            <a:lvl1pPr algn="ctr">
              <a:defRPr sz="384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554481" y="4367174"/>
            <a:ext cx="11531602" cy="1064362"/>
          </a:xfrm>
        </p:spPr>
        <p:txBody>
          <a:bodyPr anchor="b">
            <a:normAutofit/>
          </a:bodyPr>
          <a:lstStyle>
            <a:lvl1pPr marL="0" indent="0" algn="l">
              <a:spcBef>
                <a:spcPts val="0"/>
              </a:spcBef>
              <a:buNone/>
              <a:defRPr sz="288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54481" y="5435600"/>
            <a:ext cx="11531602" cy="1615440"/>
          </a:xfrm>
        </p:spPr>
        <p:txBody>
          <a:bodyPr anchor="t">
            <a:normAutofit/>
          </a:bodyPr>
          <a:lstStyle>
            <a:lvl1pPr marL="0" indent="0" algn="l">
              <a:buNone/>
              <a:defRPr sz="21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3F9500-D394-4EB6-967B-A58FB2FFB147}"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sp>
        <p:nvSpPr>
          <p:cNvPr id="12" name="TextBox 11"/>
          <p:cNvSpPr txBox="1"/>
          <p:nvPr/>
        </p:nvSpPr>
        <p:spPr>
          <a:xfrm>
            <a:off x="1034416" y="1055953"/>
            <a:ext cx="731520" cy="701731"/>
          </a:xfrm>
          <a:prstGeom prst="rect">
            <a:avLst/>
          </a:prstGeom>
        </p:spPr>
        <p:txBody>
          <a:bodyPr vert="horz" lIns="109728" tIns="54864" rIns="109728" bIns="54864" rtlCol="0" anchor="ctr">
            <a:noAutofit/>
          </a:bodyPr>
          <a:lstStyle/>
          <a:p>
            <a:pPr lvl="0"/>
            <a:r>
              <a:rPr lang="en-US" sz="9600" dirty="0">
                <a:solidFill>
                  <a:schemeClr val="tx1"/>
                </a:solidFill>
                <a:effectLst/>
              </a:rPr>
              <a:t>“</a:t>
            </a:r>
          </a:p>
        </p:txBody>
      </p:sp>
      <p:sp>
        <p:nvSpPr>
          <p:cNvPr id="13" name="TextBox 12"/>
          <p:cNvSpPr txBox="1"/>
          <p:nvPr/>
        </p:nvSpPr>
        <p:spPr>
          <a:xfrm>
            <a:off x="12720320" y="3119113"/>
            <a:ext cx="731520" cy="701731"/>
          </a:xfrm>
          <a:prstGeom prst="rect">
            <a:avLst/>
          </a:prstGeom>
        </p:spPr>
        <p:txBody>
          <a:bodyPr vert="horz" lIns="109728" tIns="54864" rIns="109728" bIns="54864" rtlCol="0" anchor="ctr">
            <a:noAutofit/>
          </a:bodyPr>
          <a:lstStyle/>
          <a:p>
            <a:pPr lvl="0" algn="r"/>
            <a:r>
              <a:rPr lang="en-US" sz="9600" dirty="0">
                <a:solidFill>
                  <a:schemeClr val="tx1"/>
                </a:solidFill>
                <a:effectLst/>
              </a:rPr>
              <a:t>”</a:t>
            </a:r>
          </a:p>
        </p:txBody>
      </p:sp>
      <p:cxnSp>
        <p:nvCxnSpPr>
          <p:cNvPr id="26" name="Straight Connector 25"/>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902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54481" y="1178558"/>
            <a:ext cx="11531599" cy="2692402"/>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554481" y="4356201"/>
            <a:ext cx="11531602" cy="1009498"/>
          </a:xfrm>
        </p:spPr>
        <p:txBody>
          <a:bodyPr anchor="b">
            <a:normAutofit/>
          </a:bodyPr>
          <a:lstStyle>
            <a:lvl1pPr marL="0" indent="0" algn="l">
              <a:spcBef>
                <a:spcPts val="0"/>
              </a:spcBef>
              <a:buNone/>
              <a:defRPr sz="33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554480" y="5364481"/>
            <a:ext cx="11531604" cy="1686560"/>
          </a:xfrm>
        </p:spPr>
        <p:txBody>
          <a:bodyPr anchor="t">
            <a:normAutofit/>
          </a:bodyPr>
          <a:lstStyle>
            <a:lvl1pPr marL="0" indent="0" algn="l">
              <a:buNone/>
              <a:defRPr sz="2160">
                <a:solidFill>
                  <a:schemeClr val="tx1"/>
                </a:solidFill>
              </a:defRPr>
            </a:lvl1pPr>
            <a:lvl2pPr marL="548618" indent="0">
              <a:buNone/>
              <a:defRPr sz="2160">
                <a:solidFill>
                  <a:schemeClr val="tx1">
                    <a:tint val="75000"/>
                  </a:schemeClr>
                </a:solidFill>
              </a:defRPr>
            </a:lvl2pPr>
            <a:lvl3pPr marL="1097236" indent="0">
              <a:buNone/>
              <a:defRPr sz="1920">
                <a:solidFill>
                  <a:schemeClr val="tx1">
                    <a:tint val="75000"/>
                  </a:schemeClr>
                </a:solidFill>
              </a:defRPr>
            </a:lvl3pPr>
            <a:lvl4pPr marL="1645854" indent="0">
              <a:buNone/>
              <a:defRPr sz="1680">
                <a:solidFill>
                  <a:schemeClr val="tx1">
                    <a:tint val="75000"/>
                  </a:schemeClr>
                </a:solidFill>
              </a:defRPr>
            </a:lvl4pPr>
            <a:lvl5pPr marL="2194472" indent="0">
              <a:buNone/>
              <a:defRPr sz="1680">
                <a:solidFill>
                  <a:schemeClr val="tx1">
                    <a:tint val="75000"/>
                  </a:schemeClr>
                </a:solidFill>
              </a:defRPr>
            </a:lvl5pPr>
            <a:lvl6pPr marL="2743091" indent="0">
              <a:buNone/>
              <a:defRPr sz="1680">
                <a:solidFill>
                  <a:schemeClr val="tx1">
                    <a:tint val="75000"/>
                  </a:schemeClr>
                </a:solidFill>
              </a:defRPr>
            </a:lvl6pPr>
            <a:lvl7pPr marL="3291708" indent="0">
              <a:buNone/>
              <a:defRPr sz="1680">
                <a:solidFill>
                  <a:schemeClr val="tx1">
                    <a:tint val="75000"/>
                  </a:schemeClr>
                </a:solidFill>
              </a:defRPr>
            </a:lvl7pPr>
            <a:lvl8pPr marL="3840326" indent="0">
              <a:buNone/>
              <a:defRPr sz="1680">
                <a:solidFill>
                  <a:schemeClr val="tx1">
                    <a:tint val="75000"/>
                  </a:schemeClr>
                </a:solidFill>
              </a:defRPr>
            </a:lvl8pPr>
            <a:lvl9pPr marL="4388945" indent="0">
              <a:buNone/>
              <a:defRPr sz="1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E92B87-7EB5-46C8-B88C-50EC63B7CB21}"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5" name="Straight Connector 14"/>
          <p:cNvCxnSpPr/>
          <p:nvPr/>
        </p:nvCxnSpPr>
        <p:spPr>
          <a:xfrm>
            <a:off x="1675403" y="4114800"/>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15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6CF2D-FED3-4993-BF2A-C99417DAEFCE}"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675403" y="2905759"/>
            <a:ext cx="1128875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1664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99229" y="1178559"/>
            <a:ext cx="2269074" cy="58724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54478" y="1178558"/>
            <a:ext cx="8919630" cy="587248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6F0F08-7EB3-4601-83E3-1FACD753EA83}" type="datetime1">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DA290-49AB-4A6C-90E9-3D87C6460C9F}" type="slidenum">
              <a:rPr lang="en-US" smtClean="0"/>
              <a:t>‹#›</a:t>
            </a:fld>
            <a:endParaRPr lang="en-US"/>
          </a:p>
        </p:txBody>
      </p:sp>
      <p:cxnSp>
        <p:nvCxnSpPr>
          <p:cNvPr id="14" name="Straight Connector 13"/>
          <p:cNvCxnSpPr/>
          <p:nvPr/>
        </p:nvCxnSpPr>
        <p:spPr>
          <a:xfrm>
            <a:off x="10636668" y="1188720"/>
            <a:ext cx="0" cy="585216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25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8883" y="1"/>
            <a:ext cx="14675954" cy="8227457"/>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554484" y="1178559"/>
            <a:ext cx="11521435" cy="156464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54481" y="3068320"/>
            <a:ext cx="11521435" cy="3982723"/>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13001" y="7162800"/>
            <a:ext cx="1920240"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73037161-A336-493F-97B8-2768EBE8F593}" type="datetime1">
              <a:rPr lang="en-US" smtClean="0"/>
              <a:t>11/29/2024</a:t>
            </a:fld>
            <a:endParaRPr lang="en-US"/>
          </a:p>
        </p:txBody>
      </p:sp>
      <p:sp>
        <p:nvSpPr>
          <p:cNvPr id="5" name="Footer Placeholder 4"/>
          <p:cNvSpPr>
            <a:spLocks noGrp="1"/>
          </p:cNvSpPr>
          <p:nvPr>
            <p:ph type="ftr" sz="quarter" idx="3"/>
          </p:nvPr>
        </p:nvSpPr>
        <p:spPr>
          <a:xfrm>
            <a:off x="1554481" y="7162800"/>
            <a:ext cx="8767080" cy="335280"/>
          </a:xfrm>
          <a:prstGeom prst="rect">
            <a:avLst/>
          </a:prstGeom>
        </p:spPr>
        <p:txBody>
          <a:bodyPr vert="horz" lIns="91440" tIns="45720" rIns="91440" bIns="45720" rtlCol="0" anchor="ctr"/>
          <a:lstStyle>
            <a:lvl1pPr algn="l">
              <a:defRPr sz="12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2424683" y="7162800"/>
            <a:ext cx="651236" cy="335280"/>
          </a:xfrm>
          <a:prstGeom prst="rect">
            <a:avLst/>
          </a:prstGeom>
        </p:spPr>
        <p:txBody>
          <a:bodyPr vert="horz" lIns="91440" tIns="45720" rIns="91440" bIns="45720" rtlCol="0" anchor="ctr"/>
          <a:lstStyle>
            <a:lvl1pPr algn="r">
              <a:defRPr sz="1200" b="0" i="0">
                <a:solidFill>
                  <a:schemeClr val="tx1"/>
                </a:solidFill>
                <a:effectLst/>
                <a:latin typeface="+mn-lt"/>
              </a:defRPr>
            </a:lvl1pPr>
          </a:lstStyle>
          <a:p>
            <a:fld id="{103DA290-49AB-4A6C-90E9-3D87C6460C9F}" type="slidenum">
              <a:rPr lang="en-US" smtClean="0"/>
              <a:t>‹#›</a:t>
            </a:fld>
            <a:endParaRPr lang="en-US"/>
          </a:p>
        </p:txBody>
      </p:sp>
    </p:spTree>
    <p:extLst>
      <p:ext uri="{BB962C8B-B14F-4D97-AF65-F5344CB8AC3E}">
        <p14:creationId xmlns:p14="http://schemas.microsoft.com/office/powerpoint/2010/main" val="357086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p:txStyles>
    <p:titleStyle>
      <a:lvl1pPr algn="ctr" defTabSz="548618" rtl="0" eaLnBrk="1" latinLnBrk="0" hangingPunct="1">
        <a:spcBef>
          <a:spcPct val="0"/>
        </a:spcBef>
        <a:buNone/>
        <a:defRPr sz="528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7" indent="-342887" algn="l" defTabSz="548618" rtl="0" eaLnBrk="1" latinLnBrk="0" hangingPunct="1">
        <a:spcBef>
          <a:spcPct val="20000"/>
        </a:spcBef>
        <a:spcAft>
          <a:spcPts val="720"/>
        </a:spcAft>
        <a:buClr>
          <a:schemeClr val="accent1"/>
        </a:buClr>
        <a:buSzPct val="115000"/>
        <a:buFont typeface="Arial"/>
        <a:buChar char="•"/>
        <a:defRPr sz="2880" kern="1200" cap="none">
          <a:solidFill>
            <a:schemeClr val="tx1">
              <a:lumMod val="85000"/>
              <a:lumOff val="15000"/>
            </a:schemeClr>
          </a:solidFill>
          <a:effectLst/>
          <a:latin typeface="+mn-lt"/>
          <a:ea typeface="+mn-ea"/>
          <a:cs typeface="+mn-cs"/>
        </a:defRPr>
      </a:lvl1pPr>
      <a:lvl2pPr marL="891504" indent="-342887" algn="l" defTabSz="548618" rtl="0" eaLnBrk="1" latinLnBrk="0" hangingPunct="1">
        <a:spcBef>
          <a:spcPct val="20000"/>
        </a:spcBef>
        <a:spcAft>
          <a:spcPts val="72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440122" indent="-342887" algn="l" defTabSz="548618" rtl="0" eaLnBrk="1" latinLnBrk="0" hangingPunct="1">
        <a:spcBef>
          <a:spcPct val="20000"/>
        </a:spcBef>
        <a:spcAft>
          <a:spcPts val="720"/>
        </a:spcAft>
        <a:buClr>
          <a:schemeClr val="accent1"/>
        </a:buClr>
        <a:buSzPct val="115000"/>
        <a:buFont typeface="Arial"/>
        <a:buChar char="•"/>
        <a:defRPr sz="2160" kern="1200" cap="none">
          <a:solidFill>
            <a:schemeClr val="tx1">
              <a:lumMod val="85000"/>
              <a:lumOff val="15000"/>
            </a:schemeClr>
          </a:solidFill>
          <a:effectLst/>
          <a:latin typeface="+mn-lt"/>
          <a:ea typeface="+mn-ea"/>
          <a:cs typeface="+mn-cs"/>
        </a:defRPr>
      </a:lvl3pPr>
      <a:lvl4pPr marL="1851586" indent="-205732" algn="l" defTabSz="548618" rtl="0" eaLnBrk="1" latinLnBrk="0" hangingPunct="1">
        <a:spcBef>
          <a:spcPct val="20000"/>
        </a:spcBef>
        <a:spcAft>
          <a:spcPts val="720"/>
        </a:spcAft>
        <a:buClr>
          <a:schemeClr val="accent1"/>
        </a:buClr>
        <a:buSzPct val="115000"/>
        <a:buFont typeface="Arial"/>
        <a:buChar char="•"/>
        <a:defRPr sz="1920" kern="1200" cap="none">
          <a:solidFill>
            <a:schemeClr val="tx1">
              <a:lumMod val="85000"/>
              <a:lumOff val="15000"/>
            </a:schemeClr>
          </a:solidFill>
          <a:effectLst/>
          <a:latin typeface="+mn-lt"/>
          <a:ea typeface="+mn-ea"/>
          <a:cs typeface="+mn-cs"/>
        </a:defRPr>
      </a:lvl4pPr>
      <a:lvl5pPr marL="2400204" indent="-205732"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5pPr>
      <a:lvl6pPr marL="3017399"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6pPr>
      <a:lvl7pPr marL="3566017"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7pPr>
      <a:lvl8pPr marL="4114636"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8pPr>
      <a:lvl9pPr marL="4663254" indent="-274309" algn="l" defTabSz="548618" rtl="0" eaLnBrk="1" latinLnBrk="0" hangingPunct="1">
        <a:spcBef>
          <a:spcPct val="20000"/>
        </a:spcBef>
        <a:spcAft>
          <a:spcPts val="720"/>
        </a:spcAft>
        <a:buClr>
          <a:schemeClr val="accent1"/>
        </a:buClr>
        <a:buSzPct val="115000"/>
        <a:buFont typeface="Arial"/>
        <a:buChar char="•"/>
        <a:defRPr sz="1680" kern="1200" cap="none">
          <a:solidFill>
            <a:schemeClr val="tx1">
              <a:lumMod val="85000"/>
              <a:lumOff val="15000"/>
            </a:schemeClr>
          </a:solidFill>
          <a:effectLst/>
          <a:latin typeface="+mn-lt"/>
          <a:ea typeface="+mn-ea"/>
          <a:cs typeface="+mn-cs"/>
        </a:defRPr>
      </a:lvl9pPr>
    </p:bodyStyle>
    <p:otherStyle>
      <a:defPPr>
        <a:defRPr lang="en-US"/>
      </a:defPPr>
      <a:lvl1pPr marL="0" algn="l" defTabSz="548618" rtl="0" eaLnBrk="1" latinLnBrk="0" hangingPunct="1">
        <a:defRPr sz="2160" kern="1200">
          <a:solidFill>
            <a:schemeClr val="tx1"/>
          </a:solidFill>
          <a:latin typeface="+mn-lt"/>
          <a:ea typeface="+mn-ea"/>
          <a:cs typeface="+mn-cs"/>
        </a:defRPr>
      </a:lvl1pPr>
      <a:lvl2pPr marL="548618" algn="l" defTabSz="548618" rtl="0" eaLnBrk="1" latinLnBrk="0" hangingPunct="1">
        <a:defRPr sz="2160" kern="1200">
          <a:solidFill>
            <a:schemeClr val="tx1"/>
          </a:solidFill>
          <a:latin typeface="+mn-lt"/>
          <a:ea typeface="+mn-ea"/>
          <a:cs typeface="+mn-cs"/>
        </a:defRPr>
      </a:lvl2pPr>
      <a:lvl3pPr marL="1097236" algn="l" defTabSz="548618" rtl="0" eaLnBrk="1" latinLnBrk="0" hangingPunct="1">
        <a:defRPr sz="2160" kern="1200">
          <a:solidFill>
            <a:schemeClr val="tx1"/>
          </a:solidFill>
          <a:latin typeface="+mn-lt"/>
          <a:ea typeface="+mn-ea"/>
          <a:cs typeface="+mn-cs"/>
        </a:defRPr>
      </a:lvl3pPr>
      <a:lvl4pPr marL="1645854" algn="l" defTabSz="548618" rtl="0" eaLnBrk="1" latinLnBrk="0" hangingPunct="1">
        <a:defRPr sz="2160" kern="1200">
          <a:solidFill>
            <a:schemeClr val="tx1"/>
          </a:solidFill>
          <a:latin typeface="+mn-lt"/>
          <a:ea typeface="+mn-ea"/>
          <a:cs typeface="+mn-cs"/>
        </a:defRPr>
      </a:lvl4pPr>
      <a:lvl5pPr marL="2194472" algn="l" defTabSz="548618" rtl="0" eaLnBrk="1" latinLnBrk="0" hangingPunct="1">
        <a:defRPr sz="2160" kern="1200">
          <a:solidFill>
            <a:schemeClr val="tx1"/>
          </a:solidFill>
          <a:latin typeface="+mn-lt"/>
          <a:ea typeface="+mn-ea"/>
          <a:cs typeface="+mn-cs"/>
        </a:defRPr>
      </a:lvl5pPr>
      <a:lvl6pPr marL="2743091" algn="l" defTabSz="548618" rtl="0" eaLnBrk="1" latinLnBrk="0" hangingPunct="1">
        <a:defRPr sz="2160" kern="1200">
          <a:solidFill>
            <a:schemeClr val="tx1"/>
          </a:solidFill>
          <a:latin typeface="+mn-lt"/>
          <a:ea typeface="+mn-ea"/>
          <a:cs typeface="+mn-cs"/>
        </a:defRPr>
      </a:lvl6pPr>
      <a:lvl7pPr marL="3291708" algn="l" defTabSz="548618" rtl="0" eaLnBrk="1" latinLnBrk="0" hangingPunct="1">
        <a:defRPr sz="2160" kern="1200">
          <a:solidFill>
            <a:schemeClr val="tx1"/>
          </a:solidFill>
          <a:latin typeface="+mn-lt"/>
          <a:ea typeface="+mn-ea"/>
          <a:cs typeface="+mn-cs"/>
        </a:defRPr>
      </a:lvl7pPr>
      <a:lvl8pPr marL="3840326" algn="l" defTabSz="548618" rtl="0" eaLnBrk="1" latinLnBrk="0" hangingPunct="1">
        <a:defRPr sz="2160" kern="1200">
          <a:solidFill>
            <a:schemeClr val="tx1"/>
          </a:solidFill>
          <a:latin typeface="+mn-lt"/>
          <a:ea typeface="+mn-ea"/>
          <a:cs typeface="+mn-cs"/>
        </a:defRPr>
      </a:lvl8pPr>
      <a:lvl9pPr marL="4388945" algn="l" defTabSz="548618"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Mobile device with apps">
            <a:extLst>
              <a:ext uri="{FF2B5EF4-FFF2-40B4-BE49-F238E27FC236}">
                <a16:creationId xmlns:a16="http://schemas.microsoft.com/office/drawing/2014/main" id="{EE0A3CAA-54A6-4EA8-7BFB-8E9CAB853E18}"/>
              </a:ext>
            </a:extLst>
          </p:cNvPr>
          <p:cNvPicPr>
            <a:picLocks noChangeAspect="1"/>
          </p:cNvPicPr>
          <p:nvPr/>
        </p:nvPicPr>
        <p:blipFill>
          <a:blip r:embed="rId2">
            <a:alphaModFix amt="35000"/>
          </a:blip>
          <a:srcRect/>
          <a:stretch/>
        </p:blipFill>
        <p:spPr>
          <a:xfrm>
            <a:off x="665041" y="374085"/>
            <a:ext cx="13300342" cy="7481443"/>
          </a:xfrm>
          <a:prstGeom prst="rect">
            <a:avLst/>
          </a:prstGeom>
        </p:spPr>
      </p:pic>
      <p:sp>
        <p:nvSpPr>
          <p:cNvPr id="2" name="Title 1"/>
          <p:cNvSpPr>
            <a:spLocks noGrp="1"/>
          </p:cNvSpPr>
          <p:nvPr>
            <p:ph type="title"/>
          </p:nvPr>
        </p:nvSpPr>
        <p:spPr>
          <a:xfrm>
            <a:off x="684442" y="246334"/>
            <a:ext cx="13558470" cy="2978508"/>
          </a:xfrm>
        </p:spPr>
        <p:txBody>
          <a:bodyPr>
            <a:noAutofit/>
          </a:bodyPr>
          <a:lstStyle/>
          <a:p>
            <a:pPr>
              <a:lnSpc>
                <a:spcPct val="90000"/>
              </a:lnSpc>
            </a:pPr>
            <a:r>
              <a:rPr lang="en-GB" sz="4320" b="1">
                <a:solidFill>
                  <a:srgbClr val="FFFF00"/>
                </a:solidFill>
                <a:highlight>
                  <a:srgbClr val="0000FF"/>
                </a:highlight>
              </a:rPr>
              <a:t>Occupiers' Liability: </a:t>
            </a:r>
            <a:br>
              <a:rPr lang="en-GB" sz="4320" b="1">
                <a:solidFill>
                  <a:srgbClr val="FFFF00"/>
                </a:solidFill>
                <a:highlight>
                  <a:srgbClr val="0000FF"/>
                </a:highlight>
              </a:rPr>
            </a:br>
            <a:r>
              <a:rPr lang="en-GB" sz="4320" b="1">
                <a:solidFill>
                  <a:srgbClr val="FFFF00"/>
                </a:solidFill>
                <a:highlight>
                  <a:srgbClr val="0000FF"/>
                </a:highlight>
              </a:rPr>
              <a:t>Legal Responsibilities and Case Law</a:t>
            </a:r>
            <a:endParaRPr lang="en-GB" sz="4320" b="1" dirty="0">
              <a:solidFill>
                <a:srgbClr val="FFFF00"/>
              </a:solidFill>
              <a:highlight>
                <a:srgbClr val="0000FF"/>
              </a:highlight>
            </a:endParaRPr>
          </a:p>
        </p:txBody>
      </p:sp>
      <p:graphicFrame>
        <p:nvGraphicFramePr>
          <p:cNvPr id="26" name="Content Placeholder 2">
            <a:extLst>
              <a:ext uri="{FF2B5EF4-FFF2-40B4-BE49-F238E27FC236}">
                <a16:creationId xmlns:a16="http://schemas.microsoft.com/office/drawing/2014/main" id="{765F6E54-4B8A-9B5B-A50E-1C57F930213F}"/>
              </a:ext>
            </a:extLst>
          </p:cNvPr>
          <p:cNvGraphicFramePr>
            <a:graphicFrameLocks noGrp="1"/>
          </p:cNvGraphicFramePr>
          <p:nvPr>
            <p:ph idx="1"/>
          </p:nvPr>
        </p:nvGraphicFramePr>
        <p:xfrm>
          <a:off x="1554481" y="3313568"/>
          <a:ext cx="11521435" cy="4095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A288C53-6E1D-012E-E078-352071CD406B}"/>
              </a:ext>
            </a:extLst>
          </p:cNvPr>
          <p:cNvSpPr>
            <a:spLocks noGrp="1"/>
          </p:cNvSpPr>
          <p:nvPr>
            <p:ph type="dt" sz="half" idx="10"/>
          </p:nvPr>
        </p:nvSpPr>
        <p:spPr>
          <a:xfrm>
            <a:off x="10413001" y="7162800"/>
            <a:ext cx="1920240" cy="335280"/>
          </a:xfrm>
        </p:spPr>
        <p:txBody>
          <a:bodyPr>
            <a:normAutofit/>
          </a:bodyPr>
          <a:lstStyle/>
          <a:p>
            <a:pPr defTabSz="1097236">
              <a:spcAft>
                <a:spcPts val="720"/>
              </a:spcAft>
              <a:defRPr/>
            </a:pPr>
            <a:fld id="{71A57A1F-FA3A-4FA6-ACC6-767CFD906232}" type="datetime1">
              <a:rPr lang="en-US">
                <a:solidFill>
                  <a:srgbClr val="FFFFFF"/>
                </a:solidFill>
                <a:latin typeface="Garamond" panose="02020404030301010803"/>
              </a:rPr>
              <a:pPr defTabSz="1097236">
                <a:spcAft>
                  <a:spcPts val="720"/>
                </a:spcAft>
                <a:defRPr/>
              </a:pPr>
              <a:t>11/29/2024</a:t>
            </a:fld>
            <a:endParaRPr lang="en-US">
              <a:solidFill>
                <a:srgbClr val="FFFFFF"/>
              </a:solidFill>
              <a:latin typeface="Garamond" panose="02020404030301010803"/>
            </a:endParaRPr>
          </a:p>
        </p:txBody>
      </p:sp>
      <p:sp>
        <p:nvSpPr>
          <p:cNvPr id="5" name="Slide Number Placeholder 4">
            <a:extLst>
              <a:ext uri="{FF2B5EF4-FFF2-40B4-BE49-F238E27FC236}">
                <a16:creationId xmlns:a16="http://schemas.microsoft.com/office/drawing/2014/main" id="{728C44C3-4D37-CCD5-D0AB-2CB4444B3EDB}"/>
              </a:ext>
            </a:extLst>
          </p:cNvPr>
          <p:cNvSpPr>
            <a:spLocks noGrp="1"/>
          </p:cNvSpPr>
          <p:nvPr>
            <p:ph type="sldNum" sz="quarter" idx="12"/>
          </p:nvPr>
        </p:nvSpPr>
        <p:spPr>
          <a:xfrm>
            <a:off x="12424683" y="7162800"/>
            <a:ext cx="651236" cy="335280"/>
          </a:xfrm>
        </p:spPr>
        <p:txBody>
          <a:bodyPr>
            <a:normAutofit/>
          </a:bodyPr>
          <a:lstStyle/>
          <a:p>
            <a:pPr defTabSz="1097236">
              <a:spcAft>
                <a:spcPts val="720"/>
              </a:spcAft>
              <a:defRPr/>
            </a:pPr>
            <a:fld id="{103DA290-49AB-4A6C-90E9-3D87C6460C9F}" type="slidenum">
              <a:rPr lang="en-US">
                <a:solidFill>
                  <a:srgbClr val="FFFFFF"/>
                </a:solidFill>
                <a:latin typeface="Garamond" panose="02020404030301010803"/>
              </a:rPr>
              <a:pPr defTabSz="1097236">
                <a:spcAft>
                  <a:spcPts val="720"/>
                </a:spcAft>
                <a:defRPr/>
              </a:pPr>
              <a:t>1</a:t>
            </a:fld>
            <a:endParaRPr lang="en-US">
              <a:solidFill>
                <a:srgbClr val="FFFFFF"/>
              </a:solidFill>
              <a:latin typeface="Garamond" panose="02020404030301010803"/>
            </a:endParaRPr>
          </a:p>
        </p:txBody>
      </p:sp>
    </p:spTree>
    <p:extLst>
      <p:ext uri="{BB962C8B-B14F-4D97-AF65-F5344CB8AC3E}">
        <p14:creationId xmlns:p14="http://schemas.microsoft.com/office/powerpoint/2010/main" val="3238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37724" y="672465"/>
            <a:ext cx="12044363"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Independent Contractors and Occupiers' Liability</a:t>
            </a:r>
            <a:endParaRPr lang="en-US" sz="4400" dirty="0"/>
          </a:p>
        </p:txBody>
      </p:sp>
      <p:sp>
        <p:nvSpPr>
          <p:cNvPr id="3" name="Text 1"/>
          <p:cNvSpPr/>
          <p:nvPr/>
        </p:nvSpPr>
        <p:spPr>
          <a:xfrm>
            <a:off x="837724" y="1855232"/>
            <a:ext cx="12954952"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The use of independent contractors by occupiers raises complex issues of liability. Generally, an occupier is not liable for the negligence of an independent contractor if they have taken reasonable care in selecting a competent contractor. However, this principle is subject to important exceptions and nuances that have been developed through case law.</a:t>
            </a:r>
            <a:endParaRPr lang="en-US" sz="1850" dirty="0"/>
          </a:p>
        </p:txBody>
      </p:sp>
      <p:sp>
        <p:nvSpPr>
          <p:cNvPr id="4" name="Text 2"/>
          <p:cNvSpPr/>
          <p:nvPr/>
        </p:nvSpPr>
        <p:spPr>
          <a:xfrm>
            <a:off x="837724" y="3273504"/>
            <a:ext cx="12954952"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In Woodward v Mayor of Hastings [1945] KB 174, the court established that an occupier cannot delegate their duty of care to an independent contractor for operations that are inherently dangerous. The case of Haseldine v Daw &amp; Son Ltd [1941] 2 KB 343 further refined this principle, holding that an occupier may be liable for the negligence of an independent contractor if the task delegated involves a special danger of which the occupier knows or ought to know.</a:t>
            </a:r>
            <a:endParaRPr lang="en-US" sz="1850" dirty="0"/>
          </a:p>
        </p:txBody>
      </p:sp>
      <p:pic>
        <p:nvPicPr>
          <p:cNvPr id="5" name="Image 0" descr="preencoded.png"/>
          <p:cNvPicPr>
            <a:picLocks noChangeAspect="1"/>
          </p:cNvPicPr>
          <p:nvPr/>
        </p:nvPicPr>
        <p:blipFill>
          <a:blip r:embed="rId3"/>
          <a:stretch>
            <a:fillRect/>
          </a:stretch>
        </p:blipFill>
        <p:spPr>
          <a:xfrm>
            <a:off x="837724" y="5074801"/>
            <a:ext cx="598408" cy="598408"/>
          </a:xfrm>
          <a:prstGeom prst="rect">
            <a:avLst/>
          </a:prstGeom>
        </p:spPr>
      </p:pic>
      <p:sp>
        <p:nvSpPr>
          <p:cNvPr id="6" name="Text 3"/>
          <p:cNvSpPr/>
          <p:nvPr/>
        </p:nvSpPr>
        <p:spPr>
          <a:xfrm>
            <a:off x="837724" y="5912525"/>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Selection of Contractor</a:t>
            </a:r>
            <a:endParaRPr lang="en-US" sz="2200" dirty="0"/>
          </a:p>
        </p:txBody>
      </p:sp>
      <p:sp>
        <p:nvSpPr>
          <p:cNvPr id="7" name="Text 4"/>
          <p:cNvSpPr/>
          <p:nvPr/>
        </p:nvSpPr>
        <p:spPr>
          <a:xfrm>
            <a:off x="837724" y="6408063"/>
            <a:ext cx="2969419" cy="1149072"/>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Occupiers must exercise reasonable care in choosing competent contractors.</a:t>
            </a:r>
            <a:endParaRPr lang="en-US" sz="1850" dirty="0"/>
          </a:p>
        </p:txBody>
      </p:sp>
      <p:pic>
        <p:nvPicPr>
          <p:cNvPr id="8" name="Image 1" descr="preencoded.png"/>
          <p:cNvPicPr>
            <a:picLocks noChangeAspect="1"/>
          </p:cNvPicPr>
          <p:nvPr/>
        </p:nvPicPr>
        <p:blipFill>
          <a:blip r:embed="rId4"/>
          <a:stretch>
            <a:fillRect/>
          </a:stretch>
        </p:blipFill>
        <p:spPr>
          <a:xfrm>
            <a:off x="4166116" y="5074801"/>
            <a:ext cx="598408" cy="598408"/>
          </a:xfrm>
          <a:prstGeom prst="rect">
            <a:avLst/>
          </a:prstGeom>
        </p:spPr>
      </p:pic>
      <p:sp>
        <p:nvSpPr>
          <p:cNvPr id="9" name="Text 5"/>
          <p:cNvSpPr/>
          <p:nvPr/>
        </p:nvSpPr>
        <p:spPr>
          <a:xfrm>
            <a:off x="4166116" y="5912525"/>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Inherent Danger</a:t>
            </a:r>
            <a:endParaRPr lang="en-US" sz="2200" dirty="0"/>
          </a:p>
        </p:txBody>
      </p:sp>
      <p:sp>
        <p:nvSpPr>
          <p:cNvPr id="10" name="Text 6"/>
          <p:cNvSpPr/>
          <p:nvPr/>
        </p:nvSpPr>
        <p:spPr>
          <a:xfrm>
            <a:off x="4166116" y="6408063"/>
            <a:ext cx="2969538" cy="1149072"/>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Liability cannot be delegated for operations that are inherently hazardous.</a:t>
            </a:r>
            <a:endParaRPr lang="en-US" sz="1850" dirty="0"/>
          </a:p>
        </p:txBody>
      </p:sp>
      <p:pic>
        <p:nvPicPr>
          <p:cNvPr id="11" name="Image 2" descr="preencoded.png"/>
          <p:cNvPicPr>
            <a:picLocks noChangeAspect="1"/>
          </p:cNvPicPr>
          <p:nvPr/>
        </p:nvPicPr>
        <p:blipFill>
          <a:blip r:embed="rId5"/>
          <a:stretch>
            <a:fillRect/>
          </a:stretch>
        </p:blipFill>
        <p:spPr>
          <a:xfrm>
            <a:off x="7494627" y="5074801"/>
            <a:ext cx="598408" cy="598408"/>
          </a:xfrm>
          <a:prstGeom prst="rect">
            <a:avLst/>
          </a:prstGeom>
        </p:spPr>
      </p:pic>
      <p:sp>
        <p:nvSpPr>
          <p:cNvPr id="12" name="Text 7"/>
          <p:cNvSpPr/>
          <p:nvPr/>
        </p:nvSpPr>
        <p:spPr>
          <a:xfrm>
            <a:off x="7494627" y="5912525"/>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Supervision</a:t>
            </a:r>
            <a:endParaRPr lang="en-US" sz="2200" dirty="0"/>
          </a:p>
        </p:txBody>
      </p:sp>
      <p:sp>
        <p:nvSpPr>
          <p:cNvPr id="13" name="Text 8"/>
          <p:cNvSpPr/>
          <p:nvPr/>
        </p:nvSpPr>
        <p:spPr>
          <a:xfrm>
            <a:off x="7494627" y="6408063"/>
            <a:ext cx="2969538" cy="766048"/>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Occupiers may need to oversee contractors for high-risk tasks.</a:t>
            </a:r>
            <a:endParaRPr lang="en-US" sz="1850" dirty="0"/>
          </a:p>
        </p:txBody>
      </p:sp>
      <p:pic>
        <p:nvPicPr>
          <p:cNvPr id="14" name="Image 3" descr="preencoded.png"/>
          <p:cNvPicPr>
            <a:picLocks noChangeAspect="1"/>
          </p:cNvPicPr>
          <p:nvPr/>
        </p:nvPicPr>
        <p:blipFill>
          <a:blip r:embed="rId6"/>
          <a:stretch>
            <a:fillRect/>
          </a:stretch>
        </p:blipFill>
        <p:spPr>
          <a:xfrm>
            <a:off x="10823138" y="5074801"/>
            <a:ext cx="598408" cy="598408"/>
          </a:xfrm>
          <a:prstGeom prst="rect">
            <a:avLst/>
          </a:prstGeom>
        </p:spPr>
      </p:pic>
      <p:sp>
        <p:nvSpPr>
          <p:cNvPr id="15" name="Text 9"/>
          <p:cNvSpPr/>
          <p:nvPr/>
        </p:nvSpPr>
        <p:spPr>
          <a:xfrm>
            <a:off x="10823138" y="5912525"/>
            <a:ext cx="2816185" cy="351949"/>
          </a:xfrm>
          <a:prstGeom prst="rect">
            <a:avLst/>
          </a:prstGeom>
          <a:noFill/>
          <a:ln/>
        </p:spPr>
        <p:txBody>
          <a:bodyPr wrap="none" lIns="0" tIns="0" rIns="0" bIns="0" rtlCol="0" anchor="t"/>
          <a:lstStyle/>
          <a:p>
            <a:pPr marL="0" indent="0" algn="l">
              <a:lnSpc>
                <a:spcPts val="2750"/>
              </a:lnSpc>
              <a:buNone/>
            </a:pPr>
            <a:r>
              <a:rPr lang="en-US" sz="2200" kern="0" spc="-44" dirty="0">
                <a:solidFill>
                  <a:srgbClr val="272525"/>
                </a:solidFill>
                <a:latin typeface="Source Serif Pro Semi Bold" pitchFamily="34" charset="0"/>
                <a:ea typeface="Source Serif Pro Semi Bold" pitchFamily="34" charset="-122"/>
                <a:cs typeface="Source Serif Pro Semi Bold" pitchFamily="34" charset="-120"/>
              </a:rPr>
              <a:t>Non-Delegable Duties</a:t>
            </a:r>
            <a:endParaRPr lang="en-US" sz="2200" dirty="0"/>
          </a:p>
        </p:txBody>
      </p:sp>
      <p:sp>
        <p:nvSpPr>
          <p:cNvPr id="16" name="Text 10"/>
          <p:cNvSpPr/>
          <p:nvPr/>
        </p:nvSpPr>
        <p:spPr>
          <a:xfrm>
            <a:off x="10823138" y="6408063"/>
            <a:ext cx="2969538" cy="1149072"/>
          </a:xfrm>
          <a:prstGeom prst="rect">
            <a:avLst/>
          </a:prstGeom>
          <a:noFill/>
          <a:ln/>
        </p:spPr>
        <p:txBody>
          <a:bodyPr wrap="square" lIns="0" tIns="0" rIns="0" bIns="0" rtlCol="0" anchor="t"/>
          <a:lstStyle/>
          <a:p>
            <a:pPr marL="0" indent="0" algn="l">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Certain statutory obligations remain with the occupier regardless of delegation.</a:t>
            </a:r>
            <a:endParaRPr lang="en-US" sz="18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63178" y="672465"/>
            <a:ext cx="7862530" cy="557332"/>
          </a:xfrm>
          <a:prstGeom prst="rect">
            <a:avLst/>
          </a:prstGeom>
          <a:noFill/>
          <a:ln/>
        </p:spPr>
        <p:txBody>
          <a:bodyPr wrap="none" lIns="0" tIns="0" rIns="0" bIns="0" rtlCol="0" anchor="t"/>
          <a:lstStyle/>
          <a:p>
            <a:pPr marL="0" indent="0">
              <a:lnSpc>
                <a:spcPts val="4350"/>
              </a:lnSpc>
              <a:buNone/>
            </a:pPr>
            <a:r>
              <a:rPr lang="en-US" sz="3500" kern="0" spc="-70" dirty="0">
                <a:solidFill>
                  <a:srgbClr val="000000"/>
                </a:solidFill>
                <a:latin typeface="Source Serif Pro Semi Bold" pitchFamily="34" charset="0"/>
                <a:ea typeface="Source Serif Pro Semi Bold" pitchFamily="34" charset="-122"/>
                <a:cs typeface="Source Serif Pro Semi Bold" pitchFamily="34" charset="-120"/>
              </a:rPr>
              <a:t>Recent Developments and Future Trends</a:t>
            </a:r>
            <a:endParaRPr lang="en-US" sz="3500" dirty="0"/>
          </a:p>
        </p:txBody>
      </p:sp>
      <p:sp>
        <p:nvSpPr>
          <p:cNvPr id="3" name="Text 1"/>
          <p:cNvSpPr/>
          <p:nvPr/>
        </p:nvSpPr>
        <p:spPr>
          <a:xfrm>
            <a:off x="663178" y="1608773"/>
            <a:ext cx="13304044" cy="909757"/>
          </a:xfrm>
          <a:prstGeom prst="rect">
            <a:avLst/>
          </a:prstGeom>
          <a:noFill/>
          <a:ln/>
        </p:spPr>
        <p:txBody>
          <a:bodyPr wrap="square" lIns="0" tIns="0" rIns="0" bIns="0" rtlCol="0" anchor="t"/>
          <a:lstStyle/>
          <a:p>
            <a:pPr marL="0" indent="0">
              <a:lnSpc>
                <a:spcPts val="2350"/>
              </a:lnSpc>
              <a:buNone/>
            </a:pPr>
            <a:r>
              <a:rPr lang="en-US" sz="1450" kern="0" spc="-30" dirty="0">
                <a:solidFill>
                  <a:srgbClr val="272525"/>
                </a:solidFill>
                <a:latin typeface="Source Sans Pro" pitchFamily="34" charset="0"/>
                <a:ea typeface="Source Sans Pro" pitchFamily="34" charset="-122"/>
                <a:cs typeface="Source Sans Pro" pitchFamily="34" charset="-120"/>
              </a:rPr>
              <a:t>Recent years have seen evolving interpretations of occupiers' liability law, reflecting changes in societal attitudes towards risk and personal responsibility. Courts have shown a tendency to limit the scope of occupiers' liability in cases where visitors voluntarily accept obvious risks. The case of Tomlinson v Congleton Borough Council [2003] UKHL 47 marked a significant shift, with the House of Lords emphasizing that occupiers are not required to protect visitors against obvious dangers or self-inflicted harm.</a:t>
            </a:r>
            <a:endParaRPr lang="en-US" sz="1450" dirty="0"/>
          </a:p>
        </p:txBody>
      </p:sp>
      <p:sp>
        <p:nvSpPr>
          <p:cNvPr id="4" name="Text 2"/>
          <p:cNvSpPr/>
          <p:nvPr/>
        </p:nvSpPr>
        <p:spPr>
          <a:xfrm>
            <a:off x="663178" y="2731651"/>
            <a:ext cx="13304044" cy="909757"/>
          </a:xfrm>
          <a:prstGeom prst="rect">
            <a:avLst/>
          </a:prstGeom>
          <a:noFill/>
          <a:ln/>
        </p:spPr>
        <p:txBody>
          <a:bodyPr wrap="square" lIns="0" tIns="0" rIns="0" bIns="0" rtlCol="0" anchor="t"/>
          <a:lstStyle/>
          <a:p>
            <a:pPr marL="0" indent="0">
              <a:lnSpc>
                <a:spcPts val="2350"/>
              </a:lnSpc>
              <a:buNone/>
            </a:pPr>
            <a:r>
              <a:rPr lang="en-US" sz="1450" kern="0" spc="-30" dirty="0">
                <a:solidFill>
                  <a:srgbClr val="272525"/>
                </a:solidFill>
                <a:latin typeface="Source Sans Pro" pitchFamily="34" charset="0"/>
                <a:ea typeface="Source Sans Pro" pitchFamily="34" charset="-122"/>
                <a:cs typeface="Source Sans Pro" pitchFamily="34" charset="-120"/>
              </a:rPr>
              <a:t>In Hong Kong, the case of Gou Jun v The Incorporated Owners of Kingswood Villas [2017] HKCFI 1190 demonstrated a similar approach, with the court holding that occupiers are not obliged to warn against obvious risks that a reasonable person would be aware of. These developments suggest a trend towards a more balanced approach, recognizing both the occupier's duty and the visitor's responsibility for their own safety.</a:t>
            </a:r>
            <a:endParaRPr lang="en-US" sz="1450" dirty="0"/>
          </a:p>
        </p:txBody>
      </p:sp>
      <p:sp>
        <p:nvSpPr>
          <p:cNvPr id="5" name="Shape 3"/>
          <p:cNvSpPr/>
          <p:nvPr/>
        </p:nvSpPr>
        <p:spPr>
          <a:xfrm>
            <a:off x="663178" y="5705832"/>
            <a:ext cx="13304044" cy="22860"/>
          </a:xfrm>
          <a:prstGeom prst="roundRect">
            <a:avLst>
              <a:gd name="adj" fmla="val 348149"/>
            </a:avLst>
          </a:prstGeom>
          <a:solidFill>
            <a:srgbClr val="D6BADD"/>
          </a:solidFill>
          <a:ln/>
        </p:spPr>
        <p:txBody>
          <a:bodyPr/>
          <a:lstStyle/>
          <a:p>
            <a:endParaRPr lang="en-GB"/>
          </a:p>
        </p:txBody>
      </p:sp>
      <p:sp>
        <p:nvSpPr>
          <p:cNvPr id="6" name="Shape 4"/>
          <p:cNvSpPr/>
          <p:nvPr/>
        </p:nvSpPr>
        <p:spPr>
          <a:xfrm>
            <a:off x="3255645" y="5042654"/>
            <a:ext cx="22860" cy="663178"/>
          </a:xfrm>
          <a:prstGeom prst="roundRect">
            <a:avLst>
              <a:gd name="adj" fmla="val 348149"/>
            </a:avLst>
          </a:prstGeom>
          <a:solidFill>
            <a:srgbClr val="D6BADD"/>
          </a:solidFill>
          <a:ln/>
        </p:spPr>
        <p:txBody>
          <a:bodyPr/>
          <a:lstStyle/>
          <a:p>
            <a:endParaRPr lang="en-GB"/>
          </a:p>
        </p:txBody>
      </p:sp>
      <p:sp>
        <p:nvSpPr>
          <p:cNvPr id="7" name="Shape 5"/>
          <p:cNvSpPr/>
          <p:nvPr/>
        </p:nvSpPr>
        <p:spPr>
          <a:xfrm>
            <a:off x="3053953" y="5492710"/>
            <a:ext cx="426244" cy="426244"/>
          </a:xfrm>
          <a:prstGeom prst="roundRect">
            <a:avLst>
              <a:gd name="adj" fmla="val 18672"/>
            </a:avLst>
          </a:prstGeom>
          <a:solidFill>
            <a:srgbClr val="F0D4F7"/>
          </a:solidFill>
          <a:ln w="7620">
            <a:solidFill>
              <a:srgbClr val="D6BADD"/>
            </a:solidFill>
            <a:prstDash val="solid"/>
          </a:ln>
        </p:spPr>
        <p:txBody>
          <a:bodyPr/>
          <a:lstStyle/>
          <a:p>
            <a:endParaRPr lang="en-GB"/>
          </a:p>
        </p:txBody>
      </p:sp>
      <p:sp>
        <p:nvSpPr>
          <p:cNvPr id="8" name="Text 6"/>
          <p:cNvSpPr/>
          <p:nvPr/>
        </p:nvSpPr>
        <p:spPr>
          <a:xfrm>
            <a:off x="3200162" y="5572006"/>
            <a:ext cx="133707" cy="267533"/>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100" dirty="0"/>
          </a:p>
        </p:txBody>
      </p:sp>
      <p:sp>
        <p:nvSpPr>
          <p:cNvPr id="9" name="Text 7"/>
          <p:cNvSpPr/>
          <p:nvPr/>
        </p:nvSpPr>
        <p:spPr>
          <a:xfrm>
            <a:off x="1827014" y="3854529"/>
            <a:ext cx="2880122" cy="278606"/>
          </a:xfrm>
          <a:prstGeom prst="rect">
            <a:avLst/>
          </a:prstGeom>
          <a:noFill/>
          <a:ln/>
        </p:spPr>
        <p:txBody>
          <a:bodyPr wrap="none" lIns="0" tIns="0" rIns="0" bIns="0" rtlCol="0" anchor="t"/>
          <a:lstStyle/>
          <a:p>
            <a:pPr marL="0" indent="0" algn="ctr">
              <a:lnSpc>
                <a:spcPts val="215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Tomlinson v Congleton (2003)</a:t>
            </a:r>
            <a:endParaRPr lang="en-US" sz="1750" dirty="0"/>
          </a:p>
        </p:txBody>
      </p:sp>
      <p:sp>
        <p:nvSpPr>
          <p:cNvPr id="10" name="Text 8"/>
          <p:cNvSpPr/>
          <p:nvPr/>
        </p:nvSpPr>
        <p:spPr>
          <a:xfrm>
            <a:off x="852607" y="4246721"/>
            <a:ext cx="4829056" cy="606504"/>
          </a:xfrm>
          <a:prstGeom prst="rect">
            <a:avLst/>
          </a:prstGeom>
          <a:noFill/>
          <a:ln/>
        </p:spPr>
        <p:txBody>
          <a:bodyPr wrap="square" lIns="0" tIns="0" rIns="0" bIns="0" rtlCol="0" anchor="t"/>
          <a:lstStyle/>
          <a:p>
            <a:pPr marL="0" indent="0" algn="ctr">
              <a:lnSpc>
                <a:spcPts val="2350"/>
              </a:lnSpc>
              <a:buNone/>
            </a:pPr>
            <a:r>
              <a:rPr lang="en-US" sz="1450" kern="0" spc="-30" dirty="0">
                <a:solidFill>
                  <a:srgbClr val="272525"/>
                </a:solidFill>
                <a:latin typeface="Source Sans Pro" pitchFamily="34" charset="0"/>
                <a:ea typeface="Source Sans Pro" pitchFamily="34" charset="-122"/>
                <a:cs typeface="Source Sans Pro" pitchFamily="34" charset="-120"/>
              </a:rPr>
              <a:t>Limited liability for obvious risks, emphasizing personal responsibility.</a:t>
            </a:r>
            <a:endParaRPr lang="en-US" sz="1450" dirty="0"/>
          </a:p>
        </p:txBody>
      </p:sp>
      <p:sp>
        <p:nvSpPr>
          <p:cNvPr id="11" name="Shape 9"/>
          <p:cNvSpPr/>
          <p:nvPr/>
        </p:nvSpPr>
        <p:spPr>
          <a:xfrm>
            <a:off x="5954316" y="5705832"/>
            <a:ext cx="22860" cy="663178"/>
          </a:xfrm>
          <a:prstGeom prst="roundRect">
            <a:avLst>
              <a:gd name="adj" fmla="val 348149"/>
            </a:avLst>
          </a:prstGeom>
          <a:solidFill>
            <a:srgbClr val="D6BADD"/>
          </a:solidFill>
          <a:ln/>
        </p:spPr>
        <p:txBody>
          <a:bodyPr/>
          <a:lstStyle/>
          <a:p>
            <a:endParaRPr lang="en-GB"/>
          </a:p>
        </p:txBody>
      </p:sp>
      <p:sp>
        <p:nvSpPr>
          <p:cNvPr id="12" name="Shape 10"/>
          <p:cNvSpPr/>
          <p:nvPr/>
        </p:nvSpPr>
        <p:spPr>
          <a:xfrm>
            <a:off x="5752624" y="5492710"/>
            <a:ext cx="426244" cy="426244"/>
          </a:xfrm>
          <a:prstGeom prst="roundRect">
            <a:avLst>
              <a:gd name="adj" fmla="val 18672"/>
            </a:avLst>
          </a:prstGeom>
          <a:solidFill>
            <a:srgbClr val="F0D4F7"/>
          </a:solidFill>
          <a:ln w="7620">
            <a:solidFill>
              <a:srgbClr val="D6BADD"/>
            </a:solidFill>
            <a:prstDash val="solid"/>
          </a:ln>
        </p:spPr>
        <p:txBody>
          <a:bodyPr/>
          <a:lstStyle/>
          <a:p>
            <a:endParaRPr lang="en-GB"/>
          </a:p>
        </p:txBody>
      </p:sp>
      <p:sp>
        <p:nvSpPr>
          <p:cNvPr id="13" name="Text 11"/>
          <p:cNvSpPr/>
          <p:nvPr/>
        </p:nvSpPr>
        <p:spPr>
          <a:xfrm>
            <a:off x="5898832" y="5572006"/>
            <a:ext cx="133707" cy="267533"/>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100" dirty="0"/>
          </a:p>
        </p:txBody>
      </p:sp>
      <p:sp>
        <p:nvSpPr>
          <p:cNvPr id="14" name="Text 12"/>
          <p:cNvSpPr/>
          <p:nvPr/>
        </p:nvSpPr>
        <p:spPr>
          <a:xfrm>
            <a:off x="4331613" y="6558439"/>
            <a:ext cx="3268385" cy="278606"/>
          </a:xfrm>
          <a:prstGeom prst="rect">
            <a:avLst/>
          </a:prstGeom>
          <a:noFill/>
          <a:ln/>
        </p:spPr>
        <p:txBody>
          <a:bodyPr wrap="none" lIns="0" tIns="0" rIns="0" bIns="0" rtlCol="0" anchor="t"/>
          <a:lstStyle/>
          <a:p>
            <a:pPr marL="0" indent="0" algn="ctr">
              <a:lnSpc>
                <a:spcPts val="215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Gou Jun v Kingswood Villas (2017)</a:t>
            </a:r>
            <a:endParaRPr lang="en-US" sz="1750" dirty="0"/>
          </a:p>
        </p:txBody>
      </p:sp>
      <p:sp>
        <p:nvSpPr>
          <p:cNvPr id="15" name="Text 13"/>
          <p:cNvSpPr/>
          <p:nvPr/>
        </p:nvSpPr>
        <p:spPr>
          <a:xfrm>
            <a:off x="3551277" y="6950631"/>
            <a:ext cx="4829056" cy="303252"/>
          </a:xfrm>
          <a:prstGeom prst="rect">
            <a:avLst/>
          </a:prstGeom>
          <a:noFill/>
          <a:ln/>
        </p:spPr>
        <p:txBody>
          <a:bodyPr wrap="none" lIns="0" tIns="0" rIns="0" bIns="0" rtlCol="0" anchor="t"/>
          <a:lstStyle/>
          <a:p>
            <a:pPr marL="0" indent="0" algn="ctr">
              <a:lnSpc>
                <a:spcPts val="2350"/>
              </a:lnSpc>
              <a:buNone/>
            </a:pPr>
            <a:r>
              <a:rPr lang="en-US" sz="1450" kern="0" spc="-30" dirty="0">
                <a:solidFill>
                  <a:srgbClr val="272525"/>
                </a:solidFill>
                <a:latin typeface="Source Sans Pro" pitchFamily="34" charset="0"/>
                <a:ea typeface="Source Sans Pro" pitchFamily="34" charset="-122"/>
                <a:cs typeface="Source Sans Pro" pitchFamily="34" charset="-120"/>
              </a:rPr>
              <a:t>Hong Kong court aligns with UK approach on obvious dangers.</a:t>
            </a:r>
            <a:endParaRPr lang="en-US" sz="1450" dirty="0"/>
          </a:p>
        </p:txBody>
      </p:sp>
      <p:sp>
        <p:nvSpPr>
          <p:cNvPr id="16" name="Shape 14"/>
          <p:cNvSpPr/>
          <p:nvPr/>
        </p:nvSpPr>
        <p:spPr>
          <a:xfrm>
            <a:off x="8652986" y="5042654"/>
            <a:ext cx="22860" cy="663178"/>
          </a:xfrm>
          <a:prstGeom prst="roundRect">
            <a:avLst>
              <a:gd name="adj" fmla="val 348149"/>
            </a:avLst>
          </a:prstGeom>
          <a:solidFill>
            <a:srgbClr val="D6BADD"/>
          </a:solidFill>
          <a:ln/>
        </p:spPr>
        <p:txBody>
          <a:bodyPr/>
          <a:lstStyle/>
          <a:p>
            <a:endParaRPr lang="en-GB"/>
          </a:p>
        </p:txBody>
      </p:sp>
      <p:sp>
        <p:nvSpPr>
          <p:cNvPr id="17" name="Shape 15"/>
          <p:cNvSpPr/>
          <p:nvPr/>
        </p:nvSpPr>
        <p:spPr>
          <a:xfrm>
            <a:off x="8451294" y="5492710"/>
            <a:ext cx="426244" cy="426244"/>
          </a:xfrm>
          <a:prstGeom prst="roundRect">
            <a:avLst>
              <a:gd name="adj" fmla="val 18672"/>
            </a:avLst>
          </a:prstGeom>
          <a:solidFill>
            <a:srgbClr val="F0D4F7"/>
          </a:solidFill>
          <a:ln w="7620">
            <a:solidFill>
              <a:srgbClr val="D6BADD"/>
            </a:solidFill>
            <a:prstDash val="solid"/>
          </a:ln>
        </p:spPr>
        <p:txBody>
          <a:bodyPr/>
          <a:lstStyle/>
          <a:p>
            <a:endParaRPr lang="en-GB"/>
          </a:p>
        </p:txBody>
      </p:sp>
      <p:sp>
        <p:nvSpPr>
          <p:cNvPr id="18" name="Text 16"/>
          <p:cNvSpPr/>
          <p:nvPr/>
        </p:nvSpPr>
        <p:spPr>
          <a:xfrm>
            <a:off x="8597503" y="5572006"/>
            <a:ext cx="133707" cy="267533"/>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100" dirty="0"/>
          </a:p>
        </p:txBody>
      </p:sp>
      <p:sp>
        <p:nvSpPr>
          <p:cNvPr id="19" name="Text 17"/>
          <p:cNvSpPr/>
          <p:nvPr/>
        </p:nvSpPr>
        <p:spPr>
          <a:xfrm>
            <a:off x="7549872" y="3854529"/>
            <a:ext cx="2229207" cy="278606"/>
          </a:xfrm>
          <a:prstGeom prst="rect">
            <a:avLst/>
          </a:prstGeom>
          <a:noFill/>
          <a:ln/>
        </p:spPr>
        <p:txBody>
          <a:bodyPr wrap="none" lIns="0" tIns="0" rIns="0" bIns="0" rtlCol="0" anchor="t"/>
          <a:lstStyle/>
          <a:p>
            <a:pPr marL="0" indent="0" algn="ctr">
              <a:lnSpc>
                <a:spcPts val="215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Future Considerations</a:t>
            </a:r>
            <a:endParaRPr lang="en-US" sz="1750" dirty="0"/>
          </a:p>
        </p:txBody>
      </p:sp>
      <p:sp>
        <p:nvSpPr>
          <p:cNvPr id="20" name="Text 18"/>
          <p:cNvSpPr/>
          <p:nvPr/>
        </p:nvSpPr>
        <p:spPr>
          <a:xfrm>
            <a:off x="6249948" y="4246721"/>
            <a:ext cx="4829056" cy="606504"/>
          </a:xfrm>
          <a:prstGeom prst="rect">
            <a:avLst/>
          </a:prstGeom>
          <a:noFill/>
          <a:ln/>
        </p:spPr>
        <p:txBody>
          <a:bodyPr wrap="square" lIns="0" tIns="0" rIns="0" bIns="0" rtlCol="0" anchor="t"/>
          <a:lstStyle/>
          <a:p>
            <a:pPr marL="0" indent="0" algn="ctr">
              <a:lnSpc>
                <a:spcPts val="2350"/>
              </a:lnSpc>
              <a:buNone/>
            </a:pPr>
            <a:r>
              <a:rPr lang="en-US" sz="1450" kern="0" spc="-30" dirty="0">
                <a:solidFill>
                  <a:srgbClr val="272525"/>
                </a:solidFill>
                <a:latin typeface="Source Sans Pro" pitchFamily="34" charset="0"/>
                <a:ea typeface="Source Sans Pro" pitchFamily="34" charset="-122"/>
                <a:cs typeface="Source Sans Pro" pitchFamily="34" charset="-120"/>
              </a:rPr>
              <a:t>Potential reforms to balance safety, personal freedom, and economic factors.</a:t>
            </a:r>
            <a:endParaRPr lang="en-US" sz="1450" dirty="0"/>
          </a:p>
        </p:txBody>
      </p:sp>
      <p:sp>
        <p:nvSpPr>
          <p:cNvPr id="21" name="Shape 19"/>
          <p:cNvSpPr/>
          <p:nvPr/>
        </p:nvSpPr>
        <p:spPr>
          <a:xfrm>
            <a:off x="11351657" y="5705832"/>
            <a:ext cx="22860" cy="663178"/>
          </a:xfrm>
          <a:prstGeom prst="roundRect">
            <a:avLst>
              <a:gd name="adj" fmla="val 348149"/>
            </a:avLst>
          </a:prstGeom>
          <a:solidFill>
            <a:srgbClr val="D6BADD"/>
          </a:solidFill>
          <a:ln/>
        </p:spPr>
        <p:txBody>
          <a:bodyPr/>
          <a:lstStyle/>
          <a:p>
            <a:endParaRPr lang="en-GB"/>
          </a:p>
        </p:txBody>
      </p:sp>
      <p:sp>
        <p:nvSpPr>
          <p:cNvPr id="22" name="Shape 20"/>
          <p:cNvSpPr/>
          <p:nvPr/>
        </p:nvSpPr>
        <p:spPr>
          <a:xfrm>
            <a:off x="11149965" y="5492710"/>
            <a:ext cx="426244" cy="426244"/>
          </a:xfrm>
          <a:prstGeom prst="roundRect">
            <a:avLst>
              <a:gd name="adj" fmla="val 18672"/>
            </a:avLst>
          </a:prstGeom>
          <a:solidFill>
            <a:srgbClr val="F0D4F7"/>
          </a:solidFill>
          <a:ln w="7620">
            <a:solidFill>
              <a:srgbClr val="D6BADD"/>
            </a:solidFill>
            <a:prstDash val="solid"/>
          </a:ln>
        </p:spPr>
        <p:txBody>
          <a:bodyPr/>
          <a:lstStyle/>
          <a:p>
            <a:endParaRPr lang="en-GB"/>
          </a:p>
        </p:txBody>
      </p:sp>
      <p:sp>
        <p:nvSpPr>
          <p:cNvPr id="23" name="Text 21"/>
          <p:cNvSpPr/>
          <p:nvPr/>
        </p:nvSpPr>
        <p:spPr>
          <a:xfrm>
            <a:off x="11296174" y="5572006"/>
            <a:ext cx="133707" cy="267533"/>
          </a:xfrm>
          <a:prstGeom prst="rect">
            <a:avLst/>
          </a:prstGeom>
          <a:noFill/>
          <a:ln/>
        </p:spPr>
        <p:txBody>
          <a:bodyPr wrap="none" lIns="0" tIns="0" rIns="0" bIns="0" rtlCol="0" anchor="t"/>
          <a:lstStyle/>
          <a:p>
            <a:pPr marL="0" indent="0" algn="ctr">
              <a:lnSpc>
                <a:spcPts val="2100"/>
              </a:lnSpc>
              <a:buNone/>
            </a:pPr>
            <a:r>
              <a:rPr lang="en-US" sz="2100" kern="0" spc="-42"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100" dirty="0"/>
          </a:p>
        </p:txBody>
      </p:sp>
      <p:sp>
        <p:nvSpPr>
          <p:cNvPr id="24" name="Text 22"/>
          <p:cNvSpPr/>
          <p:nvPr/>
        </p:nvSpPr>
        <p:spPr>
          <a:xfrm>
            <a:off x="10248543" y="6558439"/>
            <a:ext cx="2229207" cy="278606"/>
          </a:xfrm>
          <a:prstGeom prst="rect">
            <a:avLst/>
          </a:prstGeom>
          <a:noFill/>
          <a:ln/>
        </p:spPr>
        <p:txBody>
          <a:bodyPr wrap="none" lIns="0" tIns="0" rIns="0" bIns="0" rtlCol="0" anchor="t"/>
          <a:lstStyle/>
          <a:p>
            <a:pPr marL="0" indent="0" algn="ctr">
              <a:lnSpc>
                <a:spcPts val="2150"/>
              </a:lnSpc>
              <a:buNone/>
            </a:pPr>
            <a:r>
              <a:rPr lang="en-US" sz="1750" kern="0" spc="-35" dirty="0">
                <a:solidFill>
                  <a:srgbClr val="272525"/>
                </a:solidFill>
                <a:latin typeface="Source Serif Pro Semi Bold" pitchFamily="34" charset="0"/>
                <a:ea typeface="Source Serif Pro Semi Bold" pitchFamily="34" charset="-122"/>
                <a:cs typeface="Source Serif Pro Semi Bold" pitchFamily="34" charset="-120"/>
              </a:rPr>
              <a:t>Technological Impact</a:t>
            </a:r>
            <a:endParaRPr lang="en-US" sz="1750" dirty="0"/>
          </a:p>
        </p:txBody>
      </p:sp>
      <p:sp>
        <p:nvSpPr>
          <p:cNvPr id="25" name="Text 23"/>
          <p:cNvSpPr/>
          <p:nvPr/>
        </p:nvSpPr>
        <p:spPr>
          <a:xfrm>
            <a:off x="8948618" y="6950631"/>
            <a:ext cx="4829056" cy="606504"/>
          </a:xfrm>
          <a:prstGeom prst="rect">
            <a:avLst/>
          </a:prstGeom>
          <a:noFill/>
          <a:ln/>
        </p:spPr>
        <p:txBody>
          <a:bodyPr wrap="square" lIns="0" tIns="0" rIns="0" bIns="0" rtlCol="0" anchor="t"/>
          <a:lstStyle/>
          <a:p>
            <a:pPr marL="0" indent="0" algn="ctr">
              <a:lnSpc>
                <a:spcPts val="2350"/>
              </a:lnSpc>
              <a:buNone/>
            </a:pPr>
            <a:r>
              <a:rPr lang="en-US" sz="1450" kern="0" spc="-30" dirty="0">
                <a:solidFill>
                  <a:srgbClr val="272525"/>
                </a:solidFill>
                <a:latin typeface="Source Sans Pro" pitchFamily="34" charset="0"/>
                <a:ea typeface="Source Sans Pro" pitchFamily="34" charset="-122"/>
                <a:cs typeface="Source Sans Pro" pitchFamily="34" charset="-120"/>
              </a:rPr>
              <a:t>Emerging issues related to smart buildings and AI-controlled environments.</a:t>
            </a:r>
            <a:endParaRPr lang="en-US" sz="14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33425" y="576263"/>
            <a:ext cx="10290215" cy="616387"/>
          </a:xfrm>
          <a:prstGeom prst="rect">
            <a:avLst/>
          </a:prstGeom>
          <a:noFill/>
          <a:ln/>
        </p:spPr>
        <p:txBody>
          <a:bodyPr wrap="none" lIns="0" tIns="0" rIns="0" bIns="0" rtlCol="0" anchor="t"/>
          <a:lstStyle/>
          <a:p>
            <a:pPr marL="0" indent="0">
              <a:lnSpc>
                <a:spcPts val="4850"/>
              </a:lnSpc>
              <a:buNone/>
            </a:pPr>
            <a:r>
              <a:rPr lang="en-US" sz="3850" kern="0" spc="-78" dirty="0">
                <a:solidFill>
                  <a:srgbClr val="000000"/>
                </a:solidFill>
                <a:latin typeface="Source Serif Pro Semi Bold" pitchFamily="34" charset="0"/>
                <a:ea typeface="Source Serif Pro Semi Bold" pitchFamily="34" charset="-122"/>
                <a:cs typeface="Source Serif Pro Semi Bold" pitchFamily="34" charset="-120"/>
              </a:rPr>
              <a:t>Conclusion: Balancing Safety and Responsibility</a:t>
            </a:r>
            <a:endParaRPr lang="en-US" sz="3850" dirty="0"/>
          </a:p>
        </p:txBody>
      </p:sp>
      <p:sp>
        <p:nvSpPr>
          <p:cNvPr id="3" name="Text 1"/>
          <p:cNvSpPr/>
          <p:nvPr/>
        </p:nvSpPr>
        <p:spPr>
          <a:xfrm>
            <a:off x="733425" y="1611749"/>
            <a:ext cx="13163550" cy="1341120"/>
          </a:xfrm>
          <a:prstGeom prst="rect">
            <a:avLst/>
          </a:prstGeom>
          <a:noFill/>
          <a:ln/>
        </p:spPr>
        <p:txBody>
          <a:bodyPr wrap="square" lIns="0" tIns="0" rIns="0" bIns="0" rtlCol="0" anchor="t"/>
          <a:lstStyle/>
          <a:p>
            <a:pPr marL="0" indent="0">
              <a:lnSpc>
                <a:spcPts val="2600"/>
              </a:lnSpc>
              <a:buNone/>
            </a:pPr>
            <a:r>
              <a:rPr lang="en-US" sz="1650" kern="0" spc="-33" dirty="0">
                <a:solidFill>
                  <a:srgbClr val="272525"/>
                </a:solidFill>
                <a:latin typeface="Source Sans Pro" pitchFamily="34" charset="0"/>
                <a:ea typeface="Source Sans Pro" pitchFamily="34" charset="-122"/>
                <a:cs typeface="Source Sans Pro" pitchFamily="34" charset="-120"/>
              </a:rPr>
              <a:t>Occupiers' liability law continues to evolve, striving to balance the duties of property controllers with the personal responsibility of visitors. The legal framework established by the Occupiers' Liability Acts of 1957 and 1984, along with subsequent case law, provides a nuanced approach to determining liability in various scenarios. Key principles such as reasonable foreseeability, the standard of care, and the special consideration for children remain central to judicial decision-making in this area.</a:t>
            </a:r>
            <a:endParaRPr lang="en-US" sz="1650" dirty="0"/>
          </a:p>
        </p:txBody>
      </p:sp>
      <p:sp>
        <p:nvSpPr>
          <p:cNvPr id="4" name="Text 2"/>
          <p:cNvSpPr/>
          <p:nvPr/>
        </p:nvSpPr>
        <p:spPr>
          <a:xfrm>
            <a:off x="733425" y="3188613"/>
            <a:ext cx="13163550" cy="1341120"/>
          </a:xfrm>
          <a:prstGeom prst="rect">
            <a:avLst/>
          </a:prstGeom>
          <a:noFill/>
          <a:ln/>
        </p:spPr>
        <p:txBody>
          <a:bodyPr wrap="square" lIns="0" tIns="0" rIns="0" bIns="0" rtlCol="0" anchor="t"/>
          <a:lstStyle/>
          <a:p>
            <a:pPr marL="0" indent="0">
              <a:lnSpc>
                <a:spcPts val="2600"/>
              </a:lnSpc>
              <a:buNone/>
            </a:pPr>
            <a:r>
              <a:rPr lang="en-US" sz="1650" kern="0" spc="-33" dirty="0">
                <a:solidFill>
                  <a:srgbClr val="272525"/>
                </a:solidFill>
                <a:latin typeface="Source Sans Pro" pitchFamily="34" charset="0"/>
                <a:ea typeface="Source Sans Pro" pitchFamily="34" charset="-122"/>
                <a:cs typeface="Source Sans Pro" pitchFamily="34" charset="-120"/>
              </a:rPr>
              <a:t>As society and technology progress, new challenges emerge in interpreting and applying occupiers' liability law. The trend towards recognizing personal responsibility and limiting liability for obvious risks is likely to continue, but must be balanced against the need to protect vulnerable individuals and maintain safety standards. Legal professionals must stay abreast of these developments to effectively advise clients on risk management and liability issues in property control and management.</a:t>
            </a:r>
            <a:endParaRPr lang="en-US" sz="1650" dirty="0"/>
          </a:p>
        </p:txBody>
      </p:sp>
      <p:sp>
        <p:nvSpPr>
          <p:cNvPr id="5" name="Shape 3"/>
          <p:cNvSpPr/>
          <p:nvPr/>
        </p:nvSpPr>
        <p:spPr>
          <a:xfrm>
            <a:off x="733425" y="5001220"/>
            <a:ext cx="471488" cy="471488"/>
          </a:xfrm>
          <a:prstGeom prst="roundRect">
            <a:avLst>
              <a:gd name="adj" fmla="val 18668"/>
            </a:avLst>
          </a:prstGeom>
          <a:solidFill>
            <a:srgbClr val="F0D4F7"/>
          </a:solidFill>
          <a:ln w="7620">
            <a:solidFill>
              <a:srgbClr val="D6BADD"/>
            </a:solidFill>
            <a:prstDash val="solid"/>
          </a:ln>
        </p:spPr>
        <p:txBody>
          <a:bodyPr/>
          <a:lstStyle/>
          <a:p>
            <a:endParaRPr lang="en-GB"/>
          </a:p>
        </p:txBody>
      </p:sp>
      <p:sp>
        <p:nvSpPr>
          <p:cNvPr id="6" name="Text 4"/>
          <p:cNvSpPr/>
          <p:nvPr/>
        </p:nvSpPr>
        <p:spPr>
          <a:xfrm>
            <a:off x="895231" y="5088969"/>
            <a:ext cx="147876" cy="295870"/>
          </a:xfrm>
          <a:prstGeom prst="rect">
            <a:avLst/>
          </a:prstGeom>
          <a:noFill/>
          <a:ln/>
        </p:spPr>
        <p:txBody>
          <a:bodyPr wrap="none" lIns="0" tIns="0" rIns="0" bIns="0" rtlCol="0" anchor="t"/>
          <a:lstStyle/>
          <a:p>
            <a:pPr marL="0" indent="0" algn="ctr">
              <a:lnSpc>
                <a:spcPts val="2300"/>
              </a:lnSpc>
              <a:buNone/>
            </a:pPr>
            <a:r>
              <a:rPr lang="en-US" sz="2300" kern="0" spc="-47"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300" dirty="0"/>
          </a:p>
        </p:txBody>
      </p:sp>
      <p:sp>
        <p:nvSpPr>
          <p:cNvPr id="7" name="Text 5"/>
          <p:cNvSpPr/>
          <p:nvPr/>
        </p:nvSpPr>
        <p:spPr>
          <a:xfrm>
            <a:off x="1414463" y="5001220"/>
            <a:ext cx="2465427" cy="308134"/>
          </a:xfrm>
          <a:prstGeom prst="rect">
            <a:avLst/>
          </a:prstGeom>
          <a:noFill/>
          <a:ln/>
        </p:spPr>
        <p:txBody>
          <a:bodyPr wrap="none" lIns="0" tIns="0" rIns="0" bIns="0" rtlCol="0" anchor="t"/>
          <a:lstStyle/>
          <a:p>
            <a:pPr marL="0" indent="0">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Evolving Standards</a:t>
            </a:r>
            <a:endParaRPr lang="en-US" sz="1900" dirty="0"/>
          </a:p>
        </p:txBody>
      </p:sp>
      <p:sp>
        <p:nvSpPr>
          <p:cNvPr id="8" name="Text 6"/>
          <p:cNvSpPr/>
          <p:nvPr/>
        </p:nvSpPr>
        <p:spPr>
          <a:xfrm>
            <a:off x="1414463" y="5435084"/>
            <a:ext cx="5795962" cy="670560"/>
          </a:xfrm>
          <a:prstGeom prst="rect">
            <a:avLst/>
          </a:prstGeom>
          <a:noFill/>
          <a:ln/>
        </p:spPr>
        <p:txBody>
          <a:bodyPr wrap="square" lIns="0" tIns="0" rIns="0" bIns="0" rtlCol="0" anchor="t"/>
          <a:lstStyle/>
          <a:p>
            <a:pPr marL="0" indent="0">
              <a:lnSpc>
                <a:spcPts val="2600"/>
              </a:lnSpc>
              <a:buNone/>
            </a:pPr>
            <a:r>
              <a:rPr lang="en-US" sz="1650" kern="0" spc="-33" dirty="0">
                <a:solidFill>
                  <a:srgbClr val="272525"/>
                </a:solidFill>
                <a:latin typeface="Source Sans Pro" pitchFamily="34" charset="0"/>
                <a:ea typeface="Source Sans Pro" pitchFamily="34" charset="-122"/>
                <a:cs typeface="Source Sans Pro" pitchFamily="34" charset="-120"/>
              </a:rPr>
              <a:t>Courts continue to refine the interpretation of 'reasonable care' in light of changing societal norms.</a:t>
            </a:r>
            <a:endParaRPr lang="en-US" sz="1650" dirty="0"/>
          </a:p>
        </p:txBody>
      </p:sp>
      <p:sp>
        <p:nvSpPr>
          <p:cNvPr id="9" name="Shape 7"/>
          <p:cNvSpPr/>
          <p:nvPr/>
        </p:nvSpPr>
        <p:spPr>
          <a:xfrm>
            <a:off x="7419975" y="5001220"/>
            <a:ext cx="471488" cy="471488"/>
          </a:xfrm>
          <a:prstGeom prst="roundRect">
            <a:avLst>
              <a:gd name="adj" fmla="val 18668"/>
            </a:avLst>
          </a:prstGeom>
          <a:solidFill>
            <a:srgbClr val="F0D4F7"/>
          </a:solidFill>
          <a:ln w="7620">
            <a:solidFill>
              <a:srgbClr val="D6BADD"/>
            </a:solidFill>
            <a:prstDash val="solid"/>
          </a:ln>
        </p:spPr>
        <p:txBody>
          <a:bodyPr/>
          <a:lstStyle/>
          <a:p>
            <a:endParaRPr lang="en-GB"/>
          </a:p>
        </p:txBody>
      </p:sp>
      <p:sp>
        <p:nvSpPr>
          <p:cNvPr id="10" name="Text 8"/>
          <p:cNvSpPr/>
          <p:nvPr/>
        </p:nvSpPr>
        <p:spPr>
          <a:xfrm>
            <a:off x="7581781" y="5088969"/>
            <a:ext cx="147876" cy="295870"/>
          </a:xfrm>
          <a:prstGeom prst="rect">
            <a:avLst/>
          </a:prstGeom>
          <a:noFill/>
          <a:ln/>
        </p:spPr>
        <p:txBody>
          <a:bodyPr wrap="none" lIns="0" tIns="0" rIns="0" bIns="0" rtlCol="0" anchor="t"/>
          <a:lstStyle/>
          <a:p>
            <a:pPr marL="0" indent="0" algn="ctr">
              <a:lnSpc>
                <a:spcPts val="2300"/>
              </a:lnSpc>
              <a:buNone/>
            </a:pPr>
            <a:r>
              <a:rPr lang="en-US" sz="2300" kern="0" spc="-47"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300" dirty="0"/>
          </a:p>
        </p:txBody>
      </p:sp>
      <p:sp>
        <p:nvSpPr>
          <p:cNvPr id="11" name="Text 9"/>
          <p:cNvSpPr/>
          <p:nvPr/>
        </p:nvSpPr>
        <p:spPr>
          <a:xfrm>
            <a:off x="8101013" y="5001220"/>
            <a:ext cx="2465427" cy="308134"/>
          </a:xfrm>
          <a:prstGeom prst="rect">
            <a:avLst/>
          </a:prstGeom>
          <a:noFill/>
          <a:ln/>
        </p:spPr>
        <p:txBody>
          <a:bodyPr wrap="none" lIns="0" tIns="0" rIns="0" bIns="0" rtlCol="0" anchor="t"/>
          <a:lstStyle/>
          <a:p>
            <a:pPr marL="0" indent="0">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Risk Assessment</a:t>
            </a:r>
            <a:endParaRPr lang="en-US" sz="1900" dirty="0"/>
          </a:p>
        </p:txBody>
      </p:sp>
      <p:sp>
        <p:nvSpPr>
          <p:cNvPr id="12" name="Text 10"/>
          <p:cNvSpPr/>
          <p:nvPr/>
        </p:nvSpPr>
        <p:spPr>
          <a:xfrm>
            <a:off x="8101013" y="5435084"/>
            <a:ext cx="5795962" cy="670560"/>
          </a:xfrm>
          <a:prstGeom prst="rect">
            <a:avLst/>
          </a:prstGeom>
          <a:noFill/>
          <a:ln/>
        </p:spPr>
        <p:txBody>
          <a:bodyPr wrap="square" lIns="0" tIns="0" rIns="0" bIns="0" rtlCol="0" anchor="t"/>
          <a:lstStyle/>
          <a:p>
            <a:pPr marL="0" indent="0">
              <a:lnSpc>
                <a:spcPts val="2600"/>
              </a:lnSpc>
              <a:buNone/>
            </a:pPr>
            <a:r>
              <a:rPr lang="en-US" sz="1650" kern="0" spc="-33" dirty="0">
                <a:solidFill>
                  <a:srgbClr val="272525"/>
                </a:solidFill>
                <a:latin typeface="Source Sans Pro" pitchFamily="34" charset="0"/>
                <a:ea typeface="Source Sans Pro" pitchFamily="34" charset="-122"/>
                <a:cs typeface="Source Sans Pro" pitchFamily="34" charset="-120"/>
              </a:rPr>
              <a:t>Occupiers must conduct thorough risk assessments and implement appropriate safety measures.</a:t>
            </a:r>
            <a:endParaRPr lang="en-US" sz="1650" dirty="0"/>
          </a:p>
        </p:txBody>
      </p:sp>
      <p:sp>
        <p:nvSpPr>
          <p:cNvPr id="13" name="Shape 11"/>
          <p:cNvSpPr/>
          <p:nvPr/>
        </p:nvSpPr>
        <p:spPr>
          <a:xfrm>
            <a:off x="733425" y="6550938"/>
            <a:ext cx="471488" cy="471488"/>
          </a:xfrm>
          <a:prstGeom prst="roundRect">
            <a:avLst>
              <a:gd name="adj" fmla="val 18668"/>
            </a:avLst>
          </a:prstGeom>
          <a:solidFill>
            <a:srgbClr val="F0D4F7"/>
          </a:solidFill>
          <a:ln w="7620">
            <a:solidFill>
              <a:srgbClr val="D6BADD"/>
            </a:solidFill>
            <a:prstDash val="solid"/>
          </a:ln>
        </p:spPr>
        <p:txBody>
          <a:bodyPr/>
          <a:lstStyle/>
          <a:p>
            <a:endParaRPr lang="en-GB"/>
          </a:p>
        </p:txBody>
      </p:sp>
      <p:sp>
        <p:nvSpPr>
          <p:cNvPr id="14" name="Text 12"/>
          <p:cNvSpPr/>
          <p:nvPr/>
        </p:nvSpPr>
        <p:spPr>
          <a:xfrm>
            <a:off x="895231" y="6638687"/>
            <a:ext cx="147876" cy="295870"/>
          </a:xfrm>
          <a:prstGeom prst="rect">
            <a:avLst/>
          </a:prstGeom>
          <a:noFill/>
          <a:ln/>
        </p:spPr>
        <p:txBody>
          <a:bodyPr wrap="none" lIns="0" tIns="0" rIns="0" bIns="0" rtlCol="0" anchor="t"/>
          <a:lstStyle/>
          <a:p>
            <a:pPr marL="0" indent="0" algn="ctr">
              <a:lnSpc>
                <a:spcPts val="2300"/>
              </a:lnSpc>
              <a:buNone/>
            </a:pPr>
            <a:r>
              <a:rPr lang="en-US" sz="2300" kern="0" spc="-47"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300" dirty="0"/>
          </a:p>
        </p:txBody>
      </p:sp>
      <p:sp>
        <p:nvSpPr>
          <p:cNvPr id="15" name="Text 13"/>
          <p:cNvSpPr/>
          <p:nvPr/>
        </p:nvSpPr>
        <p:spPr>
          <a:xfrm>
            <a:off x="1414463" y="6550938"/>
            <a:ext cx="2521506" cy="308134"/>
          </a:xfrm>
          <a:prstGeom prst="rect">
            <a:avLst/>
          </a:prstGeom>
          <a:noFill/>
          <a:ln/>
        </p:spPr>
        <p:txBody>
          <a:bodyPr wrap="none" lIns="0" tIns="0" rIns="0" bIns="0" rtlCol="0" anchor="t"/>
          <a:lstStyle/>
          <a:p>
            <a:pPr marL="0" indent="0">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Personal Responsibility</a:t>
            </a:r>
            <a:endParaRPr lang="en-US" sz="1900" dirty="0"/>
          </a:p>
        </p:txBody>
      </p:sp>
      <p:sp>
        <p:nvSpPr>
          <p:cNvPr id="16" name="Text 14"/>
          <p:cNvSpPr/>
          <p:nvPr/>
        </p:nvSpPr>
        <p:spPr>
          <a:xfrm>
            <a:off x="1414463" y="6984802"/>
            <a:ext cx="5795962" cy="670560"/>
          </a:xfrm>
          <a:prstGeom prst="rect">
            <a:avLst/>
          </a:prstGeom>
          <a:noFill/>
          <a:ln/>
        </p:spPr>
        <p:txBody>
          <a:bodyPr wrap="square" lIns="0" tIns="0" rIns="0" bIns="0" rtlCol="0" anchor="t"/>
          <a:lstStyle/>
          <a:p>
            <a:pPr marL="0" indent="0">
              <a:lnSpc>
                <a:spcPts val="2600"/>
              </a:lnSpc>
              <a:buNone/>
            </a:pPr>
            <a:r>
              <a:rPr lang="en-US" sz="1650" kern="0" spc="-33" dirty="0">
                <a:solidFill>
                  <a:srgbClr val="272525"/>
                </a:solidFill>
                <a:latin typeface="Source Sans Pro" pitchFamily="34" charset="0"/>
                <a:ea typeface="Source Sans Pro" pitchFamily="34" charset="-122"/>
                <a:cs typeface="Source Sans Pro" pitchFamily="34" charset="-120"/>
              </a:rPr>
              <a:t>Increasing emphasis on visitors' duty to take care for their own safety in obvious risk scenarios.</a:t>
            </a:r>
            <a:endParaRPr lang="en-US" sz="1650" dirty="0"/>
          </a:p>
        </p:txBody>
      </p:sp>
      <p:sp>
        <p:nvSpPr>
          <p:cNvPr id="17" name="Shape 15"/>
          <p:cNvSpPr/>
          <p:nvPr/>
        </p:nvSpPr>
        <p:spPr>
          <a:xfrm>
            <a:off x="7419975" y="6550938"/>
            <a:ext cx="471488" cy="471488"/>
          </a:xfrm>
          <a:prstGeom prst="roundRect">
            <a:avLst>
              <a:gd name="adj" fmla="val 18668"/>
            </a:avLst>
          </a:prstGeom>
          <a:solidFill>
            <a:srgbClr val="F0D4F7"/>
          </a:solidFill>
          <a:ln w="7620">
            <a:solidFill>
              <a:srgbClr val="D6BADD"/>
            </a:solidFill>
            <a:prstDash val="solid"/>
          </a:ln>
        </p:spPr>
        <p:txBody>
          <a:bodyPr/>
          <a:lstStyle/>
          <a:p>
            <a:endParaRPr lang="en-GB"/>
          </a:p>
        </p:txBody>
      </p:sp>
      <p:sp>
        <p:nvSpPr>
          <p:cNvPr id="18" name="Text 16"/>
          <p:cNvSpPr/>
          <p:nvPr/>
        </p:nvSpPr>
        <p:spPr>
          <a:xfrm>
            <a:off x="7581781" y="6638687"/>
            <a:ext cx="147876" cy="295870"/>
          </a:xfrm>
          <a:prstGeom prst="rect">
            <a:avLst/>
          </a:prstGeom>
          <a:noFill/>
          <a:ln/>
        </p:spPr>
        <p:txBody>
          <a:bodyPr wrap="none" lIns="0" tIns="0" rIns="0" bIns="0" rtlCol="0" anchor="t"/>
          <a:lstStyle/>
          <a:p>
            <a:pPr marL="0" indent="0" algn="ctr">
              <a:lnSpc>
                <a:spcPts val="2300"/>
              </a:lnSpc>
              <a:buNone/>
            </a:pPr>
            <a:r>
              <a:rPr lang="en-US" sz="2300" kern="0" spc="-47"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300" dirty="0"/>
          </a:p>
        </p:txBody>
      </p:sp>
      <p:sp>
        <p:nvSpPr>
          <p:cNvPr id="19" name="Text 17"/>
          <p:cNvSpPr/>
          <p:nvPr/>
        </p:nvSpPr>
        <p:spPr>
          <a:xfrm>
            <a:off x="8101013" y="6550938"/>
            <a:ext cx="2465427" cy="308134"/>
          </a:xfrm>
          <a:prstGeom prst="rect">
            <a:avLst/>
          </a:prstGeom>
          <a:noFill/>
          <a:ln/>
        </p:spPr>
        <p:txBody>
          <a:bodyPr wrap="none" lIns="0" tIns="0" rIns="0" bIns="0" rtlCol="0" anchor="t"/>
          <a:lstStyle/>
          <a:p>
            <a:pPr marL="0" indent="0">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Future Challenges</a:t>
            </a:r>
            <a:endParaRPr lang="en-US" sz="1900" dirty="0"/>
          </a:p>
        </p:txBody>
      </p:sp>
      <p:sp>
        <p:nvSpPr>
          <p:cNvPr id="20" name="Text 18"/>
          <p:cNvSpPr/>
          <p:nvPr/>
        </p:nvSpPr>
        <p:spPr>
          <a:xfrm>
            <a:off x="8101013" y="6984802"/>
            <a:ext cx="5795962" cy="670560"/>
          </a:xfrm>
          <a:prstGeom prst="rect">
            <a:avLst/>
          </a:prstGeom>
          <a:noFill/>
          <a:ln/>
        </p:spPr>
        <p:txBody>
          <a:bodyPr wrap="square" lIns="0" tIns="0" rIns="0" bIns="0" rtlCol="0" anchor="t"/>
          <a:lstStyle/>
          <a:p>
            <a:pPr marL="0" indent="0">
              <a:lnSpc>
                <a:spcPts val="2600"/>
              </a:lnSpc>
              <a:buNone/>
            </a:pPr>
            <a:r>
              <a:rPr lang="en-US" sz="1650" kern="0" spc="-33" dirty="0">
                <a:solidFill>
                  <a:srgbClr val="272525"/>
                </a:solidFill>
                <a:latin typeface="Source Sans Pro" pitchFamily="34" charset="0"/>
                <a:ea typeface="Source Sans Pro" pitchFamily="34" charset="-122"/>
                <a:cs typeface="Source Sans Pro" pitchFamily="34" charset="-120"/>
              </a:rPr>
              <a:t>Emerging technologies and changing property uses will present new legal questions in occupiers' liability.</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721" y="1266092"/>
            <a:ext cx="3039491" cy="5753494"/>
          </a:xfrm>
        </p:spPr>
        <p:txBody>
          <a:bodyPr>
            <a:normAutofit/>
          </a:bodyPr>
          <a:lstStyle/>
          <a:p>
            <a:r>
              <a:rPr lang="en-GB" b="1">
                <a:solidFill>
                  <a:srgbClr val="262626"/>
                </a:solidFill>
              </a:rPr>
              <a:t>Minor House Keeping</a:t>
            </a:r>
            <a:endParaRPr lang="en-US" b="1">
              <a:solidFill>
                <a:srgbClr val="262626"/>
              </a:solidFill>
            </a:endParaRPr>
          </a:p>
        </p:txBody>
      </p:sp>
      <p:sp>
        <p:nvSpPr>
          <p:cNvPr id="4" name="Date Placeholder 3">
            <a:extLst>
              <a:ext uri="{FF2B5EF4-FFF2-40B4-BE49-F238E27FC236}">
                <a16:creationId xmlns:a16="http://schemas.microsoft.com/office/drawing/2014/main" id="{4268447D-E6CF-1594-1236-653465C23B56}"/>
              </a:ext>
            </a:extLst>
          </p:cNvPr>
          <p:cNvSpPr>
            <a:spLocks noGrp="1"/>
          </p:cNvSpPr>
          <p:nvPr>
            <p:ph type="dt" sz="half" idx="10"/>
          </p:nvPr>
        </p:nvSpPr>
        <p:spPr>
          <a:xfrm>
            <a:off x="11247876" y="7655260"/>
            <a:ext cx="1920240" cy="335280"/>
          </a:xfrm>
        </p:spPr>
        <p:txBody>
          <a:bodyPr>
            <a:normAutofit/>
          </a:bodyPr>
          <a:lstStyle/>
          <a:p>
            <a:pPr defTabSz="1097236">
              <a:spcAft>
                <a:spcPts val="720"/>
              </a:spcAft>
              <a:defRPr/>
            </a:pPr>
            <a:fld id="{EC7C53EF-5AB0-492B-BEA7-FFFE93B42AFB}" type="datetime1">
              <a:rPr lang="en-US">
                <a:solidFill>
                  <a:prstClr val="black"/>
                </a:solidFill>
                <a:latin typeface="Garamond" panose="02020404030301010803"/>
              </a:rPr>
              <a:pPr defTabSz="1097236">
                <a:spcAft>
                  <a:spcPts val="720"/>
                </a:spcAft>
                <a:defRPr/>
              </a:pPr>
              <a:t>11/29/2024</a:t>
            </a:fld>
            <a:endParaRPr lang="en-US">
              <a:solidFill>
                <a:prstClr val="black"/>
              </a:solidFill>
              <a:latin typeface="Garamond" panose="02020404030301010803"/>
            </a:endParaRPr>
          </a:p>
        </p:txBody>
      </p:sp>
      <p:sp>
        <p:nvSpPr>
          <p:cNvPr id="5" name="Slide Number Placeholder 4">
            <a:extLst>
              <a:ext uri="{FF2B5EF4-FFF2-40B4-BE49-F238E27FC236}">
                <a16:creationId xmlns:a16="http://schemas.microsoft.com/office/drawing/2014/main" id="{0CD2FED1-171F-D8EC-361B-EF8B2945BC8B}"/>
              </a:ext>
            </a:extLst>
          </p:cNvPr>
          <p:cNvSpPr>
            <a:spLocks noGrp="1"/>
          </p:cNvSpPr>
          <p:nvPr>
            <p:ph type="sldNum" sz="quarter" idx="12"/>
          </p:nvPr>
        </p:nvSpPr>
        <p:spPr>
          <a:xfrm>
            <a:off x="13259558" y="7655260"/>
            <a:ext cx="651236" cy="335280"/>
          </a:xfrm>
        </p:spPr>
        <p:txBody>
          <a:bodyPr>
            <a:normAutofit/>
          </a:bodyPr>
          <a:lstStyle/>
          <a:p>
            <a:pPr defTabSz="1097236">
              <a:spcAft>
                <a:spcPts val="720"/>
              </a:spcAft>
              <a:defRPr/>
            </a:pPr>
            <a:fld id="{103DA290-49AB-4A6C-90E9-3D87C6460C9F}" type="slidenum">
              <a:rPr lang="en-US">
                <a:solidFill>
                  <a:prstClr val="black"/>
                </a:solidFill>
                <a:latin typeface="Garamond" panose="02020404030301010803"/>
              </a:rPr>
              <a:pPr defTabSz="1097236">
                <a:spcAft>
                  <a:spcPts val="720"/>
                </a:spcAft>
                <a:defRPr/>
              </a:pPr>
              <a:t>2</a:t>
            </a:fld>
            <a:endParaRPr lang="en-US">
              <a:solidFill>
                <a:prstClr val="black"/>
              </a:solidFill>
              <a:latin typeface="Garamond" panose="02020404030301010803"/>
            </a:endParaRPr>
          </a:p>
        </p:txBody>
      </p:sp>
      <p:graphicFrame>
        <p:nvGraphicFramePr>
          <p:cNvPr id="7" name="Content Placeholder 2">
            <a:extLst>
              <a:ext uri="{FF2B5EF4-FFF2-40B4-BE49-F238E27FC236}">
                <a16:creationId xmlns:a16="http://schemas.microsoft.com/office/drawing/2014/main" id="{4942BDF6-7AA6-6C1B-1A1C-35882F91A525}"/>
              </a:ext>
            </a:extLst>
          </p:cNvPr>
          <p:cNvGraphicFramePr>
            <a:graphicFrameLocks noGrp="1"/>
          </p:cNvGraphicFramePr>
          <p:nvPr>
            <p:ph idx="1"/>
          </p:nvPr>
        </p:nvGraphicFramePr>
        <p:xfrm>
          <a:off x="6564088" y="965606"/>
          <a:ext cx="7097051" cy="6298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95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05193" y="830342"/>
            <a:ext cx="7506414" cy="2848928"/>
          </a:xfrm>
          <a:prstGeom prst="rect">
            <a:avLst/>
          </a:prstGeom>
          <a:noFill/>
          <a:ln/>
        </p:spPr>
        <p:txBody>
          <a:bodyPr wrap="square" lIns="0" tIns="0" rIns="0" bIns="0" rtlCol="0" anchor="t"/>
          <a:lstStyle/>
          <a:p>
            <a:pPr marL="0" indent="0">
              <a:lnSpc>
                <a:spcPts val="7450"/>
              </a:lnSpc>
              <a:buNone/>
            </a:pPr>
            <a:r>
              <a:rPr lang="en-US" sz="5950" kern="0" spc="-120" dirty="0">
                <a:solidFill>
                  <a:srgbClr val="000000"/>
                </a:solidFill>
                <a:latin typeface="Source Serif Pro Semi Bold" pitchFamily="34" charset="0"/>
                <a:ea typeface="Source Serif Pro Semi Bold" pitchFamily="34" charset="-122"/>
                <a:cs typeface="Source Serif Pro Semi Bold" pitchFamily="34" charset="-120"/>
              </a:rPr>
              <a:t>Introduction</a:t>
            </a:r>
            <a:endParaRPr lang="en-US" sz="5950" dirty="0"/>
          </a:p>
        </p:txBody>
      </p:sp>
      <p:sp>
        <p:nvSpPr>
          <p:cNvPr id="4" name="Text 1"/>
          <p:cNvSpPr/>
          <p:nvPr/>
        </p:nvSpPr>
        <p:spPr>
          <a:xfrm>
            <a:off x="6305193" y="4030147"/>
            <a:ext cx="7506414" cy="3368993"/>
          </a:xfrm>
          <a:prstGeom prst="rect">
            <a:avLst/>
          </a:prstGeom>
          <a:noFill/>
          <a:ln/>
        </p:spPr>
        <p:txBody>
          <a:bodyPr wrap="square" lIns="0" tIns="0" rIns="0" bIns="0" rtlCol="0" anchor="t"/>
          <a:lstStyle/>
          <a:p>
            <a:pPr marL="0" indent="0">
              <a:lnSpc>
                <a:spcPts val="2900"/>
              </a:lnSpc>
              <a:buNone/>
            </a:pPr>
            <a:r>
              <a:rPr lang="en-US" sz="1800" kern="0" spc="-37" dirty="0">
                <a:solidFill>
                  <a:srgbClr val="272525"/>
                </a:solidFill>
                <a:latin typeface="Source Sans Pro" pitchFamily="34" charset="0"/>
                <a:ea typeface="Source Sans Pro" pitchFamily="34" charset="-122"/>
                <a:cs typeface="Source Sans Pro" pitchFamily="34" charset="-120"/>
              </a:rPr>
              <a:t>Occupiers' liability is a crucial area of tort law that governs the duty of care owed by property occupiers to visitors and trespassers. This presentation explores the key principles, statutory framework, and landmark cases that have shaped this field in English and Hong Kong law. We will examine the Occupiers' Liability Acts of 1957 and 1984, analyse significant case studies, and discuss the nuanced application of these laws to various scenarios, including lawful visitors, trespassers, and children. By understanding the intricacies of occupiers' liability, legal professionals can better advise clients on property management, risk mitigation, and the balance between safety and personal responsibility.</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21268" y="488156"/>
            <a:ext cx="6343888" cy="522089"/>
          </a:xfrm>
          <a:prstGeom prst="rect">
            <a:avLst/>
          </a:prstGeom>
          <a:noFill/>
          <a:ln/>
        </p:spPr>
        <p:txBody>
          <a:bodyPr wrap="none" lIns="0" tIns="0" rIns="0" bIns="0" rtlCol="0" anchor="t"/>
          <a:lstStyle/>
          <a:p>
            <a:pPr marL="0" indent="0">
              <a:lnSpc>
                <a:spcPts val="4100"/>
              </a:lnSpc>
              <a:buNone/>
            </a:pPr>
            <a:r>
              <a:rPr lang="en-US" sz="3250" kern="0" spc="-66" dirty="0">
                <a:solidFill>
                  <a:srgbClr val="000000"/>
                </a:solidFill>
                <a:latin typeface="Source Serif Pro Semi Bold" pitchFamily="34" charset="0"/>
                <a:ea typeface="Source Serif Pro Semi Bold" pitchFamily="34" charset="-122"/>
                <a:cs typeface="Source Serif Pro Semi Bold" pitchFamily="34" charset="-120"/>
              </a:rPr>
              <a:t>Introduction to Occupiers' Liability</a:t>
            </a:r>
            <a:endParaRPr lang="en-US" sz="3250" dirty="0"/>
          </a:p>
        </p:txBody>
      </p:sp>
      <p:sp>
        <p:nvSpPr>
          <p:cNvPr id="3" name="Text 1"/>
          <p:cNvSpPr/>
          <p:nvPr/>
        </p:nvSpPr>
        <p:spPr>
          <a:xfrm>
            <a:off x="621268" y="1365171"/>
            <a:ext cx="13387864" cy="851892"/>
          </a:xfrm>
          <a:prstGeom prst="rect">
            <a:avLst/>
          </a:prstGeom>
          <a:noFill/>
          <a:ln/>
        </p:spPr>
        <p:txBody>
          <a:bodyPr wrap="square" lIns="0" tIns="0" rIns="0" bIns="0" rtlCol="0" anchor="t"/>
          <a:lstStyle/>
          <a:p>
            <a:pPr marL="0" indent="0">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Occupiers' liability is a branch of negligence law that focuses on the responsibilities of those who control premises towards individuals who enter those premises. This concept emerged from common law and has since been codified in statutes, primarily the Occupiers' Liability Act 1957 and the Occupiers' Liability Act 1984 in England and Wales. The fundamental principle underlying this area of law is that those who have control over property should take reasonable care to ensure the safety of those who come onto it.</a:t>
            </a:r>
            <a:endParaRPr lang="en-US" sz="1350" dirty="0"/>
          </a:p>
        </p:txBody>
      </p:sp>
      <p:sp>
        <p:nvSpPr>
          <p:cNvPr id="4" name="Text 2"/>
          <p:cNvSpPr/>
          <p:nvPr/>
        </p:nvSpPr>
        <p:spPr>
          <a:xfrm>
            <a:off x="621268" y="2416731"/>
            <a:ext cx="13387864" cy="567928"/>
          </a:xfrm>
          <a:prstGeom prst="rect">
            <a:avLst/>
          </a:prstGeom>
          <a:noFill/>
          <a:ln/>
        </p:spPr>
        <p:txBody>
          <a:bodyPr wrap="square" lIns="0" tIns="0" rIns="0" bIns="0" rtlCol="0" anchor="t"/>
          <a:lstStyle/>
          <a:p>
            <a:pPr marL="0" indent="0">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The term 'occupier' is broadly interpreted and does not necessarily mean the owner of the property. It can include tenants, licensees, or anyone with sufficient control over the premises to be able to exclude others from it. The duty of care extends to various types of premises, including buildings, land, and even vehicles or vessels.</a:t>
            </a:r>
            <a:endParaRPr lang="en-US" sz="1350" dirty="0"/>
          </a:p>
        </p:txBody>
      </p:sp>
      <p:sp>
        <p:nvSpPr>
          <p:cNvPr id="5" name="Shape 3"/>
          <p:cNvSpPr/>
          <p:nvPr/>
        </p:nvSpPr>
        <p:spPr>
          <a:xfrm>
            <a:off x="876062" y="3184327"/>
            <a:ext cx="22860" cy="4556998"/>
          </a:xfrm>
          <a:prstGeom prst="roundRect">
            <a:avLst>
              <a:gd name="adj" fmla="val 326126"/>
            </a:avLst>
          </a:prstGeom>
          <a:solidFill>
            <a:srgbClr val="D6BADD"/>
          </a:solidFill>
          <a:ln/>
        </p:spPr>
        <p:txBody>
          <a:bodyPr/>
          <a:lstStyle/>
          <a:p>
            <a:endParaRPr lang="en-GB"/>
          </a:p>
        </p:txBody>
      </p:sp>
      <p:sp>
        <p:nvSpPr>
          <p:cNvPr id="6" name="Shape 4"/>
          <p:cNvSpPr/>
          <p:nvPr/>
        </p:nvSpPr>
        <p:spPr>
          <a:xfrm>
            <a:off x="1064300" y="3572232"/>
            <a:ext cx="621268" cy="22860"/>
          </a:xfrm>
          <a:prstGeom prst="roundRect">
            <a:avLst>
              <a:gd name="adj" fmla="val 326126"/>
            </a:avLst>
          </a:prstGeom>
          <a:solidFill>
            <a:srgbClr val="D6BADD"/>
          </a:solidFill>
          <a:ln/>
        </p:spPr>
        <p:txBody>
          <a:bodyPr/>
          <a:lstStyle/>
          <a:p>
            <a:endParaRPr lang="en-GB"/>
          </a:p>
        </p:txBody>
      </p:sp>
      <p:sp>
        <p:nvSpPr>
          <p:cNvPr id="7" name="Shape 5"/>
          <p:cNvSpPr/>
          <p:nvPr/>
        </p:nvSpPr>
        <p:spPr>
          <a:xfrm>
            <a:off x="687824" y="3383994"/>
            <a:ext cx="399336" cy="399336"/>
          </a:xfrm>
          <a:prstGeom prst="roundRect">
            <a:avLst>
              <a:gd name="adj" fmla="val 18669"/>
            </a:avLst>
          </a:prstGeom>
          <a:solidFill>
            <a:srgbClr val="F0D4F7"/>
          </a:solidFill>
          <a:ln w="7620">
            <a:solidFill>
              <a:srgbClr val="D6BADD"/>
            </a:solidFill>
            <a:prstDash val="solid"/>
          </a:ln>
        </p:spPr>
        <p:txBody>
          <a:bodyPr/>
          <a:lstStyle/>
          <a:p>
            <a:endParaRPr lang="en-GB"/>
          </a:p>
        </p:txBody>
      </p:sp>
      <p:sp>
        <p:nvSpPr>
          <p:cNvPr id="8" name="Text 6"/>
          <p:cNvSpPr/>
          <p:nvPr/>
        </p:nvSpPr>
        <p:spPr>
          <a:xfrm>
            <a:off x="824865" y="3458289"/>
            <a:ext cx="125254" cy="250627"/>
          </a:xfrm>
          <a:prstGeom prst="rect">
            <a:avLst/>
          </a:prstGeom>
          <a:noFill/>
          <a:ln/>
        </p:spPr>
        <p:txBody>
          <a:bodyPr wrap="none" lIns="0" tIns="0" rIns="0" bIns="0" rtlCol="0" anchor="t"/>
          <a:lstStyle/>
          <a:p>
            <a:pPr marL="0" indent="0" algn="ctr">
              <a:lnSpc>
                <a:spcPts val="19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1</a:t>
            </a:r>
            <a:endParaRPr lang="en-US" sz="1950" dirty="0"/>
          </a:p>
        </p:txBody>
      </p:sp>
      <p:sp>
        <p:nvSpPr>
          <p:cNvPr id="9" name="Text 7"/>
          <p:cNvSpPr/>
          <p:nvPr/>
        </p:nvSpPr>
        <p:spPr>
          <a:xfrm>
            <a:off x="1863685" y="3361730"/>
            <a:ext cx="2088237" cy="260985"/>
          </a:xfrm>
          <a:prstGeom prst="rect">
            <a:avLst/>
          </a:prstGeom>
          <a:noFill/>
          <a:ln/>
        </p:spPr>
        <p:txBody>
          <a:bodyPr wrap="none" lIns="0" tIns="0" rIns="0" bIns="0" rtlCol="0" anchor="t"/>
          <a:lstStyle/>
          <a:p>
            <a:pPr marL="0" indent="0" algn="l">
              <a:lnSpc>
                <a:spcPts val="2050"/>
              </a:lnSpc>
              <a:buNone/>
            </a:pPr>
            <a:r>
              <a:rPr lang="en-US" sz="1600" kern="0" spc="-33" dirty="0">
                <a:solidFill>
                  <a:srgbClr val="272525"/>
                </a:solidFill>
                <a:latin typeface="Source Serif Pro Semi Bold" pitchFamily="34" charset="0"/>
                <a:ea typeface="Source Serif Pro Semi Bold" pitchFamily="34" charset="-122"/>
                <a:cs typeface="Source Serif Pro Semi Bold" pitchFamily="34" charset="-120"/>
              </a:rPr>
              <a:t>Common Law Origins</a:t>
            </a:r>
            <a:endParaRPr lang="en-US" sz="1600" dirty="0"/>
          </a:p>
        </p:txBody>
      </p:sp>
      <p:sp>
        <p:nvSpPr>
          <p:cNvPr id="10" name="Text 8"/>
          <p:cNvSpPr/>
          <p:nvPr/>
        </p:nvSpPr>
        <p:spPr>
          <a:xfrm>
            <a:off x="1863685" y="3729157"/>
            <a:ext cx="12145447" cy="283964"/>
          </a:xfrm>
          <a:prstGeom prst="rect">
            <a:avLst/>
          </a:prstGeom>
          <a:noFill/>
          <a:ln/>
        </p:spPr>
        <p:txBody>
          <a:bodyPr wrap="none" lIns="0" tIns="0" rIns="0" bIns="0" rtlCol="0" anchor="t"/>
          <a:lstStyle/>
          <a:p>
            <a:pPr marL="0" indent="0" algn="l">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Occupiers' liability developed through case law, establishing different duties based on visitor categories.</a:t>
            </a:r>
            <a:endParaRPr lang="en-US" sz="1350" dirty="0"/>
          </a:p>
        </p:txBody>
      </p:sp>
      <p:sp>
        <p:nvSpPr>
          <p:cNvPr id="11" name="Shape 9"/>
          <p:cNvSpPr/>
          <p:nvPr/>
        </p:nvSpPr>
        <p:spPr>
          <a:xfrm>
            <a:off x="1064300" y="4755833"/>
            <a:ext cx="621268" cy="22860"/>
          </a:xfrm>
          <a:prstGeom prst="roundRect">
            <a:avLst>
              <a:gd name="adj" fmla="val 326126"/>
            </a:avLst>
          </a:prstGeom>
          <a:solidFill>
            <a:srgbClr val="D6BADD"/>
          </a:solidFill>
          <a:ln/>
        </p:spPr>
        <p:txBody>
          <a:bodyPr/>
          <a:lstStyle/>
          <a:p>
            <a:endParaRPr lang="en-GB"/>
          </a:p>
        </p:txBody>
      </p:sp>
      <p:sp>
        <p:nvSpPr>
          <p:cNvPr id="12" name="Shape 10"/>
          <p:cNvSpPr/>
          <p:nvPr/>
        </p:nvSpPr>
        <p:spPr>
          <a:xfrm>
            <a:off x="687824" y="4567595"/>
            <a:ext cx="399336" cy="399336"/>
          </a:xfrm>
          <a:prstGeom prst="roundRect">
            <a:avLst>
              <a:gd name="adj" fmla="val 18669"/>
            </a:avLst>
          </a:prstGeom>
          <a:solidFill>
            <a:srgbClr val="F0D4F7"/>
          </a:solidFill>
          <a:ln w="7620">
            <a:solidFill>
              <a:srgbClr val="D6BADD"/>
            </a:solidFill>
            <a:prstDash val="solid"/>
          </a:ln>
        </p:spPr>
        <p:txBody>
          <a:bodyPr/>
          <a:lstStyle/>
          <a:p>
            <a:endParaRPr lang="en-GB"/>
          </a:p>
        </p:txBody>
      </p:sp>
      <p:sp>
        <p:nvSpPr>
          <p:cNvPr id="13" name="Text 11"/>
          <p:cNvSpPr/>
          <p:nvPr/>
        </p:nvSpPr>
        <p:spPr>
          <a:xfrm>
            <a:off x="824865" y="4641890"/>
            <a:ext cx="125254" cy="250627"/>
          </a:xfrm>
          <a:prstGeom prst="rect">
            <a:avLst/>
          </a:prstGeom>
          <a:noFill/>
          <a:ln/>
        </p:spPr>
        <p:txBody>
          <a:bodyPr wrap="none" lIns="0" tIns="0" rIns="0" bIns="0" rtlCol="0" anchor="t"/>
          <a:lstStyle/>
          <a:p>
            <a:pPr marL="0" indent="0" algn="ctr">
              <a:lnSpc>
                <a:spcPts val="19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2</a:t>
            </a:r>
            <a:endParaRPr lang="en-US" sz="1950" dirty="0"/>
          </a:p>
        </p:txBody>
      </p:sp>
      <p:sp>
        <p:nvSpPr>
          <p:cNvPr id="14" name="Text 12"/>
          <p:cNvSpPr/>
          <p:nvPr/>
        </p:nvSpPr>
        <p:spPr>
          <a:xfrm>
            <a:off x="1863685" y="4545330"/>
            <a:ext cx="2088237" cy="260985"/>
          </a:xfrm>
          <a:prstGeom prst="rect">
            <a:avLst/>
          </a:prstGeom>
          <a:noFill/>
          <a:ln/>
        </p:spPr>
        <p:txBody>
          <a:bodyPr wrap="none" lIns="0" tIns="0" rIns="0" bIns="0" rtlCol="0" anchor="t"/>
          <a:lstStyle/>
          <a:p>
            <a:pPr marL="0" indent="0" algn="l">
              <a:lnSpc>
                <a:spcPts val="2050"/>
              </a:lnSpc>
              <a:buNone/>
            </a:pPr>
            <a:r>
              <a:rPr lang="en-US" sz="1600" kern="0" spc="-33" dirty="0">
                <a:solidFill>
                  <a:srgbClr val="272525"/>
                </a:solidFill>
                <a:latin typeface="Source Serif Pro Semi Bold" pitchFamily="34" charset="0"/>
                <a:ea typeface="Source Serif Pro Semi Bold" pitchFamily="34" charset="-122"/>
                <a:cs typeface="Source Serif Pro Semi Bold" pitchFamily="34" charset="-120"/>
              </a:rPr>
              <a:t>Statutory Codification</a:t>
            </a:r>
            <a:endParaRPr lang="en-US" sz="1600" dirty="0"/>
          </a:p>
        </p:txBody>
      </p:sp>
      <p:sp>
        <p:nvSpPr>
          <p:cNvPr id="15" name="Text 13"/>
          <p:cNvSpPr/>
          <p:nvPr/>
        </p:nvSpPr>
        <p:spPr>
          <a:xfrm>
            <a:off x="1863685" y="4912757"/>
            <a:ext cx="12145447" cy="283964"/>
          </a:xfrm>
          <a:prstGeom prst="rect">
            <a:avLst/>
          </a:prstGeom>
          <a:noFill/>
          <a:ln/>
        </p:spPr>
        <p:txBody>
          <a:bodyPr wrap="none" lIns="0" tIns="0" rIns="0" bIns="0" rtlCol="0" anchor="t"/>
          <a:lstStyle/>
          <a:p>
            <a:pPr marL="0" indent="0" algn="l">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The Occupiers' Liability Act 1957 consolidated and reformed the law for lawful visitors.</a:t>
            </a:r>
            <a:endParaRPr lang="en-US" sz="1350" dirty="0"/>
          </a:p>
        </p:txBody>
      </p:sp>
      <p:sp>
        <p:nvSpPr>
          <p:cNvPr id="16" name="Shape 14"/>
          <p:cNvSpPr/>
          <p:nvPr/>
        </p:nvSpPr>
        <p:spPr>
          <a:xfrm>
            <a:off x="1064300" y="5939433"/>
            <a:ext cx="621268" cy="22860"/>
          </a:xfrm>
          <a:prstGeom prst="roundRect">
            <a:avLst>
              <a:gd name="adj" fmla="val 326126"/>
            </a:avLst>
          </a:prstGeom>
          <a:solidFill>
            <a:srgbClr val="D6BADD"/>
          </a:solidFill>
          <a:ln/>
        </p:spPr>
        <p:txBody>
          <a:bodyPr/>
          <a:lstStyle/>
          <a:p>
            <a:endParaRPr lang="en-GB"/>
          </a:p>
        </p:txBody>
      </p:sp>
      <p:sp>
        <p:nvSpPr>
          <p:cNvPr id="17" name="Shape 15"/>
          <p:cNvSpPr/>
          <p:nvPr/>
        </p:nvSpPr>
        <p:spPr>
          <a:xfrm>
            <a:off x="687824" y="5751195"/>
            <a:ext cx="399336" cy="399336"/>
          </a:xfrm>
          <a:prstGeom prst="roundRect">
            <a:avLst>
              <a:gd name="adj" fmla="val 18669"/>
            </a:avLst>
          </a:prstGeom>
          <a:solidFill>
            <a:srgbClr val="F0D4F7"/>
          </a:solidFill>
          <a:ln w="7620">
            <a:solidFill>
              <a:srgbClr val="D6BADD"/>
            </a:solidFill>
            <a:prstDash val="solid"/>
          </a:ln>
        </p:spPr>
        <p:txBody>
          <a:bodyPr/>
          <a:lstStyle/>
          <a:p>
            <a:endParaRPr lang="en-GB"/>
          </a:p>
        </p:txBody>
      </p:sp>
      <p:sp>
        <p:nvSpPr>
          <p:cNvPr id="18" name="Text 16"/>
          <p:cNvSpPr/>
          <p:nvPr/>
        </p:nvSpPr>
        <p:spPr>
          <a:xfrm>
            <a:off x="824865" y="5825490"/>
            <a:ext cx="125254" cy="250627"/>
          </a:xfrm>
          <a:prstGeom prst="rect">
            <a:avLst/>
          </a:prstGeom>
          <a:noFill/>
          <a:ln/>
        </p:spPr>
        <p:txBody>
          <a:bodyPr wrap="none" lIns="0" tIns="0" rIns="0" bIns="0" rtlCol="0" anchor="t"/>
          <a:lstStyle/>
          <a:p>
            <a:pPr marL="0" indent="0" algn="ctr">
              <a:lnSpc>
                <a:spcPts val="19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3</a:t>
            </a:r>
            <a:endParaRPr lang="en-US" sz="1950" dirty="0"/>
          </a:p>
        </p:txBody>
      </p:sp>
      <p:sp>
        <p:nvSpPr>
          <p:cNvPr id="19" name="Text 17"/>
          <p:cNvSpPr/>
          <p:nvPr/>
        </p:nvSpPr>
        <p:spPr>
          <a:xfrm>
            <a:off x="1863685" y="5728930"/>
            <a:ext cx="2238732" cy="260985"/>
          </a:xfrm>
          <a:prstGeom prst="rect">
            <a:avLst/>
          </a:prstGeom>
          <a:noFill/>
          <a:ln/>
        </p:spPr>
        <p:txBody>
          <a:bodyPr wrap="none" lIns="0" tIns="0" rIns="0" bIns="0" rtlCol="0" anchor="t"/>
          <a:lstStyle/>
          <a:p>
            <a:pPr marL="0" indent="0" algn="l">
              <a:lnSpc>
                <a:spcPts val="2050"/>
              </a:lnSpc>
              <a:buNone/>
            </a:pPr>
            <a:r>
              <a:rPr lang="en-US" sz="1600" kern="0" spc="-33" dirty="0">
                <a:solidFill>
                  <a:srgbClr val="272525"/>
                </a:solidFill>
                <a:latin typeface="Source Serif Pro Semi Bold" pitchFamily="34" charset="0"/>
                <a:ea typeface="Source Serif Pro Semi Bold" pitchFamily="34" charset="-122"/>
                <a:cs typeface="Source Serif Pro Semi Bold" pitchFamily="34" charset="-120"/>
              </a:rPr>
              <a:t>Extension to Trespassers</a:t>
            </a:r>
            <a:endParaRPr lang="en-US" sz="1600" dirty="0"/>
          </a:p>
        </p:txBody>
      </p:sp>
      <p:sp>
        <p:nvSpPr>
          <p:cNvPr id="20" name="Text 18"/>
          <p:cNvSpPr/>
          <p:nvPr/>
        </p:nvSpPr>
        <p:spPr>
          <a:xfrm>
            <a:off x="1863685" y="6096357"/>
            <a:ext cx="12145447" cy="283964"/>
          </a:xfrm>
          <a:prstGeom prst="rect">
            <a:avLst/>
          </a:prstGeom>
          <a:noFill/>
          <a:ln/>
        </p:spPr>
        <p:txBody>
          <a:bodyPr wrap="none" lIns="0" tIns="0" rIns="0" bIns="0" rtlCol="0" anchor="t"/>
          <a:lstStyle/>
          <a:p>
            <a:pPr marL="0" indent="0" algn="l">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The Occupiers' Liability Act 1984 extended a modified duty of care to trespassers.</a:t>
            </a:r>
            <a:endParaRPr lang="en-US" sz="1350" dirty="0"/>
          </a:p>
        </p:txBody>
      </p:sp>
      <p:sp>
        <p:nvSpPr>
          <p:cNvPr id="21" name="Shape 19"/>
          <p:cNvSpPr/>
          <p:nvPr/>
        </p:nvSpPr>
        <p:spPr>
          <a:xfrm>
            <a:off x="1064300" y="7123033"/>
            <a:ext cx="621268" cy="22860"/>
          </a:xfrm>
          <a:prstGeom prst="roundRect">
            <a:avLst>
              <a:gd name="adj" fmla="val 326126"/>
            </a:avLst>
          </a:prstGeom>
          <a:solidFill>
            <a:srgbClr val="D6BADD"/>
          </a:solidFill>
          <a:ln/>
        </p:spPr>
        <p:txBody>
          <a:bodyPr/>
          <a:lstStyle/>
          <a:p>
            <a:endParaRPr lang="en-GB"/>
          </a:p>
        </p:txBody>
      </p:sp>
      <p:sp>
        <p:nvSpPr>
          <p:cNvPr id="22" name="Shape 20"/>
          <p:cNvSpPr/>
          <p:nvPr/>
        </p:nvSpPr>
        <p:spPr>
          <a:xfrm>
            <a:off x="687824" y="6934795"/>
            <a:ext cx="399336" cy="399336"/>
          </a:xfrm>
          <a:prstGeom prst="roundRect">
            <a:avLst>
              <a:gd name="adj" fmla="val 18669"/>
            </a:avLst>
          </a:prstGeom>
          <a:solidFill>
            <a:srgbClr val="F0D4F7"/>
          </a:solidFill>
          <a:ln w="7620">
            <a:solidFill>
              <a:srgbClr val="D6BADD"/>
            </a:solidFill>
            <a:prstDash val="solid"/>
          </a:ln>
        </p:spPr>
        <p:txBody>
          <a:bodyPr/>
          <a:lstStyle/>
          <a:p>
            <a:endParaRPr lang="en-GB"/>
          </a:p>
        </p:txBody>
      </p:sp>
      <p:sp>
        <p:nvSpPr>
          <p:cNvPr id="23" name="Text 21"/>
          <p:cNvSpPr/>
          <p:nvPr/>
        </p:nvSpPr>
        <p:spPr>
          <a:xfrm>
            <a:off x="824865" y="7009090"/>
            <a:ext cx="125254" cy="250627"/>
          </a:xfrm>
          <a:prstGeom prst="rect">
            <a:avLst/>
          </a:prstGeom>
          <a:noFill/>
          <a:ln/>
        </p:spPr>
        <p:txBody>
          <a:bodyPr wrap="none" lIns="0" tIns="0" rIns="0" bIns="0" rtlCol="0" anchor="t"/>
          <a:lstStyle/>
          <a:p>
            <a:pPr marL="0" indent="0" algn="ctr">
              <a:lnSpc>
                <a:spcPts val="1950"/>
              </a:lnSpc>
              <a:buNone/>
            </a:pPr>
            <a:r>
              <a:rPr lang="en-US" sz="1950" kern="0" spc="-39" dirty="0">
                <a:solidFill>
                  <a:srgbClr val="272525"/>
                </a:solidFill>
                <a:latin typeface="Source Serif Pro Semi Bold" pitchFamily="34" charset="0"/>
                <a:ea typeface="Source Serif Pro Semi Bold" pitchFamily="34" charset="-122"/>
                <a:cs typeface="Source Serif Pro Semi Bold" pitchFamily="34" charset="-120"/>
              </a:rPr>
              <a:t>4</a:t>
            </a:r>
            <a:endParaRPr lang="en-US" sz="1950" dirty="0"/>
          </a:p>
        </p:txBody>
      </p:sp>
      <p:sp>
        <p:nvSpPr>
          <p:cNvPr id="24" name="Text 22"/>
          <p:cNvSpPr/>
          <p:nvPr/>
        </p:nvSpPr>
        <p:spPr>
          <a:xfrm>
            <a:off x="1863685" y="6912531"/>
            <a:ext cx="2088237" cy="260985"/>
          </a:xfrm>
          <a:prstGeom prst="rect">
            <a:avLst/>
          </a:prstGeom>
          <a:noFill/>
          <a:ln/>
        </p:spPr>
        <p:txBody>
          <a:bodyPr wrap="none" lIns="0" tIns="0" rIns="0" bIns="0" rtlCol="0" anchor="t"/>
          <a:lstStyle/>
          <a:p>
            <a:pPr marL="0" indent="0" algn="l">
              <a:lnSpc>
                <a:spcPts val="2050"/>
              </a:lnSpc>
              <a:buNone/>
            </a:pPr>
            <a:r>
              <a:rPr lang="en-US" sz="1600" kern="0" spc="-33" dirty="0">
                <a:solidFill>
                  <a:srgbClr val="272525"/>
                </a:solidFill>
                <a:latin typeface="Source Serif Pro Semi Bold" pitchFamily="34" charset="0"/>
                <a:ea typeface="Source Serif Pro Semi Bold" pitchFamily="34" charset="-122"/>
                <a:cs typeface="Source Serif Pro Semi Bold" pitchFamily="34" charset="-120"/>
              </a:rPr>
              <a:t>Modern Application</a:t>
            </a:r>
            <a:endParaRPr lang="en-US" sz="1600" dirty="0"/>
          </a:p>
        </p:txBody>
      </p:sp>
      <p:sp>
        <p:nvSpPr>
          <p:cNvPr id="25" name="Text 23"/>
          <p:cNvSpPr/>
          <p:nvPr/>
        </p:nvSpPr>
        <p:spPr>
          <a:xfrm>
            <a:off x="1863685" y="7279958"/>
            <a:ext cx="12145447" cy="283964"/>
          </a:xfrm>
          <a:prstGeom prst="rect">
            <a:avLst/>
          </a:prstGeom>
          <a:noFill/>
          <a:ln/>
        </p:spPr>
        <p:txBody>
          <a:bodyPr wrap="none" lIns="0" tIns="0" rIns="0" bIns="0" rtlCol="0" anchor="t"/>
          <a:lstStyle/>
          <a:p>
            <a:pPr marL="0" indent="0" algn="l">
              <a:lnSpc>
                <a:spcPts val="2200"/>
              </a:lnSpc>
              <a:buNone/>
            </a:pPr>
            <a:r>
              <a:rPr lang="en-US" sz="1350" kern="0" spc="-28" dirty="0">
                <a:solidFill>
                  <a:srgbClr val="272525"/>
                </a:solidFill>
                <a:latin typeface="Source Sans Pro" pitchFamily="34" charset="0"/>
                <a:ea typeface="Source Sans Pro" pitchFamily="34" charset="-122"/>
                <a:cs typeface="Source Sans Pro" pitchFamily="34" charset="-120"/>
              </a:rPr>
              <a:t>Courts continue to interpret and apply these acts in light of evolving societal norms and expectations.</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28067" y="572095"/>
            <a:ext cx="11028164" cy="611981"/>
          </a:xfrm>
          <a:prstGeom prst="rect">
            <a:avLst/>
          </a:prstGeom>
          <a:noFill/>
          <a:ln/>
        </p:spPr>
        <p:txBody>
          <a:bodyPr wrap="none" lIns="0" tIns="0" rIns="0" bIns="0" rtlCol="0" anchor="t"/>
          <a:lstStyle/>
          <a:p>
            <a:pPr marL="0" indent="0">
              <a:lnSpc>
                <a:spcPts val="4800"/>
              </a:lnSpc>
              <a:buNone/>
            </a:pPr>
            <a:r>
              <a:rPr lang="en-US" sz="3850" kern="0" spc="-77" dirty="0">
                <a:solidFill>
                  <a:srgbClr val="000000"/>
                </a:solidFill>
                <a:latin typeface="Source Serif Pro Semi Bold" pitchFamily="34" charset="0"/>
                <a:ea typeface="Source Serif Pro Semi Bold" pitchFamily="34" charset="-122"/>
                <a:cs typeface="Source Serif Pro Semi Bold" pitchFamily="34" charset="-120"/>
              </a:rPr>
              <a:t>Occupiers' Liability Act 1957: Duty to Lawful Visitors</a:t>
            </a:r>
            <a:endParaRPr lang="en-US" sz="3850" dirty="0"/>
          </a:p>
        </p:txBody>
      </p:sp>
      <p:sp>
        <p:nvSpPr>
          <p:cNvPr id="3" name="Text 1"/>
          <p:cNvSpPr/>
          <p:nvPr/>
        </p:nvSpPr>
        <p:spPr>
          <a:xfrm>
            <a:off x="728067" y="1600081"/>
            <a:ext cx="13174266" cy="1331119"/>
          </a:xfrm>
          <a:prstGeom prst="rect">
            <a:avLst/>
          </a:prstGeom>
          <a:noFill/>
          <a:ln/>
        </p:spPr>
        <p:txBody>
          <a:bodyPr wrap="square" lIns="0" tIns="0" rIns="0" bIns="0" rtlCol="0" anchor="t"/>
          <a:lstStyle/>
          <a:p>
            <a:pPr marL="0" indent="0">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The Occupiers' Liability Act 1957 marked a significant shift in English tort law by abolishing the common law distinctions between invitees, licensees, and contractual visitors. It established a unified statutory duty of care owed by occupiers to all lawful visitors. Section 2(2) of the Act states that an occupier must take such care as is reasonable in all circumstances to ensure that visitors will be reasonably safe in using the premises for the purposes for which they are invited or permitted to be there.</a:t>
            </a:r>
            <a:endParaRPr lang="en-US" sz="1600" dirty="0"/>
          </a:p>
        </p:txBody>
      </p:sp>
      <p:sp>
        <p:nvSpPr>
          <p:cNvPr id="4" name="Text 2"/>
          <p:cNvSpPr/>
          <p:nvPr/>
        </p:nvSpPr>
        <p:spPr>
          <a:xfrm>
            <a:off x="728067" y="3165158"/>
            <a:ext cx="13174266" cy="998339"/>
          </a:xfrm>
          <a:prstGeom prst="rect">
            <a:avLst/>
          </a:prstGeom>
          <a:noFill/>
          <a:ln/>
        </p:spPr>
        <p:txBody>
          <a:bodyPr wrap="square" lIns="0" tIns="0" rIns="0" bIns="0" rtlCol="0" anchor="t"/>
          <a:lstStyle/>
          <a:p>
            <a:pPr marL="0" indent="0">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This duty extends to all aspects of the premises, including the state of the property, activities carried out there, and the conduct of third parties. The Act also allows for the duty to be extended, restricted, modified, or excluded by express agreement or notice, subject to the requirement that any such limitation must be reasonable.</a:t>
            </a:r>
            <a:endParaRPr lang="en-US" sz="1600" dirty="0"/>
          </a:p>
        </p:txBody>
      </p:sp>
      <p:sp>
        <p:nvSpPr>
          <p:cNvPr id="5" name="Shape 3"/>
          <p:cNvSpPr/>
          <p:nvPr/>
        </p:nvSpPr>
        <p:spPr>
          <a:xfrm>
            <a:off x="728067" y="4397454"/>
            <a:ext cx="6483191" cy="1527572"/>
          </a:xfrm>
          <a:prstGeom prst="roundRect">
            <a:avLst>
              <a:gd name="adj" fmla="val 5720"/>
            </a:avLst>
          </a:prstGeom>
          <a:solidFill>
            <a:srgbClr val="F0D4F7"/>
          </a:solidFill>
          <a:ln w="7620">
            <a:solidFill>
              <a:srgbClr val="D6BADD"/>
            </a:solidFill>
            <a:prstDash val="solid"/>
          </a:ln>
        </p:spPr>
        <p:txBody>
          <a:bodyPr/>
          <a:lstStyle/>
          <a:p>
            <a:endParaRPr lang="en-GB"/>
          </a:p>
        </p:txBody>
      </p:sp>
      <p:sp>
        <p:nvSpPr>
          <p:cNvPr id="6" name="Text 4"/>
          <p:cNvSpPr/>
          <p:nvPr/>
        </p:nvSpPr>
        <p:spPr>
          <a:xfrm>
            <a:off x="943689" y="4613077"/>
            <a:ext cx="2447568" cy="305991"/>
          </a:xfrm>
          <a:prstGeom prst="rect">
            <a:avLst/>
          </a:prstGeom>
          <a:noFill/>
          <a:ln/>
        </p:spPr>
        <p:txBody>
          <a:bodyPr wrap="none" lIns="0" tIns="0" rIns="0" bIns="0" rtlCol="0" anchor="t"/>
          <a:lstStyle/>
          <a:p>
            <a:pPr marL="0" indent="0">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Scope of Duty</a:t>
            </a:r>
            <a:endParaRPr lang="en-US" sz="1900" dirty="0"/>
          </a:p>
        </p:txBody>
      </p:sp>
      <p:sp>
        <p:nvSpPr>
          <p:cNvPr id="7" name="Text 5"/>
          <p:cNvSpPr/>
          <p:nvPr/>
        </p:nvSpPr>
        <p:spPr>
          <a:xfrm>
            <a:off x="943689" y="5043845"/>
            <a:ext cx="6051947" cy="665559"/>
          </a:xfrm>
          <a:prstGeom prst="rect">
            <a:avLst/>
          </a:prstGeom>
          <a:noFill/>
          <a:ln/>
        </p:spPr>
        <p:txBody>
          <a:bodyPr wrap="square" lIns="0" tIns="0" rIns="0" bIns="0" rtlCol="0" anchor="t"/>
          <a:lstStyle/>
          <a:p>
            <a:pPr marL="0" indent="0">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Covers all aspects of premises safety, including physical condition and activities.</a:t>
            </a:r>
            <a:endParaRPr lang="en-US" sz="1600" dirty="0"/>
          </a:p>
        </p:txBody>
      </p:sp>
      <p:sp>
        <p:nvSpPr>
          <p:cNvPr id="8" name="Shape 6"/>
          <p:cNvSpPr/>
          <p:nvPr/>
        </p:nvSpPr>
        <p:spPr>
          <a:xfrm>
            <a:off x="7419261" y="4397454"/>
            <a:ext cx="6483191" cy="1527572"/>
          </a:xfrm>
          <a:prstGeom prst="roundRect">
            <a:avLst>
              <a:gd name="adj" fmla="val 5720"/>
            </a:avLst>
          </a:prstGeom>
          <a:solidFill>
            <a:srgbClr val="F0D4F7"/>
          </a:solidFill>
          <a:ln w="7620">
            <a:solidFill>
              <a:srgbClr val="D6BADD"/>
            </a:solidFill>
            <a:prstDash val="solid"/>
          </a:ln>
        </p:spPr>
        <p:txBody>
          <a:bodyPr/>
          <a:lstStyle/>
          <a:p>
            <a:endParaRPr lang="en-GB"/>
          </a:p>
        </p:txBody>
      </p:sp>
      <p:sp>
        <p:nvSpPr>
          <p:cNvPr id="9" name="Text 7"/>
          <p:cNvSpPr/>
          <p:nvPr/>
        </p:nvSpPr>
        <p:spPr>
          <a:xfrm>
            <a:off x="7634883" y="4613077"/>
            <a:ext cx="2447568" cy="305991"/>
          </a:xfrm>
          <a:prstGeom prst="rect">
            <a:avLst/>
          </a:prstGeom>
          <a:noFill/>
          <a:ln/>
        </p:spPr>
        <p:txBody>
          <a:bodyPr wrap="none" lIns="0" tIns="0" rIns="0" bIns="0" rtlCol="0" anchor="t"/>
          <a:lstStyle/>
          <a:p>
            <a:pPr marL="0" indent="0">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Reasonable Care</a:t>
            </a:r>
            <a:endParaRPr lang="en-US" sz="1900" dirty="0"/>
          </a:p>
        </p:txBody>
      </p:sp>
      <p:sp>
        <p:nvSpPr>
          <p:cNvPr id="10" name="Text 8"/>
          <p:cNvSpPr/>
          <p:nvPr/>
        </p:nvSpPr>
        <p:spPr>
          <a:xfrm>
            <a:off x="7634883" y="5043845"/>
            <a:ext cx="6051947" cy="665559"/>
          </a:xfrm>
          <a:prstGeom prst="rect">
            <a:avLst/>
          </a:prstGeom>
          <a:noFill/>
          <a:ln/>
        </p:spPr>
        <p:txBody>
          <a:bodyPr wrap="square" lIns="0" tIns="0" rIns="0" bIns="0" rtlCol="0" anchor="t"/>
          <a:lstStyle/>
          <a:p>
            <a:pPr marL="0" indent="0">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Occupier must take steps that a reasonable person would take to ensure visitor safety.</a:t>
            </a:r>
            <a:endParaRPr lang="en-US" sz="1600" dirty="0"/>
          </a:p>
        </p:txBody>
      </p:sp>
      <p:sp>
        <p:nvSpPr>
          <p:cNvPr id="11" name="Shape 9"/>
          <p:cNvSpPr/>
          <p:nvPr/>
        </p:nvSpPr>
        <p:spPr>
          <a:xfrm>
            <a:off x="728067" y="6133028"/>
            <a:ext cx="6483191" cy="1527572"/>
          </a:xfrm>
          <a:prstGeom prst="roundRect">
            <a:avLst>
              <a:gd name="adj" fmla="val 5720"/>
            </a:avLst>
          </a:prstGeom>
          <a:solidFill>
            <a:srgbClr val="F0D4F7"/>
          </a:solidFill>
          <a:ln w="7620">
            <a:solidFill>
              <a:srgbClr val="D6BADD"/>
            </a:solidFill>
            <a:prstDash val="solid"/>
          </a:ln>
        </p:spPr>
        <p:txBody>
          <a:bodyPr/>
          <a:lstStyle/>
          <a:p>
            <a:endParaRPr lang="en-GB"/>
          </a:p>
        </p:txBody>
      </p:sp>
      <p:sp>
        <p:nvSpPr>
          <p:cNvPr id="12" name="Text 10"/>
          <p:cNvSpPr/>
          <p:nvPr/>
        </p:nvSpPr>
        <p:spPr>
          <a:xfrm>
            <a:off x="943689" y="6348651"/>
            <a:ext cx="2447568" cy="305991"/>
          </a:xfrm>
          <a:prstGeom prst="rect">
            <a:avLst/>
          </a:prstGeom>
          <a:noFill/>
          <a:ln/>
        </p:spPr>
        <p:txBody>
          <a:bodyPr wrap="none" lIns="0" tIns="0" rIns="0" bIns="0" rtlCol="0" anchor="t"/>
          <a:lstStyle/>
          <a:p>
            <a:pPr marL="0" indent="0">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Purpose of Visit</a:t>
            </a:r>
            <a:endParaRPr lang="en-US" sz="1900" dirty="0"/>
          </a:p>
        </p:txBody>
      </p:sp>
      <p:sp>
        <p:nvSpPr>
          <p:cNvPr id="13" name="Text 11"/>
          <p:cNvSpPr/>
          <p:nvPr/>
        </p:nvSpPr>
        <p:spPr>
          <a:xfrm>
            <a:off x="943689" y="6779419"/>
            <a:ext cx="6051947" cy="665559"/>
          </a:xfrm>
          <a:prstGeom prst="rect">
            <a:avLst/>
          </a:prstGeom>
          <a:noFill/>
          <a:ln/>
        </p:spPr>
        <p:txBody>
          <a:bodyPr wrap="square" lIns="0" tIns="0" rIns="0" bIns="0" rtlCol="0" anchor="t"/>
          <a:lstStyle/>
          <a:p>
            <a:pPr marL="0" indent="0">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Duty is tailored to the purpose for which the visitor is permitted on the premises.</a:t>
            </a:r>
            <a:endParaRPr lang="en-US" sz="1600" dirty="0"/>
          </a:p>
        </p:txBody>
      </p:sp>
      <p:sp>
        <p:nvSpPr>
          <p:cNvPr id="14" name="Shape 12"/>
          <p:cNvSpPr/>
          <p:nvPr/>
        </p:nvSpPr>
        <p:spPr>
          <a:xfrm>
            <a:off x="7419261" y="6133028"/>
            <a:ext cx="6483191" cy="1527572"/>
          </a:xfrm>
          <a:prstGeom prst="roundRect">
            <a:avLst>
              <a:gd name="adj" fmla="val 5720"/>
            </a:avLst>
          </a:prstGeom>
          <a:solidFill>
            <a:srgbClr val="F0D4F7"/>
          </a:solidFill>
          <a:ln w="7620">
            <a:solidFill>
              <a:srgbClr val="D6BADD"/>
            </a:solidFill>
            <a:prstDash val="solid"/>
          </a:ln>
        </p:spPr>
        <p:txBody>
          <a:bodyPr/>
          <a:lstStyle/>
          <a:p>
            <a:endParaRPr lang="en-GB"/>
          </a:p>
        </p:txBody>
      </p:sp>
      <p:sp>
        <p:nvSpPr>
          <p:cNvPr id="15" name="Text 13"/>
          <p:cNvSpPr/>
          <p:nvPr/>
        </p:nvSpPr>
        <p:spPr>
          <a:xfrm>
            <a:off x="7634883" y="6348651"/>
            <a:ext cx="2779514" cy="305991"/>
          </a:xfrm>
          <a:prstGeom prst="rect">
            <a:avLst/>
          </a:prstGeom>
          <a:noFill/>
          <a:ln/>
        </p:spPr>
        <p:txBody>
          <a:bodyPr wrap="none" lIns="0" tIns="0" rIns="0" bIns="0" rtlCol="0" anchor="t"/>
          <a:lstStyle/>
          <a:p>
            <a:pPr marL="0" indent="0">
              <a:lnSpc>
                <a:spcPts val="2400"/>
              </a:lnSpc>
              <a:buNone/>
            </a:pPr>
            <a:r>
              <a:rPr lang="en-US" sz="1900" kern="0" spc="-39" dirty="0">
                <a:solidFill>
                  <a:srgbClr val="272525"/>
                </a:solidFill>
                <a:latin typeface="Source Serif Pro Semi Bold" pitchFamily="34" charset="0"/>
                <a:ea typeface="Source Serif Pro Semi Bold" pitchFamily="34" charset="-122"/>
                <a:cs typeface="Source Serif Pro Semi Bold" pitchFamily="34" charset="-120"/>
              </a:rPr>
              <a:t>Contractual Modifications</a:t>
            </a:r>
            <a:endParaRPr lang="en-US" sz="1900" dirty="0"/>
          </a:p>
        </p:txBody>
      </p:sp>
      <p:sp>
        <p:nvSpPr>
          <p:cNvPr id="16" name="Text 14"/>
          <p:cNvSpPr/>
          <p:nvPr/>
        </p:nvSpPr>
        <p:spPr>
          <a:xfrm>
            <a:off x="7634883" y="6779419"/>
            <a:ext cx="6051947" cy="665559"/>
          </a:xfrm>
          <a:prstGeom prst="rect">
            <a:avLst/>
          </a:prstGeom>
          <a:noFill/>
          <a:ln/>
        </p:spPr>
        <p:txBody>
          <a:bodyPr wrap="square" lIns="0" tIns="0" rIns="0" bIns="0" rtlCol="0" anchor="t"/>
          <a:lstStyle/>
          <a:p>
            <a:pPr marL="0" indent="0">
              <a:lnSpc>
                <a:spcPts val="2600"/>
              </a:lnSpc>
              <a:buNone/>
            </a:pPr>
            <a:r>
              <a:rPr lang="en-US" sz="1600" kern="0" spc="-33" dirty="0">
                <a:solidFill>
                  <a:srgbClr val="272525"/>
                </a:solidFill>
                <a:latin typeface="Source Sans Pro" pitchFamily="34" charset="0"/>
                <a:ea typeface="Source Sans Pro" pitchFamily="34" charset="-122"/>
                <a:cs typeface="Source Sans Pro" pitchFamily="34" charset="-120"/>
              </a:rPr>
              <a:t>Allows for adjustment of duty through agreement or notice, subject to reasonableness.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816054"/>
            <a:ext cx="9135666" cy="704017"/>
          </a:xfrm>
          <a:prstGeom prst="rect">
            <a:avLst/>
          </a:prstGeom>
          <a:noFill/>
          <a:ln/>
        </p:spPr>
        <p:txBody>
          <a:bodyPr wrap="none" lIns="0" tIns="0" rIns="0" bIns="0" rtlCol="0" anchor="t"/>
          <a:lstStyle/>
          <a:p>
            <a:pPr marL="0" indent="0">
              <a:lnSpc>
                <a:spcPts val="5500"/>
              </a:lnSpc>
              <a:buNone/>
            </a:pPr>
            <a:r>
              <a:rPr lang="en-US" sz="4400" kern="0" spc="-89" dirty="0">
                <a:solidFill>
                  <a:srgbClr val="000000"/>
                </a:solidFill>
                <a:latin typeface="Source Serif Pro Semi Bold" pitchFamily="34" charset="0"/>
                <a:ea typeface="Source Serif Pro Semi Bold" pitchFamily="34" charset="-122"/>
                <a:cs typeface="Source Serif Pro Semi Bold" pitchFamily="34" charset="-120"/>
              </a:rPr>
              <a:t>Case Study: Wheat v E Lacon &amp; Co Ltd</a:t>
            </a:r>
            <a:endParaRPr lang="en-US" sz="4400" dirty="0"/>
          </a:p>
        </p:txBody>
      </p:sp>
      <p:sp>
        <p:nvSpPr>
          <p:cNvPr id="3" name="Text 1"/>
          <p:cNvSpPr/>
          <p:nvPr/>
        </p:nvSpPr>
        <p:spPr>
          <a:xfrm>
            <a:off x="837724" y="1998821"/>
            <a:ext cx="12954952"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The case of Wheat v E Lacon &amp; Co Ltd [1966] AC 552 is a landmark decision that clarified the concept of 'occupier' under the Occupiers' Liability Act 1957. The case involved a fatal accident at a pub where a guest fell down a steep, unlit staircase. The House of Lords had to determine who could be considered an occupier for the purposes of liability.</a:t>
            </a:r>
            <a:endParaRPr lang="en-US" sz="1850" dirty="0"/>
          </a:p>
        </p:txBody>
      </p:sp>
      <p:sp>
        <p:nvSpPr>
          <p:cNvPr id="4" name="Text 2"/>
          <p:cNvSpPr/>
          <p:nvPr/>
        </p:nvSpPr>
        <p:spPr>
          <a:xfrm>
            <a:off x="837724" y="3417094"/>
            <a:ext cx="12954952" cy="1149072"/>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Lord Denning's judgment established that there can be more than one occupier of premises, and that occupancy is a matter of degree. He stated that an occupier is someone with sufficient control over the premises to have a duty to protect those who come there. This decision expanded the potential liability beyond just the legal owner of a property.</a:t>
            </a:r>
            <a:endParaRPr lang="en-US" sz="1850" dirty="0"/>
          </a:p>
        </p:txBody>
      </p:sp>
      <p:sp>
        <p:nvSpPr>
          <p:cNvPr id="5" name="Text 3"/>
          <p:cNvSpPr/>
          <p:nvPr/>
        </p:nvSpPr>
        <p:spPr>
          <a:xfrm>
            <a:off x="837724" y="5074682"/>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Facts of the Case</a:t>
            </a:r>
            <a:endParaRPr lang="en-US" sz="2200" dirty="0"/>
          </a:p>
        </p:txBody>
      </p:sp>
      <p:sp>
        <p:nvSpPr>
          <p:cNvPr id="6" name="Text 4"/>
          <p:cNvSpPr/>
          <p:nvPr/>
        </p:nvSpPr>
        <p:spPr>
          <a:xfrm>
            <a:off x="837724" y="5665946"/>
            <a:ext cx="3928586"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 Incident occurred in a pub - Guest fell down steep, unlit stairs - Multiple parties had different levels of control over the premises</a:t>
            </a:r>
            <a:endParaRPr lang="en-US" sz="1850" dirty="0"/>
          </a:p>
        </p:txBody>
      </p:sp>
      <p:sp>
        <p:nvSpPr>
          <p:cNvPr id="7" name="Text 5"/>
          <p:cNvSpPr/>
          <p:nvPr/>
        </p:nvSpPr>
        <p:spPr>
          <a:xfrm>
            <a:off x="5357813" y="5074682"/>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Key Legal Principles</a:t>
            </a:r>
            <a:endParaRPr lang="en-US" sz="2200" dirty="0"/>
          </a:p>
        </p:txBody>
      </p:sp>
      <p:sp>
        <p:nvSpPr>
          <p:cNvPr id="8" name="Text 6"/>
          <p:cNvSpPr/>
          <p:nvPr/>
        </p:nvSpPr>
        <p:spPr>
          <a:xfrm>
            <a:off x="5357813" y="5665946"/>
            <a:ext cx="3928586"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 Multiple occupiers possible - Occupancy is a matter of degree - Control is the crucial factor - Duty extends to those with sufficient control</a:t>
            </a:r>
            <a:endParaRPr lang="en-US" sz="1850" dirty="0"/>
          </a:p>
        </p:txBody>
      </p:sp>
      <p:sp>
        <p:nvSpPr>
          <p:cNvPr id="9" name="Text 7"/>
          <p:cNvSpPr/>
          <p:nvPr/>
        </p:nvSpPr>
        <p:spPr>
          <a:xfrm>
            <a:off x="9877901" y="5074682"/>
            <a:ext cx="2816185" cy="351949"/>
          </a:xfrm>
          <a:prstGeom prst="rect">
            <a:avLst/>
          </a:prstGeom>
          <a:noFill/>
          <a:ln/>
        </p:spPr>
        <p:txBody>
          <a:bodyPr wrap="none" lIns="0" tIns="0" rIns="0" bIns="0" rtlCol="0" anchor="t"/>
          <a:lstStyle/>
          <a:p>
            <a:pPr marL="0" indent="0">
              <a:lnSpc>
                <a:spcPts val="2750"/>
              </a:lnSpc>
              <a:buNone/>
            </a:pPr>
            <a:r>
              <a:rPr lang="en-US" sz="2200" kern="0" spc="-44" dirty="0">
                <a:solidFill>
                  <a:srgbClr val="000000"/>
                </a:solidFill>
                <a:latin typeface="Source Serif Pro Semi Bold" pitchFamily="34" charset="0"/>
                <a:ea typeface="Source Serif Pro Semi Bold" pitchFamily="34" charset="-122"/>
                <a:cs typeface="Source Serif Pro Semi Bold" pitchFamily="34" charset="-120"/>
              </a:rPr>
              <a:t>Impact</a:t>
            </a:r>
            <a:endParaRPr lang="en-US" sz="2200" dirty="0"/>
          </a:p>
        </p:txBody>
      </p:sp>
      <p:sp>
        <p:nvSpPr>
          <p:cNvPr id="10" name="Text 8"/>
          <p:cNvSpPr/>
          <p:nvPr/>
        </p:nvSpPr>
        <p:spPr>
          <a:xfrm>
            <a:off x="9877901" y="5665946"/>
            <a:ext cx="3928586" cy="1532096"/>
          </a:xfrm>
          <a:prstGeom prst="rect">
            <a:avLst/>
          </a:prstGeom>
          <a:noFill/>
          <a:ln/>
        </p:spPr>
        <p:txBody>
          <a:bodyPr wrap="square" lIns="0" tIns="0" rIns="0" bIns="0" rtlCol="0" anchor="t"/>
          <a:lstStyle/>
          <a:p>
            <a:pPr marL="0" indent="0">
              <a:lnSpc>
                <a:spcPts val="3000"/>
              </a:lnSpc>
              <a:buNone/>
            </a:pPr>
            <a:r>
              <a:rPr lang="en-US" sz="1850" kern="0" spc="-38" dirty="0">
                <a:solidFill>
                  <a:srgbClr val="272525"/>
                </a:solidFill>
                <a:latin typeface="Source Sans Pro" pitchFamily="34" charset="0"/>
                <a:ea typeface="Source Sans Pro" pitchFamily="34" charset="-122"/>
                <a:cs typeface="Source Sans Pro" pitchFamily="34" charset="-120"/>
              </a:rPr>
              <a:t>- Broadened the definition of 'occupier' - Increased potential liability for non-owners - Emphasized the importance of control in determining duty</a:t>
            </a:r>
            <a:endParaRPr lang="en-US"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74464" y="481846"/>
            <a:ext cx="6575584" cy="398621"/>
          </a:xfrm>
          <a:prstGeom prst="rect">
            <a:avLst/>
          </a:prstGeom>
          <a:noFill/>
          <a:ln/>
        </p:spPr>
        <p:txBody>
          <a:bodyPr wrap="none" lIns="0" tIns="0" rIns="0" bIns="0" rtlCol="0" anchor="t"/>
          <a:lstStyle/>
          <a:p>
            <a:pPr marL="0" indent="0">
              <a:lnSpc>
                <a:spcPts val="3100"/>
              </a:lnSpc>
              <a:buNone/>
            </a:pPr>
            <a:r>
              <a:rPr lang="en-US" sz="2500" kern="0" spc="-50" dirty="0">
                <a:solidFill>
                  <a:srgbClr val="000000"/>
                </a:solidFill>
                <a:latin typeface="Source Serif Pro Semi Bold" pitchFamily="34" charset="0"/>
                <a:ea typeface="Source Serif Pro Semi Bold" pitchFamily="34" charset="-122"/>
                <a:cs typeface="Source Serif Pro Semi Bold" pitchFamily="34" charset="-120"/>
              </a:rPr>
              <a:t>Standard of Care and Reasonable Foreseeability</a:t>
            </a:r>
            <a:endParaRPr lang="en-US" sz="2500" dirty="0"/>
          </a:p>
        </p:txBody>
      </p:sp>
      <p:sp>
        <p:nvSpPr>
          <p:cNvPr id="3" name="Text 1"/>
          <p:cNvSpPr/>
          <p:nvPr/>
        </p:nvSpPr>
        <p:spPr>
          <a:xfrm>
            <a:off x="474464" y="1151573"/>
            <a:ext cx="13681472" cy="433864"/>
          </a:xfrm>
          <a:prstGeom prst="rect">
            <a:avLst/>
          </a:prstGeom>
          <a:noFill/>
          <a:ln/>
        </p:spPr>
        <p:txBody>
          <a:bodyPr wrap="square" lIns="0" tIns="0" rIns="0" bIns="0" rtlCol="0" anchor="t"/>
          <a:lstStyle/>
          <a:p>
            <a:pPr marL="0" indent="0">
              <a:lnSpc>
                <a:spcPts val="1700"/>
              </a:lnSpc>
              <a:buNone/>
            </a:pPr>
            <a:r>
              <a:rPr lang="en-US" sz="1050" kern="0" spc="-21" dirty="0">
                <a:solidFill>
                  <a:srgbClr val="272525"/>
                </a:solidFill>
                <a:latin typeface="Source Sans Pro" pitchFamily="34" charset="0"/>
                <a:ea typeface="Source Sans Pro" pitchFamily="34" charset="-122"/>
                <a:cs typeface="Source Sans Pro" pitchFamily="34" charset="-120"/>
              </a:rPr>
              <a:t>The standard of care required under occupiers' liability is that of 'reasonable care'. This standard is not absolute and varies depending on the circumstances of each case. Courts consider factors such as the likelihood of injury, the seriousness of potential harm, the social value of the activity, and the cost of preventative measures. The concept of reasonable foreseeability plays a crucial role in determining the extent of an occupier's duty.</a:t>
            </a:r>
            <a:endParaRPr lang="en-US" sz="1050" dirty="0"/>
          </a:p>
        </p:txBody>
      </p:sp>
      <p:sp>
        <p:nvSpPr>
          <p:cNvPr id="4" name="Text 2"/>
          <p:cNvSpPr/>
          <p:nvPr/>
        </p:nvSpPr>
        <p:spPr>
          <a:xfrm>
            <a:off x="474464" y="1737955"/>
            <a:ext cx="13681472" cy="433864"/>
          </a:xfrm>
          <a:prstGeom prst="rect">
            <a:avLst/>
          </a:prstGeom>
          <a:noFill/>
          <a:ln/>
        </p:spPr>
        <p:txBody>
          <a:bodyPr wrap="square" lIns="0" tIns="0" rIns="0" bIns="0" rtlCol="0" anchor="t"/>
          <a:lstStyle/>
          <a:p>
            <a:pPr marL="0" indent="0">
              <a:lnSpc>
                <a:spcPts val="1700"/>
              </a:lnSpc>
              <a:buNone/>
            </a:pPr>
            <a:r>
              <a:rPr lang="en-US" sz="1050" kern="0" spc="-21" dirty="0">
                <a:solidFill>
                  <a:srgbClr val="272525"/>
                </a:solidFill>
                <a:latin typeface="Source Sans Pro" pitchFamily="34" charset="0"/>
                <a:ea typeface="Source Sans Pro" pitchFamily="34" charset="-122"/>
                <a:cs typeface="Source Sans Pro" pitchFamily="34" charset="-120"/>
              </a:rPr>
              <a:t>In Glasgow Corporation v Muir [1943] AC 448, Lord Macmillan emphasized that the standard is not that of the "ideal citizen" but of an ordinary, reasonable person. This principle was further developed in cases like Bolton v Stone [1951] AC 850, where the House of Lords held that the mere possibility of injury is not enough to establish a breach of duty if the risk is so small that a reasonable person would disregard it.</a:t>
            </a:r>
            <a:endParaRPr lang="en-US" sz="1050" dirty="0"/>
          </a:p>
        </p:txBody>
      </p:sp>
      <p:pic>
        <p:nvPicPr>
          <p:cNvPr id="5" name="Image 0" descr="preencoded.png"/>
          <p:cNvPicPr>
            <a:picLocks noChangeAspect="1"/>
          </p:cNvPicPr>
          <p:nvPr/>
        </p:nvPicPr>
        <p:blipFill>
          <a:blip r:embed="rId3"/>
          <a:stretch>
            <a:fillRect/>
          </a:stretch>
        </p:blipFill>
        <p:spPr>
          <a:xfrm>
            <a:off x="474464" y="2324338"/>
            <a:ext cx="677823" cy="1084659"/>
          </a:xfrm>
          <a:prstGeom prst="rect">
            <a:avLst/>
          </a:prstGeom>
        </p:spPr>
      </p:pic>
      <p:sp>
        <p:nvSpPr>
          <p:cNvPr id="6" name="Text 3"/>
          <p:cNvSpPr/>
          <p:nvPr/>
        </p:nvSpPr>
        <p:spPr>
          <a:xfrm>
            <a:off x="1355646" y="2459831"/>
            <a:ext cx="1595080" cy="199430"/>
          </a:xfrm>
          <a:prstGeom prst="rect">
            <a:avLst/>
          </a:prstGeom>
          <a:noFill/>
          <a:ln/>
        </p:spPr>
        <p:txBody>
          <a:bodyPr wrap="none" lIns="0" tIns="0" rIns="0" bIns="0" rtlCol="0" anchor="t"/>
          <a:lstStyle/>
          <a:p>
            <a:pPr marL="0" indent="0" algn="l">
              <a:lnSpc>
                <a:spcPts val="1550"/>
              </a:lnSpc>
              <a:buNone/>
            </a:pPr>
            <a:r>
              <a:rPr lang="en-US" sz="1250" kern="0" spc="-25" dirty="0">
                <a:solidFill>
                  <a:srgbClr val="272525"/>
                </a:solidFill>
                <a:latin typeface="Source Serif Pro Semi Bold" pitchFamily="34" charset="0"/>
                <a:ea typeface="Source Serif Pro Semi Bold" pitchFamily="34" charset="-122"/>
                <a:cs typeface="Source Serif Pro Semi Bold" pitchFamily="34" charset="-120"/>
              </a:rPr>
              <a:t>Identify Risks</a:t>
            </a:r>
            <a:endParaRPr lang="en-US" sz="1250" dirty="0"/>
          </a:p>
        </p:txBody>
      </p:sp>
      <p:sp>
        <p:nvSpPr>
          <p:cNvPr id="7" name="Text 4"/>
          <p:cNvSpPr/>
          <p:nvPr/>
        </p:nvSpPr>
        <p:spPr>
          <a:xfrm>
            <a:off x="1355646" y="2740581"/>
            <a:ext cx="12800290" cy="216932"/>
          </a:xfrm>
          <a:prstGeom prst="rect">
            <a:avLst/>
          </a:prstGeom>
          <a:noFill/>
          <a:ln/>
        </p:spPr>
        <p:txBody>
          <a:bodyPr wrap="none" lIns="0" tIns="0" rIns="0" bIns="0" rtlCol="0" anchor="t"/>
          <a:lstStyle/>
          <a:p>
            <a:pPr marL="0" indent="0" algn="l">
              <a:lnSpc>
                <a:spcPts val="1700"/>
              </a:lnSpc>
              <a:buNone/>
            </a:pPr>
            <a:r>
              <a:rPr lang="en-US" sz="1050" kern="0" spc="-21" dirty="0">
                <a:solidFill>
                  <a:srgbClr val="272525"/>
                </a:solidFill>
                <a:latin typeface="Source Sans Pro" pitchFamily="34" charset="0"/>
                <a:ea typeface="Source Sans Pro" pitchFamily="34" charset="-122"/>
                <a:cs typeface="Source Sans Pro" pitchFamily="34" charset="-120"/>
              </a:rPr>
              <a:t>Assess potential hazards and their likelihood of causing harm.</a:t>
            </a:r>
            <a:endParaRPr lang="en-US" sz="1050" dirty="0"/>
          </a:p>
        </p:txBody>
      </p:sp>
      <p:pic>
        <p:nvPicPr>
          <p:cNvPr id="8" name="Image 1" descr="preencoded.png"/>
          <p:cNvPicPr>
            <a:picLocks noChangeAspect="1"/>
          </p:cNvPicPr>
          <p:nvPr/>
        </p:nvPicPr>
        <p:blipFill>
          <a:blip r:embed="rId4"/>
          <a:stretch>
            <a:fillRect/>
          </a:stretch>
        </p:blipFill>
        <p:spPr>
          <a:xfrm>
            <a:off x="474464" y="3408998"/>
            <a:ext cx="677823" cy="1084659"/>
          </a:xfrm>
          <a:prstGeom prst="rect">
            <a:avLst/>
          </a:prstGeom>
        </p:spPr>
      </p:pic>
      <p:sp>
        <p:nvSpPr>
          <p:cNvPr id="9" name="Text 5"/>
          <p:cNvSpPr/>
          <p:nvPr/>
        </p:nvSpPr>
        <p:spPr>
          <a:xfrm>
            <a:off x="1355646" y="3544491"/>
            <a:ext cx="1595080" cy="199430"/>
          </a:xfrm>
          <a:prstGeom prst="rect">
            <a:avLst/>
          </a:prstGeom>
          <a:noFill/>
          <a:ln/>
        </p:spPr>
        <p:txBody>
          <a:bodyPr wrap="none" lIns="0" tIns="0" rIns="0" bIns="0" rtlCol="0" anchor="t"/>
          <a:lstStyle/>
          <a:p>
            <a:pPr marL="0" indent="0" algn="l">
              <a:lnSpc>
                <a:spcPts val="1550"/>
              </a:lnSpc>
              <a:buNone/>
            </a:pPr>
            <a:r>
              <a:rPr lang="en-US" sz="1250" kern="0" spc="-25" dirty="0">
                <a:solidFill>
                  <a:srgbClr val="272525"/>
                </a:solidFill>
                <a:latin typeface="Source Serif Pro Semi Bold" pitchFamily="34" charset="0"/>
                <a:ea typeface="Source Serif Pro Semi Bold" pitchFamily="34" charset="-122"/>
                <a:cs typeface="Source Serif Pro Semi Bold" pitchFamily="34" charset="-120"/>
              </a:rPr>
              <a:t>Evaluate Severity</a:t>
            </a:r>
            <a:endParaRPr lang="en-US" sz="1250" dirty="0"/>
          </a:p>
        </p:txBody>
      </p:sp>
      <p:sp>
        <p:nvSpPr>
          <p:cNvPr id="10" name="Text 6"/>
          <p:cNvSpPr/>
          <p:nvPr/>
        </p:nvSpPr>
        <p:spPr>
          <a:xfrm>
            <a:off x="1355646" y="3825240"/>
            <a:ext cx="12800290" cy="216932"/>
          </a:xfrm>
          <a:prstGeom prst="rect">
            <a:avLst/>
          </a:prstGeom>
          <a:noFill/>
          <a:ln/>
        </p:spPr>
        <p:txBody>
          <a:bodyPr wrap="none" lIns="0" tIns="0" rIns="0" bIns="0" rtlCol="0" anchor="t"/>
          <a:lstStyle/>
          <a:p>
            <a:pPr marL="0" indent="0" algn="l">
              <a:lnSpc>
                <a:spcPts val="1700"/>
              </a:lnSpc>
              <a:buNone/>
            </a:pPr>
            <a:r>
              <a:rPr lang="en-US" sz="1050" kern="0" spc="-21" dirty="0">
                <a:solidFill>
                  <a:srgbClr val="272525"/>
                </a:solidFill>
                <a:latin typeface="Source Sans Pro" pitchFamily="34" charset="0"/>
                <a:ea typeface="Source Sans Pro" pitchFamily="34" charset="-122"/>
                <a:cs typeface="Source Sans Pro" pitchFamily="34" charset="-120"/>
              </a:rPr>
              <a:t>Consider the potential seriousness of injuries that could result.</a:t>
            </a:r>
            <a:endParaRPr lang="en-US" sz="1050" dirty="0"/>
          </a:p>
        </p:txBody>
      </p:sp>
      <p:pic>
        <p:nvPicPr>
          <p:cNvPr id="11" name="Image 2" descr="preencoded.png"/>
          <p:cNvPicPr>
            <a:picLocks noChangeAspect="1"/>
          </p:cNvPicPr>
          <p:nvPr/>
        </p:nvPicPr>
        <p:blipFill>
          <a:blip r:embed="rId5"/>
          <a:stretch>
            <a:fillRect/>
          </a:stretch>
        </p:blipFill>
        <p:spPr>
          <a:xfrm>
            <a:off x="474464" y="4493657"/>
            <a:ext cx="677823" cy="1084659"/>
          </a:xfrm>
          <a:prstGeom prst="rect">
            <a:avLst/>
          </a:prstGeom>
        </p:spPr>
      </p:pic>
      <p:sp>
        <p:nvSpPr>
          <p:cNvPr id="12" name="Text 7"/>
          <p:cNvSpPr/>
          <p:nvPr/>
        </p:nvSpPr>
        <p:spPr>
          <a:xfrm>
            <a:off x="1355646" y="4629150"/>
            <a:ext cx="1595080" cy="199430"/>
          </a:xfrm>
          <a:prstGeom prst="rect">
            <a:avLst/>
          </a:prstGeom>
          <a:noFill/>
          <a:ln/>
        </p:spPr>
        <p:txBody>
          <a:bodyPr wrap="none" lIns="0" tIns="0" rIns="0" bIns="0" rtlCol="0" anchor="t"/>
          <a:lstStyle/>
          <a:p>
            <a:pPr marL="0" indent="0" algn="l">
              <a:lnSpc>
                <a:spcPts val="1550"/>
              </a:lnSpc>
              <a:buNone/>
            </a:pPr>
            <a:r>
              <a:rPr lang="en-US" sz="1250" kern="0" spc="-25" dirty="0">
                <a:solidFill>
                  <a:srgbClr val="272525"/>
                </a:solidFill>
                <a:latin typeface="Source Serif Pro Semi Bold" pitchFamily="34" charset="0"/>
                <a:ea typeface="Source Serif Pro Semi Bold" pitchFamily="34" charset="-122"/>
                <a:cs typeface="Source Serif Pro Semi Bold" pitchFamily="34" charset="-120"/>
              </a:rPr>
              <a:t>Weigh Social Utility</a:t>
            </a:r>
            <a:endParaRPr lang="en-US" sz="1250" dirty="0"/>
          </a:p>
        </p:txBody>
      </p:sp>
      <p:sp>
        <p:nvSpPr>
          <p:cNvPr id="13" name="Text 8"/>
          <p:cNvSpPr/>
          <p:nvPr/>
        </p:nvSpPr>
        <p:spPr>
          <a:xfrm>
            <a:off x="1355646" y="4909899"/>
            <a:ext cx="12800290" cy="216932"/>
          </a:xfrm>
          <a:prstGeom prst="rect">
            <a:avLst/>
          </a:prstGeom>
          <a:noFill/>
          <a:ln/>
        </p:spPr>
        <p:txBody>
          <a:bodyPr wrap="none" lIns="0" tIns="0" rIns="0" bIns="0" rtlCol="0" anchor="t"/>
          <a:lstStyle/>
          <a:p>
            <a:pPr marL="0" indent="0" algn="l">
              <a:lnSpc>
                <a:spcPts val="1700"/>
              </a:lnSpc>
              <a:buNone/>
            </a:pPr>
            <a:r>
              <a:rPr lang="en-US" sz="1050" kern="0" spc="-21" dirty="0">
                <a:solidFill>
                  <a:srgbClr val="272525"/>
                </a:solidFill>
                <a:latin typeface="Source Sans Pro" pitchFamily="34" charset="0"/>
                <a:ea typeface="Source Sans Pro" pitchFamily="34" charset="-122"/>
                <a:cs typeface="Source Sans Pro" pitchFamily="34" charset="-120"/>
              </a:rPr>
              <a:t>Balance the usefulness of the activity against its risks.</a:t>
            </a:r>
            <a:endParaRPr lang="en-US" sz="1050" dirty="0"/>
          </a:p>
        </p:txBody>
      </p:sp>
      <p:pic>
        <p:nvPicPr>
          <p:cNvPr id="14" name="Image 3" descr="preencoded.png"/>
          <p:cNvPicPr>
            <a:picLocks noChangeAspect="1"/>
          </p:cNvPicPr>
          <p:nvPr/>
        </p:nvPicPr>
        <p:blipFill>
          <a:blip r:embed="rId6"/>
          <a:stretch>
            <a:fillRect/>
          </a:stretch>
        </p:blipFill>
        <p:spPr>
          <a:xfrm>
            <a:off x="474464" y="5578316"/>
            <a:ext cx="677823" cy="1084659"/>
          </a:xfrm>
          <a:prstGeom prst="rect">
            <a:avLst/>
          </a:prstGeom>
        </p:spPr>
      </p:pic>
      <p:sp>
        <p:nvSpPr>
          <p:cNvPr id="15" name="Text 9"/>
          <p:cNvSpPr/>
          <p:nvPr/>
        </p:nvSpPr>
        <p:spPr>
          <a:xfrm>
            <a:off x="1355646" y="5713809"/>
            <a:ext cx="1595080" cy="199430"/>
          </a:xfrm>
          <a:prstGeom prst="rect">
            <a:avLst/>
          </a:prstGeom>
          <a:noFill/>
          <a:ln/>
        </p:spPr>
        <p:txBody>
          <a:bodyPr wrap="none" lIns="0" tIns="0" rIns="0" bIns="0" rtlCol="0" anchor="t"/>
          <a:lstStyle/>
          <a:p>
            <a:pPr marL="0" indent="0" algn="l">
              <a:lnSpc>
                <a:spcPts val="1550"/>
              </a:lnSpc>
              <a:buNone/>
            </a:pPr>
            <a:r>
              <a:rPr lang="en-US" sz="1250" kern="0" spc="-25" dirty="0">
                <a:solidFill>
                  <a:srgbClr val="272525"/>
                </a:solidFill>
                <a:latin typeface="Source Serif Pro Semi Bold" pitchFamily="34" charset="0"/>
                <a:ea typeface="Source Serif Pro Semi Bold" pitchFamily="34" charset="-122"/>
                <a:cs typeface="Source Serif Pro Semi Bold" pitchFamily="34" charset="-120"/>
              </a:rPr>
              <a:t>Consider Precautions</a:t>
            </a:r>
            <a:endParaRPr lang="en-US" sz="1250" dirty="0"/>
          </a:p>
        </p:txBody>
      </p:sp>
      <p:sp>
        <p:nvSpPr>
          <p:cNvPr id="16" name="Text 10"/>
          <p:cNvSpPr/>
          <p:nvPr/>
        </p:nvSpPr>
        <p:spPr>
          <a:xfrm>
            <a:off x="1355646" y="5994559"/>
            <a:ext cx="12800290" cy="216932"/>
          </a:xfrm>
          <a:prstGeom prst="rect">
            <a:avLst/>
          </a:prstGeom>
          <a:noFill/>
          <a:ln/>
        </p:spPr>
        <p:txBody>
          <a:bodyPr wrap="none" lIns="0" tIns="0" rIns="0" bIns="0" rtlCol="0" anchor="t"/>
          <a:lstStyle/>
          <a:p>
            <a:pPr marL="0" indent="0" algn="l">
              <a:lnSpc>
                <a:spcPts val="1700"/>
              </a:lnSpc>
              <a:buNone/>
            </a:pPr>
            <a:r>
              <a:rPr lang="en-US" sz="1050" kern="0" spc="-21" dirty="0">
                <a:solidFill>
                  <a:srgbClr val="272525"/>
                </a:solidFill>
                <a:latin typeface="Source Sans Pro" pitchFamily="34" charset="0"/>
                <a:ea typeface="Source Sans Pro" pitchFamily="34" charset="-122"/>
                <a:cs typeface="Source Sans Pro" pitchFamily="34" charset="-120"/>
              </a:rPr>
              <a:t>Determine what reasonable steps could be taken to mitigate risks.</a:t>
            </a:r>
            <a:endParaRPr lang="en-US" sz="1050" dirty="0"/>
          </a:p>
        </p:txBody>
      </p:sp>
      <p:pic>
        <p:nvPicPr>
          <p:cNvPr id="17" name="Image 4" descr="preencoded.png"/>
          <p:cNvPicPr>
            <a:picLocks noChangeAspect="1"/>
          </p:cNvPicPr>
          <p:nvPr/>
        </p:nvPicPr>
        <p:blipFill>
          <a:blip r:embed="rId7"/>
          <a:stretch>
            <a:fillRect/>
          </a:stretch>
        </p:blipFill>
        <p:spPr>
          <a:xfrm>
            <a:off x="474464" y="6662976"/>
            <a:ext cx="677823" cy="1084659"/>
          </a:xfrm>
          <a:prstGeom prst="rect">
            <a:avLst/>
          </a:prstGeom>
        </p:spPr>
      </p:pic>
      <p:sp>
        <p:nvSpPr>
          <p:cNvPr id="18" name="Text 11"/>
          <p:cNvSpPr/>
          <p:nvPr/>
        </p:nvSpPr>
        <p:spPr>
          <a:xfrm>
            <a:off x="1355646" y="6798469"/>
            <a:ext cx="2063234" cy="199430"/>
          </a:xfrm>
          <a:prstGeom prst="rect">
            <a:avLst/>
          </a:prstGeom>
          <a:noFill/>
          <a:ln/>
        </p:spPr>
        <p:txBody>
          <a:bodyPr wrap="none" lIns="0" tIns="0" rIns="0" bIns="0" rtlCol="0" anchor="t"/>
          <a:lstStyle/>
          <a:p>
            <a:pPr marL="0" indent="0" algn="l">
              <a:lnSpc>
                <a:spcPts val="1550"/>
              </a:lnSpc>
              <a:buNone/>
            </a:pPr>
            <a:r>
              <a:rPr lang="en-US" sz="1250" kern="0" spc="-25" dirty="0">
                <a:solidFill>
                  <a:srgbClr val="272525"/>
                </a:solidFill>
                <a:latin typeface="Source Serif Pro Semi Bold" pitchFamily="34" charset="0"/>
                <a:ea typeface="Source Serif Pro Semi Bold" pitchFamily="34" charset="-122"/>
                <a:cs typeface="Source Serif Pro Semi Bold" pitchFamily="34" charset="-120"/>
              </a:rPr>
              <a:t>Apply Reasonable Person Test</a:t>
            </a:r>
            <a:endParaRPr lang="en-US" sz="1250" dirty="0"/>
          </a:p>
        </p:txBody>
      </p:sp>
      <p:sp>
        <p:nvSpPr>
          <p:cNvPr id="19" name="Text 12"/>
          <p:cNvSpPr/>
          <p:nvPr/>
        </p:nvSpPr>
        <p:spPr>
          <a:xfrm>
            <a:off x="1355646" y="7079218"/>
            <a:ext cx="12800290" cy="216932"/>
          </a:xfrm>
          <a:prstGeom prst="rect">
            <a:avLst/>
          </a:prstGeom>
          <a:noFill/>
          <a:ln/>
        </p:spPr>
        <p:txBody>
          <a:bodyPr wrap="none" lIns="0" tIns="0" rIns="0" bIns="0" rtlCol="0" anchor="t"/>
          <a:lstStyle/>
          <a:p>
            <a:pPr marL="0" indent="0" algn="l">
              <a:lnSpc>
                <a:spcPts val="1700"/>
              </a:lnSpc>
              <a:buNone/>
            </a:pPr>
            <a:r>
              <a:rPr lang="en-US" sz="1050" kern="0" spc="-21" dirty="0">
                <a:solidFill>
                  <a:srgbClr val="272525"/>
                </a:solidFill>
                <a:latin typeface="Source Sans Pro" pitchFamily="34" charset="0"/>
                <a:ea typeface="Source Sans Pro" pitchFamily="34" charset="-122"/>
                <a:cs typeface="Source Sans Pro" pitchFamily="34" charset="-120"/>
              </a:rPr>
              <a:t>Assess what an ordinary, prudent person would do in the circumstances.</a:t>
            </a:r>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64143" y="601623"/>
            <a:ext cx="10872073" cy="642104"/>
          </a:xfrm>
          <a:prstGeom prst="rect">
            <a:avLst/>
          </a:prstGeom>
          <a:noFill/>
          <a:ln/>
        </p:spPr>
        <p:txBody>
          <a:bodyPr wrap="none" lIns="0" tIns="0" rIns="0" bIns="0" rtlCol="0" anchor="t"/>
          <a:lstStyle/>
          <a:p>
            <a:pPr marL="0" indent="0">
              <a:lnSpc>
                <a:spcPts val="5050"/>
              </a:lnSpc>
              <a:buNone/>
            </a:pPr>
            <a:r>
              <a:rPr lang="en-US" sz="4000" kern="0" spc="-81" dirty="0">
                <a:solidFill>
                  <a:srgbClr val="000000"/>
                </a:solidFill>
                <a:latin typeface="Source Serif Pro Semi Bold" pitchFamily="34" charset="0"/>
                <a:ea typeface="Source Serif Pro Semi Bold" pitchFamily="34" charset="-122"/>
                <a:cs typeface="Source Serif Pro Semi Bold" pitchFamily="34" charset="-120"/>
              </a:rPr>
              <a:t>Occupiers' Liability Act 1984: Duty to Trespassers</a:t>
            </a:r>
            <a:endParaRPr lang="en-US" sz="4000" dirty="0"/>
          </a:p>
        </p:txBody>
      </p:sp>
      <p:sp>
        <p:nvSpPr>
          <p:cNvPr id="3" name="Text 1"/>
          <p:cNvSpPr/>
          <p:nvPr/>
        </p:nvSpPr>
        <p:spPr>
          <a:xfrm>
            <a:off x="764143" y="1680329"/>
            <a:ext cx="13102114" cy="1397318"/>
          </a:xfrm>
          <a:prstGeom prst="rect">
            <a:avLst/>
          </a:prstGeom>
          <a:noFill/>
          <a:ln/>
        </p:spPr>
        <p:txBody>
          <a:bodyPr wrap="square" lIns="0" tIns="0" rIns="0" bIns="0" rtlCol="0" anchor="t"/>
          <a:lstStyle/>
          <a:p>
            <a:pPr marL="0" indent="0">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The Occupiers' Liability Act 1984 extended the duty of care to trespassers, addressing a gap in the 1957 Act. This legislation was partly a response to the controversial decision in British Railways Board v Herrington [1972] AC 877, where the House of Lords had struggled to define the duty owed to trespassers under common law. The 1984 Act provides a statutory framework for determining when an occupier owes a duty to persons other than their visitors.</a:t>
            </a:r>
            <a:endParaRPr lang="en-US" sz="1700" dirty="0"/>
          </a:p>
        </p:txBody>
      </p:sp>
      <p:sp>
        <p:nvSpPr>
          <p:cNvPr id="4" name="Text 2"/>
          <p:cNvSpPr/>
          <p:nvPr/>
        </p:nvSpPr>
        <p:spPr>
          <a:xfrm>
            <a:off x="764143" y="3323273"/>
            <a:ext cx="13102114" cy="1047988"/>
          </a:xfrm>
          <a:prstGeom prst="rect">
            <a:avLst/>
          </a:prstGeom>
          <a:noFill/>
          <a:ln/>
        </p:spPr>
        <p:txBody>
          <a:bodyPr wrap="square" lIns="0" tIns="0" rIns="0" bIns="0" rtlCol="0" anchor="t"/>
          <a:lstStyle/>
          <a:p>
            <a:pPr marL="0" indent="0">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Under Section 1(3) of the Act, a duty arises if: (a) the occupier is aware of the danger or has reasonable grounds to believe it exists; (b) the occupier knows or has reasonable grounds to believe that the trespasser is in the vicinity of the danger or may come into its vicinity; and (c) the risk is one against which the occupier may reasonably be expected to offer some protection.</a:t>
            </a:r>
            <a:endParaRPr lang="en-US" sz="1700" dirty="0"/>
          </a:p>
        </p:txBody>
      </p:sp>
      <p:sp>
        <p:nvSpPr>
          <p:cNvPr id="5" name="Shape 3"/>
          <p:cNvSpPr/>
          <p:nvPr/>
        </p:nvSpPr>
        <p:spPr>
          <a:xfrm>
            <a:off x="764143" y="4862512"/>
            <a:ext cx="491252" cy="491252"/>
          </a:xfrm>
          <a:prstGeom prst="roundRect">
            <a:avLst>
              <a:gd name="adj" fmla="val 18668"/>
            </a:avLst>
          </a:prstGeom>
          <a:solidFill>
            <a:srgbClr val="F0D4F7"/>
          </a:solidFill>
          <a:ln w="7620">
            <a:solidFill>
              <a:srgbClr val="D6BADD"/>
            </a:solidFill>
            <a:prstDash val="solid"/>
          </a:ln>
        </p:spPr>
        <p:txBody>
          <a:bodyPr/>
          <a:lstStyle/>
          <a:p>
            <a:endParaRPr lang="en-GB"/>
          </a:p>
        </p:txBody>
      </p:sp>
      <p:sp>
        <p:nvSpPr>
          <p:cNvPr id="6" name="Text 4"/>
          <p:cNvSpPr/>
          <p:nvPr/>
        </p:nvSpPr>
        <p:spPr>
          <a:xfrm>
            <a:off x="932736" y="4953953"/>
            <a:ext cx="154067" cy="308253"/>
          </a:xfrm>
          <a:prstGeom prst="rect">
            <a:avLst/>
          </a:prstGeom>
          <a:noFill/>
          <a:ln/>
        </p:spPr>
        <p:txBody>
          <a:bodyPr wrap="none" lIns="0" tIns="0" rIns="0" bIns="0" rtlCol="0" anchor="t"/>
          <a:lstStyle/>
          <a:p>
            <a:pPr marL="0" indent="0" algn="ctr">
              <a:lnSpc>
                <a:spcPts val="2400"/>
              </a:lnSpc>
              <a:buNone/>
            </a:pPr>
            <a:r>
              <a:rPr lang="en-US" sz="2400" kern="0" spc="-49" dirty="0">
                <a:solidFill>
                  <a:srgbClr val="272525"/>
                </a:solidFill>
                <a:latin typeface="Source Serif Pro Semi Bold" pitchFamily="34" charset="0"/>
                <a:ea typeface="Source Serif Pro Semi Bold" pitchFamily="34" charset="-122"/>
                <a:cs typeface="Source Serif Pro Semi Bold" pitchFamily="34" charset="-120"/>
              </a:rPr>
              <a:t>1</a:t>
            </a:r>
            <a:endParaRPr lang="en-US" sz="2400" dirty="0"/>
          </a:p>
        </p:txBody>
      </p:sp>
      <p:sp>
        <p:nvSpPr>
          <p:cNvPr id="7" name="Text 5"/>
          <p:cNvSpPr/>
          <p:nvPr/>
        </p:nvSpPr>
        <p:spPr>
          <a:xfrm>
            <a:off x="1473637" y="4862512"/>
            <a:ext cx="2568773" cy="321112"/>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Awareness of Danger</a:t>
            </a:r>
            <a:endParaRPr lang="en-US" sz="2000" dirty="0"/>
          </a:p>
        </p:txBody>
      </p:sp>
      <p:sp>
        <p:nvSpPr>
          <p:cNvPr id="8" name="Text 6"/>
          <p:cNvSpPr/>
          <p:nvPr/>
        </p:nvSpPr>
        <p:spPr>
          <a:xfrm>
            <a:off x="1473637" y="5314593"/>
            <a:ext cx="5732502" cy="698659"/>
          </a:xfrm>
          <a:prstGeom prst="rect">
            <a:avLst/>
          </a:prstGeom>
          <a:noFill/>
          <a:ln/>
        </p:spPr>
        <p:txBody>
          <a:bodyPr wrap="square" lIns="0" tIns="0" rIns="0" bIns="0" rtlCol="0" anchor="t"/>
          <a:lstStyle/>
          <a:p>
            <a:pPr marL="0" indent="0">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The occupier must have actual or constructive knowledge of the hazard on their premises.</a:t>
            </a:r>
            <a:endParaRPr lang="en-US" sz="1700" dirty="0"/>
          </a:p>
        </p:txBody>
      </p:sp>
      <p:sp>
        <p:nvSpPr>
          <p:cNvPr id="9" name="Shape 7"/>
          <p:cNvSpPr/>
          <p:nvPr/>
        </p:nvSpPr>
        <p:spPr>
          <a:xfrm>
            <a:off x="7424380" y="4862512"/>
            <a:ext cx="491252" cy="491252"/>
          </a:xfrm>
          <a:prstGeom prst="roundRect">
            <a:avLst>
              <a:gd name="adj" fmla="val 18668"/>
            </a:avLst>
          </a:prstGeom>
          <a:solidFill>
            <a:srgbClr val="F0D4F7"/>
          </a:solidFill>
          <a:ln w="7620">
            <a:solidFill>
              <a:srgbClr val="D6BADD"/>
            </a:solidFill>
            <a:prstDash val="solid"/>
          </a:ln>
        </p:spPr>
        <p:txBody>
          <a:bodyPr/>
          <a:lstStyle/>
          <a:p>
            <a:endParaRPr lang="en-GB"/>
          </a:p>
        </p:txBody>
      </p:sp>
      <p:sp>
        <p:nvSpPr>
          <p:cNvPr id="10" name="Text 8"/>
          <p:cNvSpPr/>
          <p:nvPr/>
        </p:nvSpPr>
        <p:spPr>
          <a:xfrm>
            <a:off x="7592973" y="4953953"/>
            <a:ext cx="154067" cy="308253"/>
          </a:xfrm>
          <a:prstGeom prst="rect">
            <a:avLst/>
          </a:prstGeom>
          <a:noFill/>
          <a:ln/>
        </p:spPr>
        <p:txBody>
          <a:bodyPr wrap="none" lIns="0" tIns="0" rIns="0" bIns="0" rtlCol="0" anchor="t"/>
          <a:lstStyle/>
          <a:p>
            <a:pPr marL="0" indent="0" algn="ctr">
              <a:lnSpc>
                <a:spcPts val="2400"/>
              </a:lnSpc>
              <a:buNone/>
            </a:pPr>
            <a:r>
              <a:rPr lang="en-US" sz="2400" kern="0" spc="-49" dirty="0">
                <a:solidFill>
                  <a:srgbClr val="272525"/>
                </a:solidFill>
                <a:latin typeface="Source Serif Pro Semi Bold" pitchFamily="34" charset="0"/>
                <a:ea typeface="Source Serif Pro Semi Bold" pitchFamily="34" charset="-122"/>
                <a:cs typeface="Source Serif Pro Semi Bold" pitchFamily="34" charset="-120"/>
              </a:rPr>
              <a:t>2</a:t>
            </a:r>
            <a:endParaRPr lang="en-US" sz="2400" dirty="0"/>
          </a:p>
        </p:txBody>
      </p:sp>
      <p:sp>
        <p:nvSpPr>
          <p:cNvPr id="11" name="Text 9"/>
          <p:cNvSpPr/>
          <p:nvPr/>
        </p:nvSpPr>
        <p:spPr>
          <a:xfrm>
            <a:off x="8133874" y="4862512"/>
            <a:ext cx="2661404" cy="321112"/>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Presence of Trespassers</a:t>
            </a:r>
            <a:endParaRPr lang="en-US" sz="2000" dirty="0"/>
          </a:p>
        </p:txBody>
      </p:sp>
      <p:sp>
        <p:nvSpPr>
          <p:cNvPr id="12" name="Text 10"/>
          <p:cNvSpPr/>
          <p:nvPr/>
        </p:nvSpPr>
        <p:spPr>
          <a:xfrm>
            <a:off x="8133874" y="5314593"/>
            <a:ext cx="5732502" cy="698659"/>
          </a:xfrm>
          <a:prstGeom prst="rect">
            <a:avLst/>
          </a:prstGeom>
          <a:noFill/>
          <a:ln/>
        </p:spPr>
        <p:txBody>
          <a:bodyPr wrap="square" lIns="0" tIns="0" rIns="0" bIns="0" rtlCol="0" anchor="t"/>
          <a:lstStyle/>
          <a:p>
            <a:pPr marL="0" indent="0">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There must be a reasonable expectation that trespassers might encounter the danger.</a:t>
            </a:r>
            <a:endParaRPr lang="en-US" sz="1700" dirty="0"/>
          </a:p>
        </p:txBody>
      </p:sp>
      <p:sp>
        <p:nvSpPr>
          <p:cNvPr id="13" name="Shape 11"/>
          <p:cNvSpPr/>
          <p:nvPr/>
        </p:nvSpPr>
        <p:spPr>
          <a:xfrm>
            <a:off x="764143" y="6477119"/>
            <a:ext cx="491252" cy="491252"/>
          </a:xfrm>
          <a:prstGeom prst="roundRect">
            <a:avLst>
              <a:gd name="adj" fmla="val 18668"/>
            </a:avLst>
          </a:prstGeom>
          <a:solidFill>
            <a:srgbClr val="F0D4F7"/>
          </a:solidFill>
          <a:ln w="7620">
            <a:solidFill>
              <a:srgbClr val="D6BADD"/>
            </a:solidFill>
            <a:prstDash val="solid"/>
          </a:ln>
        </p:spPr>
        <p:txBody>
          <a:bodyPr/>
          <a:lstStyle/>
          <a:p>
            <a:endParaRPr lang="en-GB"/>
          </a:p>
        </p:txBody>
      </p:sp>
      <p:sp>
        <p:nvSpPr>
          <p:cNvPr id="14" name="Text 12"/>
          <p:cNvSpPr/>
          <p:nvPr/>
        </p:nvSpPr>
        <p:spPr>
          <a:xfrm>
            <a:off x="932736" y="6568559"/>
            <a:ext cx="154067" cy="308253"/>
          </a:xfrm>
          <a:prstGeom prst="rect">
            <a:avLst/>
          </a:prstGeom>
          <a:noFill/>
          <a:ln/>
        </p:spPr>
        <p:txBody>
          <a:bodyPr wrap="none" lIns="0" tIns="0" rIns="0" bIns="0" rtlCol="0" anchor="t"/>
          <a:lstStyle/>
          <a:p>
            <a:pPr marL="0" indent="0" algn="ctr">
              <a:lnSpc>
                <a:spcPts val="2400"/>
              </a:lnSpc>
              <a:buNone/>
            </a:pPr>
            <a:r>
              <a:rPr lang="en-US" sz="2400" kern="0" spc="-49" dirty="0">
                <a:solidFill>
                  <a:srgbClr val="272525"/>
                </a:solidFill>
                <a:latin typeface="Source Serif Pro Semi Bold" pitchFamily="34" charset="0"/>
                <a:ea typeface="Source Serif Pro Semi Bold" pitchFamily="34" charset="-122"/>
                <a:cs typeface="Source Serif Pro Semi Bold" pitchFamily="34" charset="-120"/>
              </a:rPr>
              <a:t>3</a:t>
            </a:r>
            <a:endParaRPr lang="en-US" sz="2400" dirty="0"/>
          </a:p>
        </p:txBody>
      </p:sp>
      <p:sp>
        <p:nvSpPr>
          <p:cNvPr id="15" name="Text 13"/>
          <p:cNvSpPr/>
          <p:nvPr/>
        </p:nvSpPr>
        <p:spPr>
          <a:xfrm>
            <a:off x="1473637" y="6477119"/>
            <a:ext cx="2568773" cy="321112"/>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Reasonable Protection</a:t>
            </a:r>
            <a:endParaRPr lang="en-US" sz="2000" dirty="0"/>
          </a:p>
        </p:txBody>
      </p:sp>
      <p:sp>
        <p:nvSpPr>
          <p:cNvPr id="16" name="Text 14"/>
          <p:cNvSpPr/>
          <p:nvPr/>
        </p:nvSpPr>
        <p:spPr>
          <a:xfrm>
            <a:off x="1473637" y="6929199"/>
            <a:ext cx="5732502" cy="698659"/>
          </a:xfrm>
          <a:prstGeom prst="rect">
            <a:avLst/>
          </a:prstGeom>
          <a:noFill/>
          <a:ln/>
        </p:spPr>
        <p:txBody>
          <a:bodyPr wrap="square" lIns="0" tIns="0" rIns="0" bIns="0" rtlCol="0" anchor="t"/>
          <a:lstStyle/>
          <a:p>
            <a:pPr marL="0" indent="0">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The duty only extends to risks against which it is reasonable to expect the occupier to guard.</a:t>
            </a:r>
            <a:endParaRPr lang="en-US" sz="1700" dirty="0"/>
          </a:p>
        </p:txBody>
      </p:sp>
      <p:sp>
        <p:nvSpPr>
          <p:cNvPr id="17" name="Shape 15"/>
          <p:cNvSpPr/>
          <p:nvPr/>
        </p:nvSpPr>
        <p:spPr>
          <a:xfrm>
            <a:off x="7424380" y="6477119"/>
            <a:ext cx="491252" cy="491252"/>
          </a:xfrm>
          <a:prstGeom prst="roundRect">
            <a:avLst>
              <a:gd name="adj" fmla="val 18668"/>
            </a:avLst>
          </a:prstGeom>
          <a:solidFill>
            <a:srgbClr val="F0D4F7"/>
          </a:solidFill>
          <a:ln w="7620">
            <a:solidFill>
              <a:srgbClr val="D6BADD"/>
            </a:solidFill>
            <a:prstDash val="solid"/>
          </a:ln>
        </p:spPr>
        <p:txBody>
          <a:bodyPr/>
          <a:lstStyle/>
          <a:p>
            <a:endParaRPr lang="en-GB"/>
          </a:p>
        </p:txBody>
      </p:sp>
      <p:sp>
        <p:nvSpPr>
          <p:cNvPr id="18" name="Text 16"/>
          <p:cNvSpPr/>
          <p:nvPr/>
        </p:nvSpPr>
        <p:spPr>
          <a:xfrm>
            <a:off x="7592973" y="6568559"/>
            <a:ext cx="154067" cy="308253"/>
          </a:xfrm>
          <a:prstGeom prst="rect">
            <a:avLst/>
          </a:prstGeom>
          <a:noFill/>
          <a:ln/>
        </p:spPr>
        <p:txBody>
          <a:bodyPr wrap="none" lIns="0" tIns="0" rIns="0" bIns="0" rtlCol="0" anchor="t"/>
          <a:lstStyle/>
          <a:p>
            <a:pPr marL="0" indent="0" algn="ctr">
              <a:lnSpc>
                <a:spcPts val="2400"/>
              </a:lnSpc>
              <a:buNone/>
            </a:pPr>
            <a:r>
              <a:rPr lang="en-US" sz="2400" kern="0" spc="-49" dirty="0">
                <a:solidFill>
                  <a:srgbClr val="272525"/>
                </a:solidFill>
                <a:latin typeface="Source Serif Pro Semi Bold" pitchFamily="34" charset="0"/>
                <a:ea typeface="Source Serif Pro Semi Bold" pitchFamily="34" charset="-122"/>
                <a:cs typeface="Source Serif Pro Semi Bold" pitchFamily="34" charset="-120"/>
              </a:rPr>
              <a:t>4</a:t>
            </a:r>
            <a:endParaRPr lang="en-US" sz="2400" dirty="0"/>
          </a:p>
        </p:txBody>
      </p:sp>
      <p:sp>
        <p:nvSpPr>
          <p:cNvPr id="19" name="Text 17"/>
          <p:cNvSpPr/>
          <p:nvPr/>
        </p:nvSpPr>
        <p:spPr>
          <a:xfrm>
            <a:off x="8133874" y="6477119"/>
            <a:ext cx="2568773" cy="321112"/>
          </a:xfrm>
          <a:prstGeom prst="rect">
            <a:avLst/>
          </a:prstGeom>
          <a:noFill/>
          <a:ln/>
        </p:spPr>
        <p:txBody>
          <a:bodyPr wrap="none" lIns="0" tIns="0" rIns="0" bIns="0" rtlCol="0" anchor="t"/>
          <a:lstStyle/>
          <a:p>
            <a:pPr marL="0" indent="0">
              <a:lnSpc>
                <a:spcPts val="2500"/>
              </a:lnSpc>
              <a:buNone/>
            </a:pPr>
            <a:r>
              <a:rPr lang="en-US" sz="2000" kern="0" spc="-40" dirty="0">
                <a:solidFill>
                  <a:srgbClr val="272525"/>
                </a:solidFill>
                <a:latin typeface="Source Serif Pro Semi Bold" pitchFamily="34" charset="0"/>
                <a:ea typeface="Source Serif Pro Semi Bold" pitchFamily="34" charset="-122"/>
                <a:cs typeface="Source Serif Pro Semi Bold" pitchFamily="34" charset="-120"/>
              </a:rPr>
              <a:t>Limited Scope</a:t>
            </a:r>
            <a:endParaRPr lang="en-US" sz="2000" dirty="0"/>
          </a:p>
        </p:txBody>
      </p:sp>
      <p:sp>
        <p:nvSpPr>
          <p:cNvPr id="20" name="Text 18"/>
          <p:cNvSpPr/>
          <p:nvPr/>
        </p:nvSpPr>
        <p:spPr>
          <a:xfrm>
            <a:off x="8133874" y="6929199"/>
            <a:ext cx="5732502" cy="698659"/>
          </a:xfrm>
          <a:prstGeom prst="rect">
            <a:avLst/>
          </a:prstGeom>
          <a:noFill/>
          <a:ln/>
        </p:spPr>
        <p:txBody>
          <a:bodyPr wrap="square" lIns="0" tIns="0" rIns="0" bIns="0" rtlCol="0" anchor="t"/>
          <a:lstStyle/>
          <a:p>
            <a:pPr marL="0" indent="0">
              <a:lnSpc>
                <a:spcPts val="2750"/>
              </a:lnSpc>
              <a:buNone/>
            </a:pPr>
            <a:r>
              <a:rPr lang="en-US" sz="1700" kern="0" spc="-34" dirty="0">
                <a:solidFill>
                  <a:srgbClr val="272525"/>
                </a:solidFill>
                <a:latin typeface="Source Sans Pro" pitchFamily="34" charset="0"/>
                <a:ea typeface="Source Sans Pro" pitchFamily="34" charset="-122"/>
                <a:cs typeface="Source Sans Pro" pitchFamily="34" charset="-120"/>
              </a:rPr>
              <a:t>The duty is more restricted than that owed to lawful visitors under the 1957 Act.</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60690" y="723781"/>
            <a:ext cx="7292221" cy="639127"/>
          </a:xfrm>
          <a:prstGeom prst="rect">
            <a:avLst/>
          </a:prstGeom>
          <a:noFill/>
          <a:ln/>
        </p:spPr>
        <p:txBody>
          <a:bodyPr wrap="none" lIns="0" tIns="0" rIns="0" bIns="0" rtlCol="0" anchor="t"/>
          <a:lstStyle/>
          <a:p>
            <a:pPr marL="0" indent="0">
              <a:lnSpc>
                <a:spcPts val="5000"/>
              </a:lnSpc>
              <a:buNone/>
            </a:pPr>
            <a:r>
              <a:rPr lang="en-US" sz="4000" kern="0" spc="-81" dirty="0">
                <a:solidFill>
                  <a:srgbClr val="000000"/>
                </a:solidFill>
                <a:latin typeface="Source Serif Pro Semi Bold" pitchFamily="34" charset="0"/>
                <a:ea typeface="Source Serif Pro Semi Bold" pitchFamily="34" charset="-122"/>
                <a:cs typeface="Source Serif Pro Semi Bold" pitchFamily="34" charset="-120"/>
              </a:rPr>
              <a:t>Children and Occupiers' Liability</a:t>
            </a:r>
            <a:endParaRPr lang="en-US" sz="4000" dirty="0"/>
          </a:p>
        </p:txBody>
      </p:sp>
      <p:sp>
        <p:nvSpPr>
          <p:cNvPr id="3" name="Text 1"/>
          <p:cNvSpPr/>
          <p:nvPr/>
        </p:nvSpPr>
        <p:spPr>
          <a:xfrm>
            <a:off x="760690" y="1797487"/>
            <a:ext cx="13109019" cy="1042988"/>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The law recognizes that children require special consideration in the context of occupiers' liability. Both the 1957 and 1984 Acts acknowledge that occupiers may need to take additional precautions when children are likely to be present on their premises. This is based on the understanding that children may not have the same capacity as adults to appreciate risks or to take care for their own safety.</a:t>
            </a:r>
            <a:endParaRPr lang="en-US" sz="1700" dirty="0"/>
          </a:p>
        </p:txBody>
      </p:sp>
      <p:sp>
        <p:nvSpPr>
          <p:cNvPr id="4" name="Text 2"/>
          <p:cNvSpPr/>
          <p:nvPr/>
        </p:nvSpPr>
        <p:spPr>
          <a:xfrm>
            <a:off x="760690" y="3084909"/>
            <a:ext cx="13109019" cy="1042988"/>
          </a:xfrm>
          <a:prstGeom prst="rect">
            <a:avLst/>
          </a:prstGeom>
          <a:noFill/>
          <a:ln/>
        </p:spPr>
        <p:txBody>
          <a:bodyPr wrap="squar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In cases involving children, courts often apply a higher standard of care, expecting occupiers to anticipate the natural curiosity and unpredictable behaviour of young visitors. The landmark case of Glasgow Corporation v Taylor [1922] 1 AC 44 established that where an occupier creates an allurement that is likely to attract children, they may be liable for injuries resulting from that attraction, even if the children are trespassers.</a:t>
            </a:r>
            <a:endParaRPr lang="en-US" sz="1700" dirty="0"/>
          </a:p>
        </p:txBody>
      </p:sp>
      <p:sp>
        <p:nvSpPr>
          <p:cNvPr id="5" name="Shape 3"/>
          <p:cNvSpPr/>
          <p:nvPr/>
        </p:nvSpPr>
        <p:spPr>
          <a:xfrm>
            <a:off x="760690" y="4372332"/>
            <a:ext cx="13109019" cy="3133487"/>
          </a:xfrm>
          <a:prstGeom prst="roundRect">
            <a:avLst>
              <a:gd name="adj" fmla="val 2913"/>
            </a:avLst>
          </a:prstGeom>
          <a:noFill/>
          <a:ln w="7620">
            <a:solidFill>
              <a:srgbClr val="000000">
                <a:alpha val="8000"/>
              </a:srgbClr>
            </a:solidFill>
            <a:prstDash val="solid"/>
          </a:ln>
        </p:spPr>
        <p:txBody>
          <a:bodyPr/>
          <a:lstStyle/>
          <a:p>
            <a:endParaRPr lang="en-GB"/>
          </a:p>
        </p:txBody>
      </p:sp>
      <p:sp>
        <p:nvSpPr>
          <p:cNvPr id="6" name="Shape 4"/>
          <p:cNvSpPr/>
          <p:nvPr/>
        </p:nvSpPr>
        <p:spPr>
          <a:xfrm>
            <a:off x="768310" y="4379952"/>
            <a:ext cx="13092470" cy="623649"/>
          </a:xfrm>
          <a:prstGeom prst="rect">
            <a:avLst/>
          </a:prstGeom>
          <a:solidFill>
            <a:srgbClr val="FFFFFF">
              <a:alpha val="4000"/>
            </a:srgbClr>
          </a:solidFill>
          <a:ln/>
        </p:spPr>
        <p:txBody>
          <a:bodyPr/>
          <a:lstStyle/>
          <a:p>
            <a:endParaRPr lang="en-GB"/>
          </a:p>
        </p:txBody>
      </p:sp>
      <p:sp>
        <p:nvSpPr>
          <p:cNvPr id="7" name="Text 5"/>
          <p:cNvSpPr/>
          <p:nvPr/>
        </p:nvSpPr>
        <p:spPr>
          <a:xfrm>
            <a:off x="987147" y="4517946"/>
            <a:ext cx="392525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Factor</a:t>
            </a:r>
            <a:endParaRPr lang="en-US" sz="1700" dirty="0"/>
          </a:p>
        </p:txBody>
      </p:sp>
      <p:sp>
        <p:nvSpPr>
          <p:cNvPr id="8" name="Text 6"/>
          <p:cNvSpPr/>
          <p:nvPr/>
        </p:nvSpPr>
        <p:spPr>
          <a:xfrm>
            <a:off x="5354598" y="4517946"/>
            <a:ext cx="392144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Consideration for Children</a:t>
            </a:r>
            <a:endParaRPr lang="en-US" sz="1700" dirty="0"/>
          </a:p>
        </p:txBody>
      </p:sp>
      <p:sp>
        <p:nvSpPr>
          <p:cNvPr id="9" name="Text 7"/>
          <p:cNvSpPr/>
          <p:nvPr/>
        </p:nvSpPr>
        <p:spPr>
          <a:xfrm>
            <a:off x="9718238" y="4517946"/>
            <a:ext cx="392525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Legal Implication</a:t>
            </a:r>
            <a:endParaRPr lang="en-US" sz="1700" dirty="0"/>
          </a:p>
        </p:txBody>
      </p:sp>
      <p:sp>
        <p:nvSpPr>
          <p:cNvPr id="10" name="Shape 8"/>
          <p:cNvSpPr/>
          <p:nvPr/>
        </p:nvSpPr>
        <p:spPr>
          <a:xfrm>
            <a:off x="768310" y="5003602"/>
            <a:ext cx="13092470" cy="623649"/>
          </a:xfrm>
          <a:prstGeom prst="rect">
            <a:avLst/>
          </a:prstGeom>
          <a:solidFill>
            <a:srgbClr val="000000">
              <a:alpha val="4000"/>
            </a:srgbClr>
          </a:solidFill>
          <a:ln/>
        </p:spPr>
        <p:txBody>
          <a:bodyPr/>
          <a:lstStyle/>
          <a:p>
            <a:endParaRPr lang="en-GB"/>
          </a:p>
        </p:txBody>
      </p:sp>
      <p:sp>
        <p:nvSpPr>
          <p:cNvPr id="11" name="Text 9"/>
          <p:cNvSpPr/>
          <p:nvPr/>
        </p:nvSpPr>
        <p:spPr>
          <a:xfrm>
            <a:off x="987147" y="5141595"/>
            <a:ext cx="392525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Risk Assessment</a:t>
            </a:r>
            <a:endParaRPr lang="en-US" sz="1700" dirty="0"/>
          </a:p>
        </p:txBody>
      </p:sp>
      <p:sp>
        <p:nvSpPr>
          <p:cNvPr id="12" name="Text 10"/>
          <p:cNvSpPr/>
          <p:nvPr/>
        </p:nvSpPr>
        <p:spPr>
          <a:xfrm>
            <a:off x="5354598" y="5141595"/>
            <a:ext cx="392144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Must consider child-specific risks</a:t>
            </a:r>
            <a:endParaRPr lang="en-US" sz="1700" dirty="0"/>
          </a:p>
        </p:txBody>
      </p:sp>
      <p:sp>
        <p:nvSpPr>
          <p:cNvPr id="13" name="Text 11"/>
          <p:cNvSpPr/>
          <p:nvPr/>
        </p:nvSpPr>
        <p:spPr>
          <a:xfrm>
            <a:off x="9718238" y="5141595"/>
            <a:ext cx="392525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Higher duty of care</a:t>
            </a:r>
            <a:endParaRPr lang="en-US" sz="1700" dirty="0"/>
          </a:p>
        </p:txBody>
      </p:sp>
      <p:sp>
        <p:nvSpPr>
          <p:cNvPr id="14" name="Shape 12"/>
          <p:cNvSpPr/>
          <p:nvPr/>
        </p:nvSpPr>
        <p:spPr>
          <a:xfrm>
            <a:off x="768310" y="5627251"/>
            <a:ext cx="13092470" cy="623649"/>
          </a:xfrm>
          <a:prstGeom prst="rect">
            <a:avLst/>
          </a:prstGeom>
          <a:solidFill>
            <a:srgbClr val="FFFFFF">
              <a:alpha val="4000"/>
            </a:srgbClr>
          </a:solidFill>
          <a:ln/>
        </p:spPr>
        <p:txBody>
          <a:bodyPr/>
          <a:lstStyle/>
          <a:p>
            <a:endParaRPr lang="en-GB"/>
          </a:p>
        </p:txBody>
      </p:sp>
      <p:sp>
        <p:nvSpPr>
          <p:cNvPr id="15" name="Text 13"/>
          <p:cNvSpPr/>
          <p:nvPr/>
        </p:nvSpPr>
        <p:spPr>
          <a:xfrm>
            <a:off x="987147" y="5765244"/>
            <a:ext cx="392525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Attractive Nuisance</a:t>
            </a:r>
            <a:endParaRPr lang="en-US" sz="1700" dirty="0"/>
          </a:p>
        </p:txBody>
      </p:sp>
      <p:sp>
        <p:nvSpPr>
          <p:cNvPr id="16" name="Text 14"/>
          <p:cNvSpPr/>
          <p:nvPr/>
        </p:nvSpPr>
        <p:spPr>
          <a:xfrm>
            <a:off x="5354598" y="5765244"/>
            <a:ext cx="392144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Features that may lure children</a:t>
            </a:r>
            <a:endParaRPr lang="en-US" sz="1700" dirty="0"/>
          </a:p>
        </p:txBody>
      </p:sp>
      <p:sp>
        <p:nvSpPr>
          <p:cNvPr id="17" name="Text 15"/>
          <p:cNvSpPr/>
          <p:nvPr/>
        </p:nvSpPr>
        <p:spPr>
          <a:xfrm>
            <a:off x="9718238" y="5765244"/>
            <a:ext cx="392525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Potential liability even for trespassers</a:t>
            </a:r>
            <a:endParaRPr lang="en-US" sz="1700" dirty="0"/>
          </a:p>
        </p:txBody>
      </p:sp>
      <p:sp>
        <p:nvSpPr>
          <p:cNvPr id="18" name="Shape 16"/>
          <p:cNvSpPr/>
          <p:nvPr/>
        </p:nvSpPr>
        <p:spPr>
          <a:xfrm>
            <a:off x="768310" y="6250900"/>
            <a:ext cx="13092470" cy="623649"/>
          </a:xfrm>
          <a:prstGeom prst="rect">
            <a:avLst/>
          </a:prstGeom>
          <a:solidFill>
            <a:srgbClr val="000000">
              <a:alpha val="4000"/>
            </a:srgbClr>
          </a:solidFill>
          <a:ln/>
        </p:spPr>
        <p:txBody>
          <a:bodyPr/>
          <a:lstStyle/>
          <a:p>
            <a:endParaRPr lang="en-GB"/>
          </a:p>
        </p:txBody>
      </p:sp>
      <p:sp>
        <p:nvSpPr>
          <p:cNvPr id="19" name="Text 17"/>
          <p:cNvSpPr/>
          <p:nvPr/>
        </p:nvSpPr>
        <p:spPr>
          <a:xfrm>
            <a:off x="987147" y="6388894"/>
            <a:ext cx="392525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Warning Signs</a:t>
            </a:r>
            <a:endParaRPr lang="en-US" sz="1700" dirty="0"/>
          </a:p>
        </p:txBody>
      </p:sp>
      <p:sp>
        <p:nvSpPr>
          <p:cNvPr id="20" name="Text 18"/>
          <p:cNvSpPr/>
          <p:nvPr/>
        </p:nvSpPr>
        <p:spPr>
          <a:xfrm>
            <a:off x="5354598" y="6388894"/>
            <a:ext cx="392144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May not be sufficient for young children</a:t>
            </a:r>
            <a:endParaRPr lang="en-US" sz="1700" dirty="0"/>
          </a:p>
        </p:txBody>
      </p:sp>
      <p:sp>
        <p:nvSpPr>
          <p:cNvPr id="21" name="Text 19"/>
          <p:cNvSpPr/>
          <p:nvPr/>
        </p:nvSpPr>
        <p:spPr>
          <a:xfrm>
            <a:off x="9718238" y="6388894"/>
            <a:ext cx="392525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Need for physical barriers</a:t>
            </a:r>
            <a:endParaRPr lang="en-US" sz="1700" dirty="0"/>
          </a:p>
        </p:txBody>
      </p:sp>
      <p:sp>
        <p:nvSpPr>
          <p:cNvPr id="22" name="Shape 20"/>
          <p:cNvSpPr/>
          <p:nvPr/>
        </p:nvSpPr>
        <p:spPr>
          <a:xfrm>
            <a:off x="768310" y="6874550"/>
            <a:ext cx="13092470" cy="623649"/>
          </a:xfrm>
          <a:prstGeom prst="rect">
            <a:avLst/>
          </a:prstGeom>
          <a:solidFill>
            <a:srgbClr val="FFFFFF">
              <a:alpha val="4000"/>
            </a:srgbClr>
          </a:solidFill>
          <a:ln/>
        </p:spPr>
        <p:txBody>
          <a:bodyPr/>
          <a:lstStyle/>
          <a:p>
            <a:endParaRPr lang="en-GB"/>
          </a:p>
        </p:txBody>
      </p:sp>
      <p:sp>
        <p:nvSpPr>
          <p:cNvPr id="23" name="Text 21"/>
          <p:cNvSpPr/>
          <p:nvPr/>
        </p:nvSpPr>
        <p:spPr>
          <a:xfrm>
            <a:off x="987147" y="7012543"/>
            <a:ext cx="392525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Supervision</a:t>
            </a:r>
            <a:endParaRPr lang="en-US" sz="1700" dirty="0"/>
          </a:p>
        </p:txBody>
      </p:sp>
      <p:sp>
        <p:nvSpPr>
          <p:cNvPr id="24" name="Text 22"/>
          <p:cNvSpPr/>
          <p:nvPr/>
        </p:nvSpPr>
        <p:spPr>
          <a:xfrm>
            <a:off x="5354598" y="7012543"/>
            <a:ext cx="392144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Expectations of parental oversight</a:t>
            </a:r>
            <a:endParaRPr lang="en-US" sz="1700" dirty="0"/>
          </a:p>
        </p:txBody>
      </p:sp>
      <p:sp>
        <p:nvSpPr>
          <p:cNvPr id="25" name="Text 23"/>
          <p:cNvSpPr/>
          <p:nvPr/>
        </p:nvSpPr>
        <p:spPr>
          <a:xfrm>
            <a:off x="9718238" y="7012543"/>
            <a:ext cx="3925253" cy="347663"/>
          </a:xfrm>
          <a:prstGeom prst="rect">
            <a:avLst/>
          </a:prstGeom>
          <a:noFill/>
          <a:ln/>
        </p:spPr>
        <p:txBody>
          <a:bodyPr wrap="none" lIns="0" tIns="0" rIns="0" bIns="0" rtlCol="0" anchor="t"/>
          <a:lstStyle/>
          <a:p>
            <a:pPr marL="0" indent="0">
              <a:lnSpc>
                <a:spcPts val="2700"/>
              </a:lnSpc>
              <a:buNone/>
            </a:pPr>
            <a:r>
              <a:rPr lang="en-US" sz="1700" kern="0" spc="-34" dirty="0">
                <a:solidFill>
                  <a:srgbClr val="272525"/>
                </a:solidFill>
                <a:latin typeface="Source Sans Pro" pitchFamily="34" charset="0"/>
                <a:ea typeface="Source Sans Pro" pitchFamily="34" charset="-122"/>
                <a:cs typeface="Source Sans Pro" pitchFamily="34" charset="-120"/>
              </a:rPr>
              <a:t>Shared responsibility with guardians</a:t>
            </a:r>
            <a:endParaRPr lang="en-US" sz="1700" dirty="0"/>
          </a:p>
        </p:txBody>
      </p:sp>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2328</Words>
  <Application>Microsoft Office PowerPoint</Application>
  <PresentationFormat>Custom</PresentationFormat>
  <Paragraphs>147</Paragraphs>
  <Slides>12</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Source Serif Pro Semi Bold</vt:lpstr>
      <vt:lpstr>Arial</vt:lpstr>
      <vt:lpstr>Garamond</vt:lpstr>
      <vt:lpstr>Source Sans Pro</vt:lpstr>
      <vt:lpstr>Office Theme</vt:lpstr>
      <vt:lpstr>Organic</vt:lpstr>
      <vt:lpstr>Occupiers' Liability:  Legal Responsibilities and Case Law</vt:lpstr>
      <vt:lpstr>Minor House Keeping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Okwudili Onyenwee Onwurah</cp:lastModifiedBy>
  <cp:revision>3</cp:revision>
  <dcterms:created xsi:type="dcterms:W3CDTF">2024-11-29T07:42:01Z</dcterms:created>
  <dcterms:modified xsi:type="dcterms:W3CDTF">2024-11-29T07:53:46Z</dcterms:modified>
</cp:coreProperties>
</file>