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sldIdLst>
    <p:sldId id="273" r:id="rId3"/>
    <p:sldId id="274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14630400" cy="8229600"/>
  <p:notesSz cx="14630400" cy="8229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762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793FC9-F268-4A1C-A093-607111501244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3D47C9-D9FC-4420-A744-6B89A243D619}">
      <dgm:prSet/>
      <dgm:spPr/>
      <dgm:t>
        <a:bodyPr/>
        <a:lstStyle/>
        <a:p>
          <a:r>
            <a:rPr lang="en-US" b="1" dirty="0"/>
            <a:t>Tutor</a:t>
          </a:r>
          <a:r>
            <a:rPr lang="en-US" dirty="0"/>
            <a:t>: </a:t>
          </a:r>
          <a:r>
            <a:rPr lang="en-GB" b="1" dirty="0"/>
            <a:t>Okwudili</a:t>
          </a:r>
          <a:r>
            <a:rPr lang="en-GB" dirty="0"/>
            <a:t> O. ONWURAH, </a:t>
          </a:r>
          <a:r>
            <a:rPr lang="en-GB" b="1" dirty="0"/>
            <a:t>LL.B.</a:t>
          </a:r>
          <a:r>
            <a:rPr lang="en-GB" dirty="0"/>
            <a:t> (Nigeria); </a:t>
          </a:r>
          <a:r>
            <a:rPr lang="en-GB" b="1" dirty="0"/>
            <a:t>BL</a:t>
          </a:r>
          <a:r>
            <a:rPr lang="en-GB" dirty="0"/>
            <a:t> (Abuja, Nigeria); </a:t>
          </a:r>
          <a:r>
            <a:rPr lang="en-GB" b="1" dirty="0"/>
            <a:t>LLM</a:t>
          </a:r>
          <a:r>
            <a:rPr lang="en-GB" dirty="0"/>
            <a:t> (Exeter, UK); </a:t>
          </a:r>
          <a:r>
            <a:rPr lang="en-GB" b="1" dirty="0"/>
            <a:t>LLM</a:t>
          </a:r>
          <a:r>
            <a:rPr lang="en-GB" dirty="0"/>
            <a:t> (Qingdao, PRC); </a:t>
          </a:r>
          <a:r>
            <a:rPr lang="en-GB" b="1" dirty="0"/>
            <a:t>LLM</a:t>
          </a:r>
          <a:r>
            <a:rPr lang="en-GB" dirty="0"/>
            <a:t> (Shanghai, PRC)</a:t>
          </a:r>
          <a:endParaRPr lang="en-US" dirty="0"/>
        </a:p>
      </dgm:t>
    </dgm:pt>
    <dgm:pt modelId="{3B4A0499-6413-43FF-A386-E2721FA19865}" type="parTrans" cxnId="{47B26742-AC34-473E-B2EF-084F9289332E}">
      <dgm:prSet/>
      <dgm:spPr/>
      <dgm:t>
        <a:bodyPr/>
        <a:lstStyle/>
        <a:p>
          <a:endParaRPr lang="en-US"/>
        </a:p>
      </dgm:t>
    </dgm:pt>
    <dgm:pt modelId="{87FB430B-75F2-4A98-9D03-92AAA2951C1F}" type="sibTrans" cxnId="{47B26742-AC34-473E-B2EF-084F9289332E}">
      <dgm:prSet/>
      <dgm:spPr/>
      <dgm:t>
        <a:bodyPr/>
        <a:lstStyle/>
        <a:p>
          <a:endParaRPr lang="en-US"/>
        </a:p>
      </dgm:t>
    </dgm:pt>
    <dgm:pt modelId="{A8BF8E76-CC70-4FFE-9E84-56635DBB574B}">
      <dgm:prSet/>
      <dgm:spPr/>
      <dgm:t>
        <a:bodyPr/>
        <a:lstStyle/>
        <a:p>
          <a:r>
            <a:rPr lang="en-US" dirty="0"/>
            <a:t>PhD in Law (Hong Kong)</a:t>
          </a:r>
          <a:br>
            <a:rPr lang="en-US" dirty="0"/>
          </a:br>
          <a:endParaRPr lang="en-US" dirty="0"/>
        </a:p>
      </dgm:t>
    </dgm:pt>
    <dgm:pt modelId="{FA5D942D-74A5-4061-9030-9816228997EF}" type="parTrans" cxnId="{AEEDF93A-6EFC-4794-9EA7-792AD6378CFA}">
      <dgm:prSet/>
      <dgm:spPr/>
      <dgm:t>
        <a:bodyPr/>
        <a:lstStyle/>
        <a:p>
          <a:endParaRPr lang="en-US"/>
        </a:p>
      </dgm:t>
    </dgm:pt>
    <dgm:pt modelId="{ECE27122-8DDC-4AB2-BC2B-CAA2EE80DAB4}" type="sibTrans" cxnId="{AEEDF93A-6EFC-4794-9EA7-792AD6378CFA}">
      <dgm:prSet/>
      <dgm:spPr/>
      <dgm:t>
        <a:bodyPr/>
        <a:lstStyle/>
        <a:p>
          <a:endParaRPr lang="en-US"/>
        </a:p>
      </dgm:t>
    </dgm:pt>
    <dgm:pt modelId="{3306BD63-0E89-49A9-9A19-0567680F4C23}">
      <dgm:prSet/>
      <dgm:spPr/>
      <dgm:t>
        <a:bodyPr/>
        <a:lstStyle/>
        <a:p>
          <a:r>
            <a:rPr lang="en-US" b="1" dirty="0">
              <a:solidFill>
                <a:srgbClr val="7030A0"/>
              </a:solidFill>
            </a:rPr>
            <a:t>Dr Okwudili O. Onwurah</a:t>
          </a:r>
        </a:p>
      </dgm:t>
    </dgm:pt>
    <dgm:pt modelId="{30624F51-6043-4586-B1CC-9CEDC9A4D448}" type="parTrans" cxnId="{D6BD83F6-285A-4EAF-A9E3-677B7328315D}">
      <dgm:prSet/>
      <dgm:spPr/>
      <dgm:t>
        <a:bodyPr/>
        <a:lstStyle/>
        <a:p>
          <a:endParaRPr lang="en-US"/>
        </a:p>
      </dgm:t>
    </dgm:pt>
    <dgm:pt modelId="{B8E6C81C-F96B-4037-B0AE-E195845F76E8}" type="sibTrans" cxnId="{D6BD83F6-285A-4EAF-A9E3-677B7328315D}">
      <dgm:prSet/>
      <dgm:spPr/>
      <dgm:t>
        <a:bodyPr/>
        <a:lstStyle/>
        <a:p>
          <a:endParaRPr lang="en-US"/>
        </a:p>
      </dgm:t>
    </dgm:pt>
    <dgm:pt modelId="{1C3346F7-2909-4802-A99B-C614BF60D0AA}" type="pres">
      <dgm:prSet presAssocID="{0D793FC9-F268-4A1C-A093-607111501244}" presName="Name0" presStyleCnt="0">
        <dgm:presLayoutVars>
          <dgm:dir/>
          <dgm:animLvl val="lvl"/>
          <dgm:resizeHandles val="exact"/>
        </dgm:presLayoutVars>
      </dgm:prSet>
      <dgm:spPr/>
    </dgm:pt>
    <dgm:pt modelId="{C5F0A950-62FA-4F84-A3CA-A98BE82F54E2}" type="pres">
      <dgm:prSet presAssocID="{3306BD63-0E89-49A9-9A19-0567680F4C23}" presName="boxAndChildren" presStyleCnt="0"/>
      <dgm:spPr/>
    </dgm:pt>
    <dgm:pt modelId="{9767B373-F5D2-4C16-8232-AD3EB3BA2865}" type="pres">
      <dgm:prSet presAssocID="{3306BD63-0E89-49A9-9A19-0567680F4C23}" presName="parentTextBox" presStyleLbl="node1" presStyleIdx="0" presStyleCnt="2" custScaleY="30958" custLinFactNeighborX="17539" custLinFactNeighborY="-1064"/>
      <dgm:spPr/>
    </dgm:pt>
    <dgm:pt modelId="{F5F75FCB-6600-4BC3-91BE-B7A919D87789}" type="pres">
      <dgm:prSet presAssocID="{87FB430B-75F2-4A98-9D03-92AAA2951C1F}" presName="sp" presStyleCnt="0"/>
      <dgm:spPr/>
    </dgm:pt>
    <dgm:pt modelId="{5F2D1CFE-F0BA-4745-B54D-24C092E006B0}" type="pres">
      <dgm:prSet presAssocID="{4B3D47C9-D9FC-4420-A744-6B89A243D619}" presName="arrowAndChildren" presStyleCnt="0"/>
      <dgm:spPr/>
    </dgm:pt>
    <dgm:pt modelId="{1267F2E7-7445-44C5-85A1-474EA1B37E02}" type="pres">
      <dgm:prSet presAssocID="{4B3D47C9-D9FC-4420-A744-6B89A243D619}" presName="parentTextArrow" presStyleLbl="node1" presStyleIdx="0" presStyleCnt="2"/>
      <dgm:spPr/>
    </dgm:pt>
    <dgm:pt modelId="{50E560F1-A1B3-4C64-B8C9-000AEB7FD047}" type="pres">
      <dgm:prSet presAssocID="{4B3D47C9-D9FC-4420-A744-6B89A243D619}" presName="arrow" presStyleLbl="node1" presStyleIdx="1" presStyleCnt="2"/>
      <dgm:spPr/>
    </dgm:pt>
    <dgm:pt modelId="{36B24DEE-2EFE-405E-9811-D9B994214603}" type="pres">
      <dgm:prSet presAssocID="{4B3D47C9-D9FC-4420-A744-6B89A243D619}" presName="descendantArrow" presStyleCnt="0"/>
      <dgm:spPr/>
    </dgm:pt>
    <dgm:pt modelId="{776488E1-41F0-4B79-AF8B-E69517EDFD16}" type="pres">
      <dgm:prSet presAssocID="{A8BF8E76-CC70-4FFE-9E84-56635DBB574B}" presName="childTextArrow" presStyleLbl="fgAccFollowNode1" presStyleIdx="0" presStyleCnt="1" custScaleY="133803">
        <dgm:presLayoutVars>
          <dgm:bulletEnabled val="1"/>
        </dgm:presLayoutVars>
      </dgm:prSet>
      <dgm:spPr/>
    </dgm:pt>
  </dgm:ptLst>
  <dgm:cxnLst>
    <dgm:cxn modelId="{2CA50D17-3428-4E21-A0E9-2142B609A549}" type="presOf" srcId="{A8BF8E76-CC70-4FFE-9E84-56635DBB574B}" destId="{776488E1-41F0-4B79-AF8B-E69517EDFD16}" srcOrd="0" destOrd="0" presId="urn:microsoft.com/office/officeart/2005/8/layout/process4"/>
    <dgm:cxn modelId="{AEEDF93A-6EFC-4794-9EA7-792AD6378CFA}" srcId="{4B3D47C9-D9FC-4420-A744-6B89A243D619}" destId="{A8BF8E76-CC70-4FFE-9E84-56635DBB574B}" srcOrd="0" destOrd="0" parTransId="{FA5D942D-74A5-4061-9030-9816228997EF}" sibTransId="{ECE27122-8DDC-4AB2-BC2B-CAA2EE80DAB4}"/>
    <dgm:cxn modelId="{47B26742-AC34-473E-B2EF-084F9289332E}" srcId="{0D793FC9-F268-4A1C-A093-607111501244}" destId="{4B3D47C9-D9FC-4420-A744-6B89A243D619}" srcOrd="0" destOrd="0" parTransId="{3B4A0499-6413-43FF-A386-E2721FA19865}" sibTransId="{87FB430B-75F2-4A98-9D03-92AAA2951C1F}"/>
    <dgm:cxn modelId="{B199074C-A959-42AE-950B-CC10A8601A0B}" type="presOf" srcId="{0D793FC9-F268-4A1C-A093-607111501244}" destId="{1C3346F7-2909-4802-A99B-C614BF60D0AA}" srcOrd="0" destOrd="0" presId="urn:microsoft.com/office/officeart/2005/8/layout/process4"/>
    <dgm:cxn modelId="{257CA2B2-EA2D-4959-955D-DFCE9E7E358F}" type="presOf" srcId="{4B3D47C9-D9FC-4420-A744-6B89A243D619}" destId="{50E560F1-A1B3-4C64-B8C9-000AEB7FD047}" srcOrd="1" destOrd="0" presId="urn:microsoft.com/office/officeart/2005/8/layout/process4"/>
    <dgm:cxn modelId="{30CD7EBF-67CD-46FF-BC97-F2DED6ACCACB}" type="presOf" srcId="{3306BD63-0E89-49A9-9A19-0567680F4C23}" destId="{9767B373-F5D2-4C16-8232-AD3EB3BA2865}" srcOrd="0" destOrd="0" presId="urn:microsoft.com/office/officeart/2005/8/layout/process4"/>
    <dgm:cxn modelId="{FBA06BCD-9128-4C68-905E-EFF4446AEF5D}" type="presOf" srcId="{4B3D47C9-D9FC-4420-A744-6B89A243D619}" destId="{1267F2E7-7445-44C5-85A1-474EA1B37E02}" srcOrd="0" destOrd="0" presId="urn:microsoft.com/office/officeart/2005/8/layout/process4"/>
    <dgm:cxn modelId="{D6BD83F6-285A-4EAF-A9E3-677B7328315D}" srcId="{0D793FC9-F268-4A1C-A093-607111501244}" destId="{3306BD63-0E89-49A9-9A19-0567680F4C23}" srcOrd="1" destOrd="0" parTransId="{30624F51-6043-4586-B1CC-9CEDC9A4D448}" sibTransId="{B8E6C81C-F96B-4037-B0AE-E195845F76E8}"/>
    <dgm:cxn modelId="{E0C8B17A-7F02-4F63-810D-DF96617E6B2D}" type="presParOf" srcId="{1C3346F7-2909-4802-A99B-C614BF60D0AA}" destId="{C5F0A950-62FA-4F84-A3CA-A98BE82F54E2}" srcOrd="0" destOrd="0" presId="urn:microsoft.com/office/officeart/2005/8/layout/process4"/>
    <dgm:cxn modelId="{7141D6E0-9349-45F8-9636-CB6596552D4E}" type="presParOf" srcId="{C5F0A950-62FA-4F84-A3CA-A98BE82F54E2}" destId="{9767B373-F5D2-4C16-8232-AD3EB3BA2865}" srcOrd="0" destOrd="0" presId="urn:microsoft.com/office/officeart/2005/8/layout/process4"/>
    <dgm:cxn modelId="{0C2E3242-DD21-46C5-AA08-077C0A82A4E8}" type="presParOf" srcId="{1C3346F7-2909-4802-A99B-C614BF60D0AA}" destId="{F5F75FCB-6600-4BC3-91BE-B7A919D87789}" srcOrd="1" destOrd="0" presId="urn:microsoft.com/office/officeart/2005/8/layout/process4"/>
    <dgm:cxn modelId="{F99384A6-756B-4F34-BBEF-133B8347CFF4}" type="presParOf" srcId="{1C3346F7-2909-4802-A99B-C614BF60D0AA}" destId="{5F2D1CFE-F0BA-4745-B54D-24C092E006B0}" srcOrd="2" destOrd="0" presId="urn:microsoft.com/office/officeart/2005/8/layout/process4"/>
    <dgm:cxn modelId="{2026DBF1-B70E-4B5A-9191-54EE5B1A3FB7}" type="presParOf" srcId="{5F2D1CFE-F0BA-4745-B54D-24C092E006B0}" destId="{1267F2E7-7445-44C5-85A1-474EA1B37E02}" srcOrd="0" destOrd="0" presId="urn:microsoft.com/office/officeart/2005/8/layout/process4"/>
    <dgm:cxn modelId="{17BCA71F-A8C9-4F60-8970-4FE7522DAEAD}" type="presParOf" srcId="{5F2D1CFE-F0BA-4745-B54D-24C092E006B0}" destId="{50E560F1-A1B3-4C64-B8C9-000AEB7FD047}" srcOrd="1" destOrd="0" presId="urn:microsoft.com/office/officeart/2005/8/layout/process4"/>
    <dgm:cxn modelId="{D5099044-8757-44E1-B016-8040BDFB48D5}" type="presParOf" srcId="{5F2D1CFE-F0BA-4745-B54D-24C092E006B0}" destId="{36B24DEE-2EFE-405E-9811-D9B994214603}" srcOrd="2" destOrd="0" presId="urn:microsoft.com/office/officeart/2005/8/layout/process4"/>
    <dgm:cxn modelId="{29D1FAEC-771F-471D-A5D5-BE21DDF348A8}" type="presParOf" srcId="{36B24DEE-2EFE-405E-9811-D9B994214603}" destId="{776488E1-41F0-4B79-AF8B-E69517EDFD1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F0261D-2D55-44FE-9210-5FD47F397E4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35A3F13B-47ED-43DF-B9E5-A98CF9EEB27D}">
      <dgm:prSet/>
      <dgm:spPr/>
      <dgm:t>
        <a:bodyPr/>
        <a:lstStyle/>
        <a:p>
          <a:r>
            <a:rPr lang="en-GB"/>
            <a:t>The purpose of the online lesson is to encourage you to </a:t>
          </a:r>
          <a:r>
            <a:rPr lang="en-GB" b="1" u="sng"/>
            <a:t>participate actively </a:t>
          </a:r>
          <a:r>
            <a:rPr lang="en-GB"/>
            <a:t>in achieving your needs and simplifying your legal education. </a:t>
          </a:r>
          <a:r>
            <a:rPr lang="en-GB" i="1"/>
            <a:t>I want you to be the best!</a:t>
          </a:r>
          <a:endParaRPr lang="en-US"/>
        </a:p>
      </dgm:t>
    </dgm:pt>
    <dgm:pt modelId="{8FF08942-7391-4348-92FC-09578CC6DC39}" type="parTrans" cxnId="{A4AAC06D-AE2B-44A7-99FC-70B2928B7046}">
      <dgm:prSet/>
      <dgm:spPr/>
      <dgm:t>
        <a:bodyPr/>
        <a:lstStyle/>
        <a:p>
          <a:endParaRPr lang="en-US"/>
        </a:p>
      </dgm:t>
    </dgm:pt>
    <dgm:pt modelId="{B9FAA6FA-A55E-4E23-A733-53F6A54EFCF4}" type="sibTrans" cxnId="{A4AAC06D-AE2B-44A7-99FC-70B2928B7046}">
      <dgm:prSet/>
      <dgm:spPr/>
      <dgm:t>
        <a:bodyPr/>
        <a:lstStyle/>
        <a:p>
          <a:endParaRPr lang="en-US"/>
        </a:p>
      </dgm:t>
    </dgm:pt>
    <dgm:pt modelId="{6FD09409-AFB0-4F9A-BE0C-46F959774E90}">
      <dgm:prSet/>
      <dgm:spPr/>
      <dgm:t>
        <a:bodyPr/>
        <a:lstStyle/>
        <a:p>
          <a:r>
            <a:rPr lang="en-GB"/>
            <a:t>Will make the learning process more </a:t>
          </a:r>
          <a:r>
            <a:rPr lang="en-GB" b="1"/>
            <a:t>interactive discussions </a:t>
          </a:r>
          <a:r>
            <a:rPr lang="en-GB"/>
            <a:t>and feel free to ask any question or you can speak.</a:t>
          </a:r>
          <a:endParaRPr lang="en-US"/>
        </a:p>
      </dgm:t>
    </dgm:pt>
    <dgm:pt modelId="{F4A3C124-7376-407A-98EF-6D4F389FE0CE}" type="parTrans" cxnId="{22442EA2-D5D7-4ADC-AAEE-129243005349}">
      <dgm:prSet/>
      <dgm:spPr/>
      <dgm:t>
        <a:bodyPr/>
        <a:lstStyle/>
        <a:p>
          <a:endParaRPr lang="en-US"/>
        </a:p>
      </dgm:t>
    </dgm:pt>
    <dgm:pt modelId="{9DEAA4C5-B7C1-4FBF-89D2-F56254B6FB52}" type="sibTrans" cxnId="{22442EA2-D5D7-4ADC-AAEE-129243005349}">
      <dgm:prSet/>
      <dgm:spPr/>
      <dgm:t>
        <a:bodyPr/>
        <a:lstStyle/>
        <a:p>
          <a:endParaRPr lang="en-US"/>
        </a:p>
      </dgm:t>
    </dgm:pt>
    <dgm:pt modelId="{CB7AF24D-FB4F-4210-B8BF-267FB2A35091}">
      <dgm:prSet/>
      <dgm:spPr/>
      <dgm:t>
        <a:bodyPr/>
        <a:lstStyle/>
        <a:p>
          <a:r>
            <a:rPr lang="en-GB"/>
            <a:t>You have the right to choose whether to turn on your video or not.</a:t>
          </a:r>
          <a:endParaRPr lang="en-US"/>
        </a:p>
      </dgm:t>
    </dgm:pt>
    <dgm:pt modelId="{B1763A64-2655-437C-9198-40DD3D811301}" type="parTrans" cxnId="{A0BF5599-8C3F-4AE4-A729-018BAEE1C9C8}">
      <dgm:prSet/>
      <dgm:spPr/>
      <dgm:t>
        <a:bodyPr/>
        <a:lstStyle/>
        <a:p>
          <a:endParaRPr lang="en-US"/>
        </a:p>
      </dgm:t>
    </dgm:pt>
    <dgm:pt modelId="{C95D5CE8-A1A2-42A0-BD09-63E4399FD823}" type="sibTrans" cxnId="{A0BF5599-8C3F-4AE4-A729-018BAEE1C9C8}">
      <dgm:prSet/>
      <dgm:spPr/>
      <dgm:t>
        <a:bodyPr/>
        <a:lstStyle/>
        <a:p>
          <a:endParaRPr lang="en-US"/>
        </a:p>
      </dgm:t>
    </dgm:pt>
    <dgm:pt modelId="{C2C6110B-A200-4E00-A022-5CE342809BA6}">
      <dgm:prSet/>
      <dgm:spPr/>
      <dgm:t>
        <a:bodyPr/>
        <a:lstStyle/>
        <a:p>
          <a:r>
            <a:rPr lang="en-GB" b="1"/>
            <a:t>Participation</a:t>
          </a:r>
          <a:r>
            <a:rPr lang="en-GB"/>
            <a:t> prepares you for your exam and learning needs with ease.</a:t>
          </a:r>
          <a:endParaRPr lang="en-US"/>
        </a:p>
      </dgm:t>
    </dgm:pt>
    <dgm:pt modelId="{3CFD4D89-FD3D-4B44-B6F8-8CB4428C6F4D}" type="parTrans" cxnId="{76A397A0-B404-48B6-B4AB-184C79E9F608}">
      <dgm:prSet/>
      <dgm:spPr/>
      <dgm:t>
        <a:bodyPr/>
        <a:lstStyle/>
        <a:p>
          <a:endParaRPr lang="en-US"/>
        </a:p>
      </dgm:t>
    </dgm:pt>
    <dgm:pt modelId="{2413B61A-22B3-46C2-9D88-48F5EDA50F9B}" type="sibTrans" cxnId="{76A397A0-B404-48B6-B4AB-184C79E9F608}">
      <dgm:prSet/>
      <dgm:spPr/>
      <dgm:t>
        <a:bodyPr/>
        <a:lstStyle/>
        <a:p>
          <a:endParaRPr lang="en-US"/>
        </a:p>
      </dgm:t>
    </dgm:pt>
    <dgm:pt modelId="{E504DEF7-6C57-4261-9F15-D8D96ECE0325}" type="pres">
      <dgm:prSet presAssocID="{6CF0261D-2D55-44FE-9210-5FD47F397E45}" presName="root" presStyleCnt="0">
        <dgm:presLayoutVars>
          <dgm:dir/>
          <dgm:resizeHandles val="exact"/>
        </dgm:presLayoutVars>
      </dgm:prSet>
      <dgm:spPr/>
    </dgm:pt>
    <dgm:pt modelId="{764A1FB1-3F1C-4A74-B3AC-F3C71D3CBDD0}" type="pres">
      <dgm:prSet presAssocID="{35A3F13B-47ED-43DF-B9E5-A98CF9EEB27D}" presName="compNode" presStyleCnt="0"/>
      <dgm:spPr/>
    </dgm:pt>
    <dgm:pt modelId="{A308C6F5-232C-4278-837A-436FEC36C9EF}" type="pres">
      <dgm:prSet presAssocID="{35A3F13B-47ED-43DF-B9E5-A98CF9EEB27D}" presName="bgRect" presStyleLbl="bgShp" presStyleIdx="0" presStyleCnt="4"/>
      <dgm:spPr/>
    </dgm:pt>
    <dgm:pt modelId="{475D098F-80C1-4FDB-AA15-93FD6C92AD89}" type="pres">
      <dgm:prSet presAssocID="{35A3F13B-47ED-43DF-B9E5-A98CF9EEB27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16BB4887-9DD3-4E2B-81C1-34165235F025}" type="pres">
      <dgm:prSet presAssocID="{35A3F13B-47ED-43DF-B9E5-A98CF9EEB27D}" presName="spaceRect" presStyleCnt="0"/>
      <dgm:spPr/>
    </dgm:pt>
    <dgm:pt modelId="{52DED1E9-87B8-4E95-AEA1-5809C60BC887}" type="pres">
      <dgm:prSet presAssocID="{35A3F13B-47ED-43DF-B9E5-A98CF9EEB27D}" presName="parTx" presStyleLbl="revTx" presStyleIdx="0" presStyleCnt="4">
        <dgm:presLayoutVars>
          <dgm:chMax val="0"/>
          <dgm:chPref val="0"/>
        </dgm:presLayoutVars>
      </dgm:prSet>
      <dgm:spPr/>
    </dgm:pt>
    <dgm:pt modelId="{DA85CD30-2433-4F21-8546-1126D955669C}" type="pres">
      <dgm:prSet presAssocID="{B9FAA6FA-A55E-4E23-A733-53F6A54EFCF4}" presName="sibTrans" presStyleCnt="0"/>
      <dgm:spPr/>
    </dgm:pt>
    <dgm:pt modelId="{3632C0B6-4511-4935-8CD7-7FA822AA0493}" type="pres">
      <dgm:prSet presAssocID="{6FD09409-AFB0-4F9A-BE0C-46F959774E90}" presName="compNode" presStyleCnt="0"/>
      <dgm:spPr/>
    </dgm:pt>
    <dgm:pt modelId="{ED158944-AB7D-40B3-A81C-A0C0BF438834}" type="pres">
      <dgm:prSet presAssocID="{6FD09409-AFB0-4F9A-BE0C-46F959774E90}" presName="bgRect" presStyleLbl="bgShp" presStyleIdx="1" presStyleCnt="4"/>
      <dgm:spPr/>
    </dgm:pt>
    <dgm:pt modelId="{3EE44FAA-E8AA-4C6C-B66C-DA96929CA60A}" type="pres">
      <dgm:prSet presAssocID="{6FD09409-AFB0-4F9A-BE0C-46F959774E9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44261869-2890-4EA4-884D-F08E7CFF4AAF}" type="pres">
      <dgm:prSet presAssocID="{6FD09409-AFB0-4F9A-BE0C-46F959774E90}" presName="spaceRect" presStyleCnt="0"/>
      <dgm:spPr/>
    </dgm:pt>
    <dgm:pt modelId="{4F42BC31-629C-4823-8F02-EDD1C0D900B0}" type="pres">
      <dgm:prSet presAssocID="{6FD09409-AFB0-4F9A-BE0C-46F959774E90}" presName="parTx" presStyleLbl="revTx" presStyleIdx="1" presStyleCnt="4">
        <dgm:presLayoutVars>
          <dgm:chMax val="0"/>
          <dgm:chPref val="0"/>
        </dgm:presLayoutVars>
      </dgm:prSet>
      <dgm:spPr/>
    </dgm:pt>
    <dgm:pt modelId="{8484C96D-DC15-4445-B12B-7C6DEE7214C4}" type="pres">
      <dgm:prSet presAssocID="{9DEAA4C5-B7C1-4FBF-89D2-F56254B6FB52}" presName="sibTrans" presStyleCnt="0"/>
      <dgm:spPr/>
    </dgm:pt>
    <dgm:pt modelId="{922FCC07-F04B-4471-9600-B0D5DFDCF049}" type="pres">
      <dgm:prSet presAssocID="{CB7AF24D-FB4F-4210-B8BF-267FB2A35091}" presName="compNode" presStyleCnt="0"/>
      <dgm:spPr/>
    </dgm:pt>
    <dgm:pt modelId="{3913E2D7-983E-4C8F-8EBF-4F896A926757}" type="pres">
      <dgm:prSet presAssocID="{CB7AF24D-FB4F-4210-B8BF-267FB2A35091}" presName="bgRect" presStyleLbl="bgShp" presStyleIdx="2" presStyleCnt="4"/>
      <dgm:spPr/>
    </dgm:pt>
    <dgm:pt modelId="{C51882E3-379A-4170-BC65-3F23427DDFA9}" type="pres">
      <dgm:prSet presAssocID="{CB7AF24D-FB4F-4210-B8BF-267FB2A3509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"/>
        </a:ext>
      </dgm:extLst>
    </dgm:pt>
    <dgm:pt modelId="{D12A3B45-769B-4B04-A530-34BC76A50615}" type="pres">
      <dgm:prSet presAssocID="{CB7AF24D-FB4F-4210-B8BF-267FB2A35091}" presName="spaceRect" presStyleCnt="0"/>
      <dgm:spPr/>
    </dgm:pt>
    <dgm:pt modelId="{889792C3-E0D7-4022-946F-703B16949394}" type="pres">
      <dgm:prSet presAssocID="{CB7AF24D-FB4F-4210-B8BF-267FB2A35091}" presName="parTx" presStyleLbl="revTx" presStyleIdx="2" presStyleCnt="4">
        <dgm:presLayoutVars>
          <dgm:chMax val="0"/>
          <dgm:chPref val="0"/>
        </dgm:presLayoutVars>
      </dgm:prSet>
      <dgm:spPr/>
    </dgm:pt>
    <dgm:pt modelId="{0205E4A8-55FF-4D52-ADAC-DCD719659583}" type="pres">
      <dgm:prSet presAssocID="{C95D5CE8-A1A2-42A0-BD09-63E4399FD823}" presName="sibTrans" presStyleCnt="0"/>
      <dgm:spPr/>
    </dgm:pt>
    <dgm:pt modelId="{0225E4A0-7028-4852-84FF-CE17E40DED34}" type="pres">
      <dgm:prSet presAssocID="{C2C6110B-A200-4E00-A022-5CE342809BA6}" presName="compNode" presStyleCnt="0"/>
      <dgm:spPr/>
    </dgm:pt>
    <dgm:pt modelId="{E31DD10D-F3A1-4F3A-9025-3BCF391ABEB1}" type="pres">
      <dgm:prSet presAssocID="{C2C6110B-A200-4E00-A022-5CE342809BA6}" presName="bgRect" presStyleLbl="bgShp" presStyleIdx="3" presStyleCnt="4"/>
      <dgm:spPr/>
    </dgm:pt>
    <dgm:pt modelId="{FD17031B-F77F-432A-950B-E8AC148C4689}" type="pres">
      <dgm:prSet presAssocID="{C2C6110B-A200-4E00-A022-5CE342809BA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6C3D9D82-18C5-458F-85D8-7DAE8D68090A}" type="pres">
      <dgm:prSet presAssocID="{C2C6110B-A200-4E00-A022-5CE342809BA6}" presName="spaceRect" presStyleCnt="0"/>
      <dgm:spPr/>
    </dgm:pt>
    <dgm:pt modelId="{46C2C13D-87F9-4266-BFB4-774D94FAAEB0}" type="pres">
      <dgm:prSet presAssocID="{C2C6110B-A200-4E00-A022-5CE342809BA6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7B6A028-3E0C-4E46-A0B9-6031C2080DA7}" type="presOf" srcId="{6CF0261D-2D55-44FE-9210-5FD47F397E45}" destId="{E504DEF7-6C57-4261-9F15-D8D96ECE0325}" srcOrd="0" destOrd="0" presId="urn:microsoft.com/office/officeart/2018/2/layout/IconVerticalSolidList"/>
    <dgm:cxn modelId="{A4AAC06D-AE2B-44A7-99FC-70B2928B7046}" srcId="{6CF0261D-2D55-44FE-9210-5FD47F397E45}" destId="{35A3F13B-47ED-43DF-B9E5-A98CF9EEB27D}" srcOrd="0" destOrd="0" parTransId="{8FF08942-7391-4348-92FC-09578CC6DC39}" sibTransId="{B9FAA6FA-A55E-4E23-A733-53F6A54EFCF4}"/>
    <dgm:cxn modelId="{508BA88F-9CAB-4F76-993C-196BD736AFAF}" type="presOf" srcId="{CB7AF24D-FB4F-4210-B8BF-267FB2A35091}" destId="{889792C3-E0D7-4022-946F-703B16949394}" srcOrd="0" destOrd="0" presId="urn:microsoft.com/office/officeart/2018/2/layout/IconVerticalSolidList"/>
    <dgm:cxn modelId="{A0BF5599-8C3F-4AE4-A729-018BAEE1C9C8}" srcId="{6CF0261D-2D55-44FE-9210-5FD47F397E45}" destId="{CB7AF24D-FB4F-4210-B8BF-267FB2A35091}" srcOrd="2" destOrd="0" parTransId="{B1763A64-2655-437C-9198-40DD3D811301}" sibTransId="{C95D5CE8-A1A2-42A0-BD09-63E4399FD823}"/>
    <dgm:cxn modelId="{04E4CC9D-A77F-43A5-A1B5-1D8B1909E41C}" type="presOf" srcId="{35A3F13B-47ED-43DF-B9E5-A98CF9EEB27D}" destId="{52DED1E9-87B8-4E95-AEA1-5809C60BC887}" srcOrd="0" destOrd="0" presId="urn:microsoft.com/office/officeart/2018/2/layout/IconVerticalSolidList"/>
    <dgm:cxn modelId="{76A397A0-B404-48B6-B4AB-184C79E9F608}" srcId="{6CF0261D-2D55-44FE-9210-5FD47F397E45}" destId="{C2C6110B-A200-4E00-A022-5CE342809BA6}" srcOrd="3" destOrd="0" parTransId="{3CFD4D89-FD3D-4B44-B6F8-8CB4428C6F4D}" sibTransId="{2413B61A-22B3-46C2-9D88-48F5EDA50F9B}"/>
    <dgm:cxn modelId="{22442EA2-D5D7-4ADC-AAEE-129243005349}" srcId="{6CF0261D-2D55-44FE-9210-5FD47F397E45}" destId="{6FD09409-AFB0-4F9A-BE0C-46F959774E90}" srcOrd="1" destOrd="0" parTransId="{F4A3C124-7376-407A-98EF-6D4F389FE0CE}" sibTransId="{9DEAA4C5-B7C1-4FBF-89D2-F56254B6FB52}"/>
    <dgm:cxn modelId="{6C1243C5-4A38-497B-8FC6-D7BF8C8639AE}" type="presOf" srcId="{6FD09409-AFB0-4F9A-BE0C-46F959774E90}" destId="{4F42BC31-629C-4823-8F02-EDD1C0D900B0}" srcOrd="0" destOrd="0" presId="urn:microsoft.com/office/officeart/2018/2/layout/IconVerticalSolidList"/>
    <dgm:cxn modelId="{6F03DCC7-3234-4914-A431-4BE9B2149311}" type="presOf" srcId="{C2C6110B-A200-4E00-A022-5CE342809BA6}" destId="{46C2C13D-87F9-4266-BFB4-774D94FAAEB0}" srcOrd="0" destOrd="0" presId="urn:microsoft.com/office/officeart/2018/2/layout/IconVerticalSolidList"/>
    <dgm:cxn modelId="{1BA8783B-997C-427E-81AD-6946FF905D38}" type="presParOf" srcId="{E504DEF7-6C57-4261-9F15-D8D96ECE0325}" destId="{764A1FB1-3F1C-4A74-B3AC-F3C71D3CBDD0}" srcOrd="0" destOrd="0" presId="urn:microsoft.com/office/officeart/2018/2/layout/IconVerticalSolidList"/>
    <dgm:cxn modelId="{C238800A-1A71-4643-AC9B-A1FC66B45C43}" type="presParOf" srcId="{764A1FB1-3F1C-4A74-B3AC-F3C71D3CBDD0}" destId="{A308C6F5-232C-4278-837A-436FEC36C9EF}" srcOrd="0" destOrd="0" presId="urn:microsoft.com/office/officeart/2018/2/layout/IconVerticalSolidList"/>
    <dgm:cxn modelId="{97D7457C-2C17-4A23-B25A-6E5A26388512}" type="presParOf" srcId="{764A1FB1-3F1C-4A74-B3AC-F3C71D3CBDD0}" destId="{475D098F-80C1-4FDB-AA15-93FD6C92AD89}" srcOrd="1" destOrd="0" presId="urn:microsoft.com/office/officeart/2018/2/layout/IconVerticalSolidList"/>
    <dgm:cxn modelId="{CBE59FD2-3F82-4FA0-8EB2-95C036AB1A8B}" type="presParOf" srcId="{764A1FB1-3F1C-4A74-B3AC-F3C71D3CBDD0}" destId="{16BB4887-9DD3-4E2B-81C1-34165235F025}" srcOrd="2" destOrd="0" presId="urn:microsoft.com/office/officeart/2018/2/layout/IconVerticalSolidList"/>
    <dgm:cxn modelId="{00696320-A1E7-4930-87B5-2C864B617FAE}" type="presParOf" srcId="{764A1FB1-3F1C-4A74-B3AC-F3C71D3CBDD0}" destId="{52DED1E9-87B8-4E95-AEA1-5809C60BC887}" srcOrd="3" destOrd="0" presId="urn:microsoft.com/office/officeart/2018/2/layout/IconVerticalSolidList"/>
    <dgm:cxn modelId="{8779DD45-473A-4AA8-99C0-21C56025DE7D}" type="presParOf" srcId="{E504DEF7-6C57-4261-9F15-D8D96ECE0325}" destId="{DA85CD30-2433-4F21-8546-1126D955669C}" srcOrd="1" destOrd="0" presId="urn:microsoft.com/office/officeart/2018/2/layout/IconVerticalSolidList"/>
    <dgm:cxn modelId="{D6281534-0251-41E3-AC50-6194A9D06548}" type="presParOf" srcId="{E504DEF7-6C57-4261-9F15-D8D96ECE0325}" destId="{3632C0B6-4511-4935-8CD7-7FA822AA0493}" srcOrd="2" destOrd="0" presId="urn:microsoft.com/office/officeart/2018/2/layout/IconVerticalSolidList"/>
    <dgm:cxn modelId="{6152A8E5-A70C-48AC-9D83-EF618BCE6856}" type="presParOf" srcId="{3632C0B6-4511-4935-8CD7-7FA822AA0493}" destId="{ED158944-AB7D-40B3-A81C-A0C0BF438834}" srcOrd="0" destOrd="0" presId="urn:microsoft.com/office/officeart/2018/2/layout/IconVerticalSolidList"/>
    <dgm:cxn modelId="{818B0962-7799-40DA-B7B4-4F32E1F99200}" type="presParOf" srcId="{3632C0B6-4511-4935-8CD7-7FA822AA0493}" destId="{3EE44FAA-E8AA-4C6C-B66C-DA96929CA60A}" srcOrd="1" destOrd="0" presId="urn:microsoft.com/office/officeart/2018/2/layout/IconVerticalSolidList"/>
    <dgm:cxn modelId="{A56C8879-2E20-4325-8277-5F97B2A0C72A}" type="presParOf" srcId="{3632C0B6-4511-4935-8CD7-7FA822AA0493}" destId="{44261869-2890-4EA4-884D-F08E7CFF4AAF}" srcOrd="2" destOrd="0" presId="urn:microsoft.com/office/officeart/2018/2/layout/IconVerticalSolidList"/>
    <dgm:cxn modelId="{997D2635-B9B6-473B-96D1-B6181E87B955}" type="presParOf" srcId="{3632C0B6-4511-4935-8CD7-7FA822AA0493}" destId="{4F42BC31-629C-4823-8F02-EDD1C0D900B0}" srcOrd="3" destOrd="0" presId="urn:microsoft.com/office/officeart/2018/2/layout/IconVerticalSolidList"/>
    <dgm:cxn modelId="{1019355F-C2A2-4F5B-B099-8669CBF3174F}" type="presParOf" srcId="{E504DEF7-6C57-4261-9F15-D8D96ECE0325}" destId="{8484C96D-DC15-4445-B12B-7C6DEE7214C4}" srcOrd="3" destOrd="0" presId="urn:microsoft.com/office/officeart/2018/2/layout/IconVerticalSolidList"/>
    <dgm:cxn modelId="{B7A16E4F-3625-4C02-823E-69051749CA00}" type="presParOf" srcId="{E504DEF7-6C57-4261-9F15-D8D96ECE0325}" destId="{922FCC07-F04B-4471-9600-B0D5DFDCF049}" srcOrd="4" destOrd="0" presId="urn:microsoft.com/office/officeart/2018/2/layout/IconVerticalSolidList"/>
    <dgm:cxn modelId="{C0B2BB2E-F68C-4A86-9399-683B049E9CD8}" type="presParOf" srcId="{922FCC07-F04B-4471-9600-B0D5DFDCF049}" destId="{3913E2D7-983E-4C8F-8EBF-4F896A926757}" srcOrd="0" destOrd="0" presId="urn:microsoft.com/office/officeart/2018/2/layout/IconVerticalSolidList"/>
    <dgm:cxn modelId="{CEDE4D41-947E-48D8-8F87-4347DA63F14A}" type="presParOf" srcId="{922FCC07-F04B-4471-9600-B0D5DFDCF049}" destId="{C51882E3-379A-4170-BC65-3F23427DDFA9}" srcOrd="1" destOrd="0" presId="urn:microsoft.com/office/officeart/2018/2/layout/IconVerticalSolidList"/>
    <dgm:cxn modelId="{FF02B940-EA10-41F1-8D96-A936EFEBCC7A}" type="presParOf" srcId="{922FCC07-F04B-4471-9600-B0D5DFDCF049}" destId="{D12A3B45-769B-4B04-A530-34BC76A50615}" srcOrd="2" destOrd="0" presId="urn:microsoft.com/office/officeart/2018/2/layout/IconVerticalSolidList"/>
    <dgm:cxn modelId="{1184F7B1-C14D-4D1F-98CE-D003841599DA}" type="presParOf" srcId="{922FCC07-F04B-4471-9600-B0D5DFDCF049}" destId="{889792C3-E0D7-4022-946F-703B16949394}" srcOrd="3" destOrd="0" presId="urn:microsoft.com/office/officeart/2018/2/layout/IconVerticalSolidList"/>
    <dgm:cxn modelId="{3F1602AA-AE51-46E9-9DC9-47EB9A1B089B}" type="presParOf" srcId="{E504DEF7-6C57-4261-9F15-D8D96ECE0325}" destId="{0205E4A8-55FF-4D52-ADAC-DCD719659583}" srcOrd="5" destOrd="0" presId="urn:microsoft.com/office/officeart/2018/2/layout/IconVerticalSolidList"/>
    <dgm:cxn modelId="{20031BD5-9ED0-42DB-9848-91C2E95DCB74}" type="presParOf" srcId="{E504DEF7-6C57-4261-9F15-D8D96ECE0325}" destId="{0225E4A0-7028-4852-84FF-CE17E40DED34}" srcOrd="6" destOrd="0" presId="urn:microsoft.com/office/officeart/2018/2/layout/IconVerticalSolidList"/>
    <dgm:cxn modelId="{DB5555F7-2B95-4E63-AE55-8E4289C8555F}" type="presParOf" srcId="{0225E4A0-7028-4852-84FF-CE17E40DED34}" destId="{E31DD10D-F3A1-4F3A-9025-3BCF391ABEB1}" srcOrd="0" destOrd="0" presId="urn:microsoft.com/office/officeart/2018/2/layout/IconVerticalSolidList"/>
    <dgm:cxn modelId="{95931166-23DB-48BB-9BB2-86C22D81280D}" type="presParOf" srcId="{0225E4A0-7028-4852-84FF-CE17E40DED34}" destId="{FD17031B-F77F-432A-950B-E8AC148C4689}" srcOrd="1" destOrd="0" presId="urn:microsoft.com/office/officeart/2018/2/layout/IconVerticalSolidList"/>
    <dgm:cxn modelId="{D4AB398E-4CAC-442F-B5AC-1919369FCB01}" type="presParOf" srcId="{0225E4A0-7028-4852-84FF-CE17E40DED34}" destId="{6C3D9D82-18C5-458F-85D8-7DAE8D68090A}" srcOrd="2" destOrd="0" presId="urn:microsoft.com/office/officeart/2018/2/layout/IconVerticalSolidList"/>
    <dgm:cxn modelId="{973D27F5-9277-4E1D-A318-454B50CA804F}" type="presParOf" srcId="{0225E4A0-7028-4852-84FF-CE17E40DED34}" destId="{46C2C13D-87F9-4266-BFB4-774D94FAAEB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67B373-F5D2-4C16-8232-AD3EB3BA2865}">
      <dsp:nvSpPr>
        <dsp:cNvPr id="0" name=""/>
        <dsp:cNvSpPr/>
      </dsp:nvSpPr>
      <dsp:spPr>
        <a:xfrm>
          <a:off x="0" y="3378250"/>
          <a:ext cx="11521435" cy="690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solidFill>
                <a:srgbClr val="7030A0"/>
              </a:solidFill>
            </a:rPr>
            <a:t>Dr Okwudili O. Onwurah</a:t>
          </a:r>
        </a:p>
      </dsp:txBody>
      <dsp:txXfrm>
        <a:off x="0" y="3378250"/>
        <a:ext cx="11521435" cy="690946"/>
      </dsp:txXfrm>
    </dsp:sp>
    <dsp:sp modelId="{50E560F1-A1B3-4C64-B8C9-000AEB7FD047}">
      <dsp:nvSpPr>
        <dsp:cNvPr id="0" name=""/>
        <dsp:cNvSpPr/>
      </dsp:nvSpPr>
      <dsp:spPr>
        <a:xfrm rot="10800000">
          <a:off x="0" y="2840"/>
          <a:ext cx="11521435" cy="343263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Tutor</a:t>
          </a:r>
          <a:r>
            <a:rPr lang="en-US" sz="2500" kern="1200" dirty="0"/>
            <a:t>: </a:t>
          </a:r>
          <a:r>
            <a:rPr lang="en-GB" sz="2500" b="1" kern="1200" dirty="0"/>
            <a:t>Okwudili</a:t>
          </a:r>
          <a:r>
            <a:rPr lang="en-GB" sz="2500" kern="1200" dirty="0"/>
            <a:t> O. ONWURAH, </a:t>
          </a:r>
          <a:r>
            <a:rPr lang="en-GB" sz="2500" b="1" kern="1200" dirty="0"/>
            <a:t>LL.B.</a:t>
          </a:r>
          <a:r>
            <a:rPr lang="en-GB" sz="2500" kern="1200" dirty="0"/>
            <a:t> (Nigeria); </a:t>
          </a:r>
          <a:r>
            <a:rPr lang="en-GB" sz="2500" b="1" kern="1200" dirty="0"/>
            <a:t>BL</a:t>
          </a:r>
          <a:r>
            <a:rPr lang="en-GB" sz="2500" kern="1200" dirty="0"/>
            <a:t> (Abuja, Nigeria); </a:t>
          </a:r>
          <a:r>
            <a:rPr lang="en-GB" sz="2500" b="1" kern="1200" dirty="0"/>
            <a:t>LLM</a:t>
          </a:r>
          <a:r>
            <a:rPr lang="en-GB" sz="2500" kern="1200" dirty="0"/>
            <a:t> (Exeter, UK); </a:t>
          </a:r>
          <a:r>
            <a:rPr lang="en-GB" sz="2500" b="1" kern="1200" dirty="0"/>
            <a:t>LLM</a:t>
          </a:r>
          <a:r>
            <a:rPr lang="en-GB" sz="2500" kern="1200" dirty="0"/>
            <a:t> (Qingdao, PRC); </a:t>
          </a:r>
          <a:r>
            <a:rPr lang="en-GB" sz="2500" b="1" kern="1200" dirty="0"/>
            <a:t>LLM</a:t>
          </a:r>
          <a:r>
            <a:rPr lang="en-GB" sz="2500" kern="1200" dirty="0"/>
            <a:t> (Shanghai, PRC)</a:t>
          </a:r>
          <a:endParaRPr lang="en-US" sz="2500" kern="1200" dirty="0"/>
        </a:p>
      </dsp:txBody>
      <dsp:txXfrm rot="-10800000">
        <a:off x="0" y="2840"/>
        <a:ext cx="11521435" cy="1204855"/>
      </dsp:txXfrm>
    </dsp:sp>
    <dsp:sp modelId="{776488E1-41F0-4B79-AF8B-E69517EDFD16}">
      <dsp:nvSpPr>
        <dsp:cNvPr id="0" name=""/>
        <dsp:cNvSpPr/>
      </dsp:nvSpPr>
      <dsp:spPr>
        <a:xfrm>
          <a:off x="0" y="1034225"/>
          <a:ext cx="11521435" cy="137329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60960" rIns="341376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PhD in Law (Hong Kong)</a:t>
          </a:r>
          <a:br>
            <a:rPr lang="en-US" sz="4800" kern="1200" dirty="0"/>
          </a:br>
          <a:endParaRPr lang="en-US" sz="4800" kern="1200" dirty="0"/>
        </a:p>
      </dsp:txBody>
      <dsp:txXfrm>
        <a:off x="0" y="1034225"/>
        <a:ext cx="11521435" cy="13732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08C6F5-232C-4278-837A-436FEC36C9EF}">
      <dsp:nvSpPr>
        <dsp:cNvPr id="0" name=""/>
        <dsp:cNvSpPr/>
      </dsp:nvSpPr>
      <dsp:spPr>
        <a:xfrm>
          <a:off x="0" y="2614"/>
          <a:ext cx="7097051" cy="132487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5D098F-80C1-4FDB-AA15-93FD6C92AD89}">
      <dsp:nvSpPr>
        <dsp:cNvPr id="0" name=""/>
        <dsp:cNvSpPr/>
      </dsp:nvSpPr>
      <dsp:spPr>
        <a:xfrm>
          <a:off x="400774" y="300711"/>
          <a:ext cx="728681" cy="72868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DED1E9-87B8-4E95-AEA1-5809C60BC887}">
      <dsp:nvSpPr>
        <dsp:cNvPr id="0" name=""/>
        <dsp:cNvSpPr/>
      </dsp:nvSpPr>
      <dsp:spPr>
        <a:xfrm>
          <a:off x="1530231" y="2614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The purpose of the online lesson is to encourage you to </a:t>
          </a:r>
          <a:r>
            <a:rPr lang="en-GB" sz="2000" b="1" u="sng" kern="1200"/>
            <a:t>participate actively </a:t>
          </a:r>
          <a:r>
            <a:rPr lang="en-GB" sz="2000" kern="1200"/>
            <a:t>in achieving your needs and simplifying your legal education. </a:t>
          </a:r>
          <a:r>
            <a:rPr lang="en-GB" sz="2000" i="1" kern="1200"/>
            <a:t>I want you to be the best!</a:t>
          </a:r>
          <a:endParaRPr lang="en-US" sz="2000" kern="1200"/>
        </a:p>
      </dsp:txBody>
      <dsp:txXfrm>
        <a:off x="1530231" y="2614"/>
        <a:ext cx="5566819" cy="1324875"/>
      </dsp:txXfrm>
    </dsp:sp>
    <dsp:sp modelId="{ED158944-AB7D-40B3-A81C-A0C0BF438834}">
      <dsp:nvSpPr>
        <dsp:cNvPr id="0" name=""/>
        <dsp:cNvSpPr/>
      </dsp:nvSpPr>
      <dsp:spPr>
        <a:xfrm>
          <a:off x="0" y="1658708"/>
          <a:ext cx="7097051" cy="132487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E44FAA-E8AA-4C6C-B66C-DA96929CA60A}">
      <dsp:nvSpPr>
        <dsp:cNvPr id="0" name=""/>
        <dsp:cNvSpPr/>
      </dsp:nvSpPr>
      <dsp:spPr>
        <a:xfrm>
          <a:off x="400774" y="1956805"/>
          <a:ext cx="728681" cy="72868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42BC31-629C-4823-8F02-EDD1C0D900B0}">
      <dsp:nvSpPr>
        <dsp:cNvPr id="0" name=""/>
        <dsp:cNvSpPr/>
      </dsp:nvSpPr>
      <dsp:spPr>
        <a:xfrm>
          <a:off x="1530231" y="1658708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Will make the learning process more </a:t>
          </a:r>
          <a:r>
            <a:rPr lang="en-GB" sz="2000" b="1" kern="1200"/>
            <a:t>interactive discussions </a:t>
          </a:r>
          <a:r>
            <a:rPr lang="en-GB" sz="2000" kern="1200"/>
            <a:t>and feel free to ask any question or you can speak.</a:t>
          </a:r>
          <a:endParaRPr lang="en-US" sz="2000" kern="1200"/>
        </a:p>
      </dsp:txBody>
      <dsp:txXfrm>
        <a:off x="1530231" y="1658708"/>
        <a:ext cx="5566819" cy="1324875"/>
      </dsp:txXfrm>
    </dsp:sp>
    <dsp:sp modelId="{3913E2D7-983E-4C8F-8EBF-4F896A926757}">
      <dsp:nvSpPr>
        <dsp:cNvPr id="0" name=""/>
        <dsp:cNvSpPr/>
      </dsp:nvSpPr>
      <dsp:spPr>
        <a:xfrm>
          <a:off x="0" y="3314803"/>
          <a:ext cx="7097051" cy="132487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1882E3-379A-4170-BC65-3F23427DDFA9}">
      <dsp:nvSpPr>
        <dsp:cNvPr id="0" name=""/>
        <dsp:cNvSpPr/>
      </dsp:nvSpPr>
      <dsp:spPr>
        <a:xfrm>
          <a:off x="400774" y="3612900"/>
          <a:ext cx="728681" cy="72868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9792C3-E0D7-4022-946F-703B16949394}">
      <dsp:nvSpPr>
        <dsp:cNvPr id="0" name=""/>
        <dsp:cNvSpPr/>
      </dsp:nvSpPr>
      <dsp:spPr>
        <a:xfrm>
          <a:off x="1530231" y="3314803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You have the right to choose whether to turn on your video or not.</a:t>
          </a:r>
          <a:endParaRPr lang="en-US" sz="2000" kern="1200"/>
        </a:p>
      </dsp:txBody>
      <dsp:txXfrm>
        <a:off x="1530231" y="3314803"/>
        <a:ext cx="5566819" cy="1324875"/>
      </dsp:txXfrm>
    </dsp:sp>
    <dsp:sp modelId="{E31DD10D-F3A1-4F3A-9025-3BCF391ABEB1}">
      <dsp:nvSpPr>
        <dsp:cNvPr id="0" name=""/>
        <dsp:cNvSpPr/>
      </dsp:nvSpPr>
      <dsp:spPr>
        <a:xfrm>
          <a:off x="0" y="4970898"/>
          <a:ext cx="7097051" cy="132487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17031B-F77F-432A-950B-E8AC148C4689}">
      <dsp:nvSpPr>
        <dsp:cNvPr id="0" name=""/>
        <dsp:cNvSpPr/>
      </dsp:nvSpPr>
      <dsp:spPr>
        <a:xfrm>
          <a:off x="400774" y="5268995"/>
          <a:ext cx="728681" cy="72868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C2C13D-87F9-4266-BFB4-774D94FAAEB0}">
      <dsp:nvSpPr>
        <dsp:cNvPr id="0" name=""/>
        <dsp:cNvSpPr/>
      </dsp:nvSpPr>
      <dsp:spPr>
        <a:xfrm>
          <a:off x="1530231" y="4970898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/>
            <a:t>Participation</a:t>
          </a:r>
          <a:r>
            <a:rPr lang="en-GB" sz="2000" kern="1200"/>
            <a:t> prepares you for your exam and learning needs with ease.</a:t>
          </a:r>
          <a:endParaRPr lang="en-US" sz="2000" kern="1200"/>
        </a:p>
      </dsp:txBody>
      <dsp:txXfrm>
        <a:off x="1530231" y="4970898"/>
        <a:ext cx="5566819" cy="1324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6"/>
            <a:ext cx="12435840" cy="1728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FF89AE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205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0" y="3190240"/>
            <a:ext cx="5661965" cy="691514"/>
          </a:xfrm>
        </p:spPr>
        <p:txBody>
          <a:bodyPr anchor="b">
            <a:noAutofit/>
          </a:bodyPr>
          <a:lstStyle>
            <a:lvl1pPr marL="0" indent="0">
              <a:spcBef>
                <a:spcPts val="806"/>
              </a:spcBef>
              <a:spcAft>
                <a:spcPts val="720"/>
              </a:spcAft>
              <a:buNone/>
              <a:defRPr sz="3360" b="0">
                <a:solidFill>
                  <a:schemeClr val="accent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480" y="3891915"/>
            <a:ext cx="5661965" cy="3159126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16804" y="3190240"/>
            <a:ext cx="5661965" cy="691514"/>
          </a:xfrm>
        </p:spPr>
        <p:txBody>
          <a:bodyPr anchor="b">
            <a:noAutofit/>
          </a:bodyPr>
          <a:lstStyle>
            <a:lvl1pPr marL="0" indent="0">
              <a:spcBef>
                <a:spcPts val="806"/>
              </a:spcBef>
              <a:spcAft>
                <a:spcPts val="720"/>
              </a:spcAft>
              <a:buNone/>
              <a:defRPr sz="3360" b="0">
                <a:solidFill>
                  <a:schemeClr val="accent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16804" y="3891915"/>
            <a:ext cx="5661965" cy="3159126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4845F-89B8-426F-A7CE-6A86FFB65293}" type="datetime1">
              <a:rPr lang="en-US" smtClean="0"/>
              <a:t>11/26/2024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1766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82A3-7B3F-4483-A81F-57EDB15FADA7}" type="datetime1">
              <a:rPr lang="en-US" smtClean="0"/>
              <a:t>11/26/2024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0486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17C24-A1E2-44ED-9AEC-F82965804F42}" type="datetime1">
              <a:rPr lang="en-US" smtClean="0"/>
              <a:t>11/26/2024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690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2574" y="1666241"/>
            <a:ext cx="4462146" cy="1645920"/>
          </a:xfrm>
        </p:spPr>
        <p:txBody>
          <a:bodyPr anchor="b">
            <a:normAutofit/>
          </a:bodyPr>
          <a:lstStyle>
            <a:lvl1pPr algn="ctr">
              <a:defRPr sz="288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2402" y="1178558"/>
            <a:ext cx="6563359" cy="5872482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2574" y="3637278"/>
            <a:ext cx="4462146" cy="2926085"/>
          </a:xfrm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3C6A2-508E-417D-A65E-19866EEC2945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675403" y="3495040"/>
            <a:ext cx="42173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526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79" y="2260598"/>
            <a:ext cx="7490179" cy="1645920"/>
          </a:xfrm>
        </p:spPr>
        <p:txBody>
          <a:bodyPr anchor="b">
            <a:normAutofit/>
          </a:bodyPr>
          <a:lstStyle>
            <a:lvl1pPr algn="ctr">
              <a:defRPr sz="336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713798" y="1249680"/>
            <a:ext cx="3676016" cy="573024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79" y="3906518"/>
            <a:ext cx="7490179" cy="2194560"/>
          </a:xfrm>
        </p:spPr>
        <p:txBody>
          <a:bodyPr anchor="t">
            <a:normAutofit/>
          </a:bodyPr>
          <a:lstStyle>
            <a:lvl1pPr marL="0" indent="0" algn="ctr">
              <a:buNone/>
              <a:defRPr sz="216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B9343-932B-4B39-A4F9-65D2F9EF04ED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2746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1" y="5778498"/>
            <a:ext cx="11531599" cy="680086"/>
          </a:xfrm>
        </p:spPr>
        <p:txBody>
          <a:bodyPr anchor="b">
            <a:normAutofit/>
          </a:bodyPr>
          <a:lstStyle>
            <a:lvl1pPr algn="ctr">
              <a:defRPr sz="288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49713" y="1249679"/>
            <a:ext cx="12127166" cy="4003043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1" y="6458584"/>
            <a:ext cx="11531599" cy="592454"/>
          </a:xfrm>
        </p:spPr>
        <p:txBody>
          <a:bodyPr>
            <a:normAutofit/>
          </a:bodyPr>
          <a:lstStyle>
            <a:lvl1pPr marL="0" indent="0" algn="ctr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C49-F232-426B-B556-924B488CDCCE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010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4642" y="1178558"/>
            <a:ext cx="11511278" cy="3545842"/>
          </a:xfrm>
        </p:spPr>
        <p:txBody>
          <a:bodyPr anchor="ctr">
            <a:normAutofit/>
          </a:bodyPr>
          <a:lstStyle>
            <a:lvl1pPr algn="ctr">
              <a:defRPr sz="3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4642" y="5212080"/>
            <a:ext cx="11511278" cy="18389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E8D3-47D7-439F-872A-DAE17BE88DAE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675403" y="496823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4673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455" y="1178558"/>
            <a:ext cx="11155678" cy="2844802"/>
          </a:xfrm>
        </p:spPr>
        <p:txBody>
          <a:bodyPr anchor="ctr">
            <a:normAutofit/>
          </a:bodyPr>
          <a:lstStyle>
            <a:lvl1pPr algn="ctr">
              <a:defRPr sz="384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009775" y="4023360"/>
            <a:ext cx="10607042" cy="70104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400"/>
            </a:lvl1pPr>
            <a:lvl2pPr marL="548640" indent="0">
              <a:buFontTx/>
              <a:buNone/>
              <a:defRPr/>
            </a:lvl2pPr>
            <a:lvl3pPr marL="1097280" indent="0">
              <a:buFontTx/>
              <a:buNone/>
              <a:defRPr/>
            </a:lvl3pPr>
            <a:lvl4pPr marL="1645920" indent="0">
              <a:buFontTx/>
              <a:buNone/>
              <a:defRPr/>
            </a:lvl4pPr>
            <a:lvl5pPr marL="219456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212080"/>
            <a:ext cx="11531599" cy="18389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3EF8-A388-498C-931A-5E8B45B9C73A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034416" y="105595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720320" y="3393444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 algn="r"/>
            <a:r>
              <a:rPr lang="en-US" sz="96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675403" y="496823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1046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2" y="3970297"/>
            <a:ext cx="11531602" cy="1762560"/>
          </a:xfrm>
        </p:spPr>
        <p:txBody>
          <a:bodyPr anchor="b">
            <a:normAutofit/>
          </a:bodyPr>
          <a:lstStyle>
            <a:lvl1pPr algn="l">
              <a:defRPr sz="3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732857"/>
            <a:ext cx="11531602" cy="1032480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47731-A5D6-45B7-B50F-70BD8A77E514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719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455" y="1178558"/>
            <a:ext cx="11155678" cy="2692402"/>
          </a:xfrm>
        </p:spPr>
        <p:txBody>
          <a:bodyPr anchor="ctr">
            <a:normAutofit/>
          </a:bodyPr>
          <a:lstStyle>
            <a:lvl1pPr algn="ctr">
              <a:defRPr sz="384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554481" y="4367174"/>
            <a:ext cx="11531602" cy="1064362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435600"/>
            <a:ext cx="11531602" cy="1615440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F9500-D394-4EB6-967B-A58FB2FFB147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034416" y="105595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720320" y="311911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 algn="r"/>
            <a:r>
              <a:rPr lang="en-US" sz="96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675403" y="4114800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973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89AE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1" y="1178558"/>
            <a:ext cx="11531599" cy="269240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554481" y="4356201"/>
            <a:ext cx="11531602" cy="100949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33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0" y="5364480"/>
            <a:ext cx="11531604" cy="1686560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92B87-7EB5-46C8-B88C-50EC63B7CB21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675403" y="4114800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5588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CF2D-FED3-4993-BF2A-C99417DAEFCE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44713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799228" y="1178558"/>
            <a:ext cx="2269074" cy="58724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4478" y="1178558"/>
            <a:ext cx="8919630" cy="5872481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F0F08-7EB3-4601-83E3-1FACD753EA83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0636668" y="1188720"/>
            <a:ext cx="0" cy="585216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8383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89AE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31520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6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89AE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0321" y="0"/>
            <a:ext cx="14677392" cy="8227457"/>
            <a:chOff x="-16934" y="0"/>
            <a:chExt cx="12231160" cy="6856214"/>
          </a:xfrm>
        </p:grpSpPr>
        <p:pic>
          <p:nvPicPr>
            <p:cNvPr id="16" name="Picture 15" descr="HD-PanelTitle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2328332" y="1540931"/>
              <a:ext cx="7543802" cy="3835401"/>
            </a:xfrm>
            <a:prstGeom prst="rect">
              <a:avLst/>
            </a:prstGeom>
            <a:noFill/>
            <a:ln w="15875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7" name="Picture 16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6934" y="3147609"/>
              <a:ext cx="2478024" cy="612648"/>
            </a:xfrm>
            <a:prstGeom prst="rect">
              <a:avLst/>
            </a:prstGeom>
          </p:spPr>
        </p:pic>
        <p:pic>
          <p:nvPicPr>
            <p:cNvPr id="20" name="Picture 19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736202" y="3147609"/>
              <a:ext cx="2478024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0878" y="2245358"/>
            <a:ext cx="8178803" cy="1818640"/>
          </a:xfrm>
        </p:spPr>
        <p:txBody>
          <a:bodyPr anchor="b">
            <a:noAutofit/>
          </a:bodyPr>
          <a:lstStyle>
            <a:lvl1pPr algn="ctr">
              <a:defRPr sz="648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0878" y="4389117"/>
            <a:ext cx="8178803" cy="1584962"/>
          </a:xfrm>
        </p:spPr>
        <p:txBody>
          <a:bodyPr anchor="t">
            <a:normAutofit/>
          </a:bodyPr>
          <a:lstStyle>
            <a:lvl1pPr marL="0" indent="0" algn="ctr">
              <a:buNone/>
              <a:defRPr sz="2520">
                <a:solidFill>
                  <a:schemeClr val="tx1"/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79879" y="6045196"/>
            <a:ext cx="1076960" cy="335280"/>
          </a:xfrm>
        </p:spPr>
        <p:txBody>
          <a:bodyPr/>
          <a:lstStyle/>
          <a:p>
            <a:fld id="{A8476EFB-4B01-4EA6-B0D4-FFE443BA1777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30877" y="6045196"/>
            <a:ext cx="6257562" cy="33528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48281" y="6045196"/>
            <a:ext cx="661400" cy="335280"/>
          </a:xfrm>
        </p:spPr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3230879" y="4226557"/>
            <a:ext cx="81788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4097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769E-EAD6-49BB-84EA-F56167DA96CD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23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8083" y="2103127"/>
            <a:ext cx="9790426" cy="2187017"/>
          </a:xfrm>
        </p:spPr>
        <p:txBody>
          <a:bodyPr anchor="b">
            <a:normAutofit/>
          </a:bodyPr>
          <a:lstStyle>
            <a:lvl1pPr algn="ctr">
              <a:defRPr sz="528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18080" y="4615262"/>
            <a:ext cx="9790428" cy="1145456"/>
          </a:xfrm>
        </p:spPr>
        <p:txBody>
          <a:bodyPr anchor="t">
            <a:normAutofit/>
          </a:bodyPr>
          <a:lstStyle>
            <a:lvl1pPr marL="0" indent="0" algn="ctr"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5BFE-7690-4479-971C-751CB5A923E1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415268" y="4452702"/>
            <a:ext cx="9796056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6311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8138" y="3072384"/>
            <a:ext cx="5661965" cy="397215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17613" y="3072384"/>
            <a:ext cx="5661965" cy="397215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7B6D8-2810-4DDF-A91B-36D9056DA71B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668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4630400" cy="8229600"/>
          </a:xfrm>
          <a:custGeom>
            <a:avLst/>
            <a:gdLst/>
            <a:ahLst/>
            <a:cxnLst/>
            <a:rect l="l" t="t" r="r" b="b"/>
            <a:pathLst>
              <a:path w="14630400" h="8229600">
                <a:moveTo>
                  <a:pt x="14630400" y="0"/>
                </a:moveTo>
                <a:lnTo>
                  <a:pt x="0" y="0"/>
                </a:lnTo>
                <a:lnTo>
                  <a:pt x="0" y="8229600"/>
                </a:lnTo>
                <a:lnTo>
                  <a:pt x="14630400" y="8229600"/>
                </a:lnTo>
                <a:lnTo>
                  <a:pt x="14630400" y="0"/>
                </a:lnTo>
                <a:close/>
              </a:path>
            </a:pathLst>
          </a:custGeom>
          <a:solidFill>
            <a:srgbClr val="0B0523">
              <a:alpha val="949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3333" y="659967"/>
            <a:ext cx="12619355" cy="139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FF89AE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1417" y="2542226"/>
            <a:ext cx="7863205" cy="4714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039850" y="7628506"/>
            <a:ext cx="257175" cy="233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8883" y="0"/>
            <a:ext cx="14675954" cy="8227457"/>
            <a:chOff x="-15736" y="0"/>
            <a:chExt cx="12229962" cy="6856214"/>
          </a:xfrm>
        </p:grpSpPr>
        <p:pic>
          <p:nvPicPr>
            <p:cNvPr id="8" name="Picture 7" descr="H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608012" y="609600"/>
              <a:ext cx="10972800" cy="5638800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5736" y="3153832"/>
              <a:ext cx="77724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436986" y="3153832"/>
              <a:ext cx="77724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54483" y="1178559"/>
            <a:ext cx="11521435" cy="156464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3068319"/>
            <a:ext cx="11521435" cy="39827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13001" y="7162800"/>
            <a:ext cx="1920240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3037161-A336-493F-97B8-2768EBE8F593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54481" y="7162800"/>
            <a:ext cx="8767080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424682" y="7162800"/>
            <a:ext cx="651236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645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</p:sldLayoutIdLst>
  <p:hf hdr="0" ftr="0"/>
  <p:txStyles>
    <p:titleStyle>
      <a:lvl1pPr algn="ctr" defTabSz="548640" rtl="0" eaLnBrk="1" latinLnBrk="0" hangingPunct="1">
        <a:spcBef>
          <a:spcPct val="0"/>
        </a:spcBef>
        <a:buNone/>
        <a:defRPr sz="528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8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89154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44018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16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851660" indent="-20574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92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400300" indent="-20574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301752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356616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411480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466344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Mobile device with apps">
            <a:extLst>
              <a:ext uri="{FF2B5EF4-FFF2-40B4-BE49-F238E27FC236}">
                <a16:creationId xmlns:a16="http://schemas.microsoft.com/office/drawing/2014/main" id="{EE0A3CAA-54A6-4EA8-7BFB-8E9CAB853E1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/>
          <a:stretch/>
        </p:blipFill>
        <p:spPr>
          <a:xfrm>
            <a:off x="24" y="12"/>
            <a:ext cx="14630376" cy="82295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441" y="246334"/>
            <a:ext cx="13558470" cy="297850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GB" sz="4320" b="1" dirty="0">
                <a:solidFill>
                  <a:srgbClr val="FFFF00"/>
                </a:solidFill>
                <a:highlight>
                  <a:srgbClr val="0000FF"/>
                </a:highlight>
              </a:rPr>
              <a:t>Trespass to Goods: </a:t>
            </a:r>
            <a:br>
              <a:rPr lang="en-GB" sz="4320" b="1" dirty="0">
                <a:solidFill>
                  <a:srgbClr val="FFFF00"/>
                </a:solidFill>
                <a:highlight>
                  <a:srgbClr val="0000FF"/>
                </a:highlight>
              </a:rPr>
            </a:br>
            <a:r>
              <a:rPr lang="en-GB" sz="4320" b="1" dirty="0">
                <a:solidFill>
                  <a:srgbClr val="FFFF00"/>
                </a:solidFill>
                <a:highlight>
                  <a:srgbClr val="0000FF"/>
                </a:highlight>
              </a:rPr>
              <a:t>Legal Remedies and Case Studies</a:t>
            </a:r>
            <a:endParaRPr lang="en-US" sz="4320" i="1" dirty="0">
              <a:solidFill>
                <a:srgbClr val="FFFFFF"/>
              </a:solidFill>
              <a:highlight>
                <a:srgbClr val="0000FF"/>
              </a:highlight>
            </a:endParaRPr>
          </a:p>
        </p:txBody>
      </p: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id="{765F6E54-4B8A-9B5B-A50E-1C57F930213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54481" y="3313568"/>
          <a:ext cx="11521435" cy="4095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88C53-6E1D-012E-E078-352071CD40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13001" y="7162800"/>
            <a:ext cx="1920240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71A57A1F-FA3A-4FA6-ACC6-767CFD906232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11/26/2024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8C44C3-4D37-CCD5-D0AB-2CB4444B3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424682" y="7162800"/>
            <a:ext cx="651236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103DA290-49AB-4A6C-90E9-3D87C6460C9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88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0590" y="640842"/>
            <a:ext cx="8617585" cy="673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250" spc="-475" dirty="0"/>
              <a:t>The</a:t>
            </a:r>
            <a:r>
              <a:rPr sz="4250" spc="-345" dirty="0"/>
              <a:t> </a:t>
            </a:r>
            <a:r>
              <a:rPr sz="4250" spc="-550" dirty="0"/>
              <a:t>Role</a:t>
            </a:r>
            <a:r>
              <a:rPr sz="4250" spc="-335" dirty="0"/>
              <a:t> </a:t>
            </a:r>
            <a:r>
              <a:rPr sz="4250" spc="-445" dirty="0"/>
              <a:t>of</a:t>
            </a:r>
            <a:r>
              <a:rPr sz="4250" spc="-315" dirty="0"/>
              <a:t> </a:t>
            </a:r>
            <a:r>
              <a:rPr sz="4250" spc="-470" dirty="0"/>
              <a:t>Intent</a:t>
            </a:r>
            <a:r>
              <a:rPr sz="4250" spc="-345" dirty="0"/>
              <a:t> </a:t>
            </a:r>
            <a:r>
              <a:rPr sz="4250" spc="-365" dirty="0"/>
              <a:t>in</a:t>
            </a:r>
            <a:r>
              <a:rPr sz="4250" spc="-360" dirty="0"/>
              <a:t> </a:t>
            </a:r>
            <a:r>
              <a:rPr sz="4250" spc="-535" dirty="0"/>
              <a:t>Trespass</a:t>
            </a:r>
            <a:r>
              <a:rPr sz="4250" spc="-365" dirty="0"/>
              <a:t> </a:t>
            </a:r>
            <a:r>
              <a:rPr sz="4250" spc="-445" dirty="0"/>
              <a:t>to</a:t>
            </a:r>
            <a:r>
              <a:rPr sz="4250" spc="-340" dirty="0"/>
              <a:t> </a:t>
            </a:r>
            <a:r>
              <a:rPr sz="4250" spc="-600" dirty="0"/>
              <a:t>Goods</a:t>
            </a:r>
            <a:endParaRPr sz="4250"/>
          </a:p>
        </p:txBody>
      </p:sp>
      <p:grpSp>
        <p:nvGrpSpPr>
          <p:cNvPr id="3" name="object 3"/>
          <p:cNvGrpSpPr/>
          <p:nvPr/>
        </p:nvGrpSpPr>
        <p:grpSpPr>
          <a:xfrm>
            <a:off x="723900" y="3771900"/>
            <a:ext cx="13182600" cy="960119"/>
            <a:chOff x="723900" y="3771900"/>
            <a:chExt cx="13182600" cy="960119"/>
          </a:xfrm>
        </p:grpSpPr>
        <p:sp>
          <p:nvSpPr>
            <p:cNvPr id="4" name="object 4"/>
            <p:cNvSpPr/>
            <p:nvPr/>
          </p:nvSpPr>
          <p:spPr>
            <a:xfrm>
              <a:off x="723900" y="3771899"/>
              <a:ext cx="13182600" cy="746760"/>
            </a:xfrm>
            <a:custGeom>
              <a:avLst/>
              <a:gdLst/>
              <a:ahLst/>
              <a:cxnLst/>
              <a:rect l="l" t="t" r="r" b="b"/>
              <a:pathLst>
                <a:path w="13182600" h="746760">
                  <a:moveTo>
                    <a:pt x="13182600" y="728980"/>
                  </a:moveTo>
                  <a:lnTo>
                    <a:pt x="13177520" y="723900"/>
                  </a:lnTo>
                  <a:lnTo>
                    <a:pt x="2579624" y="723900"/>
                  </a:lnTo>
                  <a:lnTo>
                    <a:pt x="2584691" y="718820"/>
                  </a:lnTo>
                  <a:lnTo>
                    <a:pt x="2584691" y="5080"/>
                  </a:lnTo>
                  <a:lnTo>
                    <a:pt x="2579624" y="0"/>
                  </a:lnTo>
                  <a:lnTo>
                    <a:pt x="2566924" y="0"/>
                  </a:lnTo>
                  <a:lnTo>
                    <a:pt x="2561844" y="5080"/>
                  </a:lnTo>
                  <a:lnTo>
                    <a:pt x="2561844" y="11430"/>
                  </a:lnTo>
                  <a:lnTo>
                    <a:pt x="2561844" y="718820"/>
                  </a:lnTo>
                  <a:lnTo>
                    <a:pt x="2566924" y="723900"/>
                  </a:lnTo>
                  <a:lnTo>
                    <a:pt x="5118" y="723900"/>
                  </a:lnTo>
                  <a:lnTo>
                    <a:pt x="0" y="728980"/>
                  </a:lnTo>
                  <a:lnTo>
                    <a:pt x="0" y="735330"/>
                  </a:lnTo>
                  <a:lnTo>
                    <a:pt x="0" y="741680"/>
                  </a:lnTo>
                  <a:lnTo>
                    <a:pt x="5118" y="746760"/>
                  </a:lnTo>
                  <a:lnTo>
                    <a:pt x="13177520" y="746760"/>
                  </a:lnTo>
                  <a:lnTo>
                    <a:pt x="13182600" y="741680"/>
                  </a:lnTo>
                  <a:lnTo>
                    <a:pt x="13182600" y="728980"/>
                  </a:lnTo>
                  <a:close/>
                </a:path>
              </a:pathLst>
            </a:custGeom>
            <a:solidFill>
              <a:srgbClr val="4736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065526" y="4263390"/>
              <a:ext cx="466725" cy="464820"/>
            </a:xfrm>
            <a:custGeom>
              <a:avLst/>
              <a:gdLst/>
              <a:ahLst/>
              <a:cxnLst/>
              <a:rect l="l" t="t" r="r" b="b"/>
              <a:pathLst>
                <a:path w="466725" h="464820">
                  <a:moveTo>
                    <a:pt x="379602" y="0"/>
                  </a:moveTo>
                  <a:lnTo>
                    <a:pt x="86741" y="0"/>
                  </a:lnTo>
                  <a:lnTo>
                    <a:pt x="52988" y="6820"/>
                  </a:lnTo>
                  <a:lnTo>
                    <a:pt x="25415" y="25415"/>
                  </a:lnTo>
                  <a:lnTo>
                    <a:pt x="6820" y="52988"/>
                  </a:lnTo>
                  <a:lnTo>
                    <a:pt x="0" y="86740"/>
                  </a:lnTo>
                  <a:lnTo>
                    <a:pt x="0" y="378079"/>
                  </a:lnTo>
                  <a:lnTo>
                    <a:pt x="6820" y="411831"/>
                  </a:lnTo>
                  <a:lnTo>
                    <a:pt x="25415" y="439404"/>
                  </a:lnTo>
                  <a:lnTo>
                    <a:pt x="52988" y="457999"/>
                  </a:lnTo>
                  <a:lnTo>
                    <a:pt x="86741" y="464820"/>
                  </a:lnTo>
                  <a:lnTo>
                    <a:pt x="379602" y="464820"/>
                  </a:lnTo>
                  <a:lnTo>
                    <a:pt x="413355" y="457999"/>
                  </a:lnTo>
                  <a:lnTo>
                    <a:pt x="440928" y="439404"/>
                  </a:lnTo>
                  <a:lnTo>
                    <a:pt x="459523" y="411831"/>
                  </a:lnTo>
                  <a:lnTo>
                    <a:pt x="466344" y="378079"/>
                  </a:lnTo>
                  <a:lnTo>
                    <a:pt x="466344" y="86740"/>
                  </a:lnTo>
                  <a:lnTo>
                    <a:pt x="459523" y="52988"/>
                  </a:lnTo>
                  <a:lnTo>
                    <a:pt x="440928" y="25415"/>
                  </a:lnTo>
                  <a:lnTo>
                    <a:pt x="413355" y="6820"/>
                  </a:lnTo>
                  <a:lnTo>
                    <a:pt x="379602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065526" y="4263390"/>
              <a:ext cx="466725" cy="464820"/>
            </a:xfrm>
            <a:custGeom>
              <a:avLst/>
              <a:gdLst/>
              <a:ahLst/>
              <a:cxnLst/>
              <a:rect l="l" t="t" r="r" b="b"/>
              <a:pathLst>
                <a:path w="466725" h="464820">
                  <a:moveTo>
                    <a:pt x="0" y="86740"/>
                  </a:moveTo>
                  <a:lnTo>
                    <a:pt x="6820" y="52988"/>
                  </a:lnTo>
                  <a:lnTo>
                    <a:pt x="25415" y="25415"/>
                  </a:lnTo>
                  <a:lnTo>
                    <a:pt x="52988" y="6820"/>
                  </a:lnTo>
                  <a:lnTo>
                    <a:pt x="86741" y="0"/>
                  </a:lnTo>
                  <a:lnTo>
                    <a:pt x="379602" y="0"/>
                  </a:lnTo>
                  <a:lnTo>
                    <a:pt x="413355" y="6820"/>
                  </a:lnTo>
                  <a:lnTo>
                    <a:pt x="440928" y="25415"/>
                  </a:lnTo>
                  <a:lnTo>
                    <a:pt x="459523" y="52988"/>
                  </a:lnTo>
                  <a:lnTo>
                    <a:pt x="466344" y="86740"/>
                  </a:lnTo>
                  <a:lnTo>
                    <a:pt x="466344" y="378079"/>
                  </a:lnTo>
                  <a:lnTo>
                    <a:pt x="459523" y="411831"/>
                  </a:lnTo>
                  <a:lnTo>
                    <a:pt x="440928" y="439404"/>
                  </a:lnTo>
                  <a:lnTo>
                    <a:pt x="413355" y="457999"/>
                  </a:lnTo>
                  <a:lnTo>
                    <a:pt x="379602" y="464820"/>
                  </a:lnTo>
                  <a:lnTo>
                    <a:pt x="86741" y="464820"/>
                  </a:lnTo>
                  <a:lnTo>
                    <a:pt x="52988" y="457999"/>
                  </a:lnTo>
                  <a:lnTo>
                    <a:pt x="25415" y="439404"/>
                  </a:lnTo>
                  <a:lnTo>
                    <a:pt x="6820" y="411831"/>
                  </a:lnTo>
                  <a:lnTo>
                    <a:pt x="0" y="378079"/>
                  </a:lnTo>
                  <a:lnTo>
                    <a:pt x="0" y="86740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225800" y="4245990"/>
            <a:ext cx="149860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b="1" spc="-325" dirty="0">
                <a:solidFill>
                  <a:srgbClr val="DFD5DE"/>
                </a:solidFill>
                <a:latin typeface="Georgia"/>
                <a:cs typeface="Georgia"/>
              </a:rPr>
              <a:t>1</a:t>
            </a:r>
            <a:endParaRPr sz="2550">
              <a:latin typeface="Georgia"/>
              <a:cs typeface="Georg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52906" y="1757883"/>
            <a:ext cx="4693285" cy="1778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sz="2100" b="1" spc="-245" dirty="0">
                <a:solidFill>
                  <a:srgbClr val="DFD5DE"/>
                </a:solidFill>
                <a:latin typeface="Georgia"/>
                <a:cs typeface="Georgia"/>
              </a:rPr>
              <a:t>Intentional</a:t>
            </a:r>
            <a:r>
              <a:rPr sz="2100" b="1" spc="-12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25" dirty="0">
                <a:solidFill>
                  <a:srgbClr val="DFD5DE"/>
                </a:solidFill>
                <a:latin typeface="Georgia"/>
                <a:cs typeface="Georgia"/>
              </a:rPr>
              <a:t>Act</a:t>
            </a:r>
            <a:endParaRPr sz="2100">
              <a:latin typeface="Georgia"/>
              <a:cs typeface="Georgia"/>
            </a:endParaRPr>
          </a:p>
          <a:p>
            <a:pPr marL="12700" marR="5080" indent="-2540" algn="ctr">
              <a:lnSpc>
                <a:spcPct val="135500"/>
              </a:lnSpc>
              <a:spcBef>
                <a:spcPts val="875"/>
              </a:spcBef>
            </a:pP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requires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defendant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intentionally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interfered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with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the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claimant's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chattels.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means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act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interference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itself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must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be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voluntary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deliberate.</a:t>
            </a:r>
            <a:endParaRPr sz="1600">
              <a:latin typeface="Verdana"/>
              <a:cs typeface="Verdan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740908" y="4259579"/>
            <a:ext cx="472440" cy="958850"/>
            <a:chOff x="5740908" y="4259579"/>
            <a:chExt cx="472440" cy="958850"/>
          </a:xfrm>
        </p:grpSpPr>
        <p:sp>
          <p:nvSpPr>
            <p:cNvPr id="10" name="object 10"/>
            <p:cNvSpPr/>
            <p:nvPr/>
          </p:nvSpPr>
          <p:spPr>
            <a:xfrm>
              <a:off x="5964936" y="4495799"/>
              <a:ext cx="22860" cy="722630"/>
            </a:xfrm>
            <a:custGeom>
              <a:avLst/>
              <a:gdLst/>
              <a:ahLst/>
              <a:cxnLst/>
              <a:rect l="l" t="t" r="r" b="b"/>
              <a:pathLst>
                <a:path w="22860" h="722629">
                  <a:moveTo>
                    <a:pt x="17779" y="0"/>
                  </a:moveTo>
                  <a:lnTo>
                    <a:pt x="5079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717295"/>
                  </a:lnTo>
                  <a:lnTo>
                    <a:pt x="5079" y="722376"/>
                  </a:lnTo>
                  <a:lnTo>
                    <a:pt x="17779" y="722376"/>
                  </a:lnTo>
                  <a:lnTo>
                    <a:pt x="22860" y="717295"/>
                  </a:lnTo>
                  <a:lnTo>
                    <a:pt x="22860" y="5079"/>
                  </a:lnTo>
                  <a:lnTo>
                    <a:pt x="17779" y="0"/>
                  </a:lnTo>
                  <a:close/>
                </a:path>
              </a:pathLst>
            </a:custGeom>
            <a:solidFill>
              <a:srgbClr val="4736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744718" y="4263389"/>
              <a:ext cx="464820" cy="464820"/>
            </a:xfrm>
            <a:custGeom>
              <a:avLst/>
              <a:gdLst/>
              <a:ahLst/>
              <a:cxnLst/>
              <a:rect l="l" t="t" r="r" b="b"/>
              <a:pathLst>
                <a:path w="464820" h="464820">
                  <a:moveTo>
                    <a:pt x="378079" y="0"/>
                  </a:moveTo>
                  <a:lnTo>
                    <a:pt x="86741" y="0"/>
                  </a:lnTo>
                  <a:lnTo>
                    <a:pt x="52988" y="6820"/>
                  </a:lnTo>
                  <a:lnTo>
                    <a:pt x="25415" y="25415"/>
                  </a:lnTo>
                  <a:lnTo>
                    <a:pt x="6820" y="52988"/>
                  </a:lnTo>
                  <a:lnTo>
                    <a:pt x="0" y="86740"/>
                  </a:lnTo>
                  <a:lnTo>
                    <a:pt x="0" y="378079"/>
                  </a:lnTo>
                  <a:lnTo>
                    <a:pt x="6820" y="411831"/>
                  </a:lnTo>
                  <a:lnTo>
                    <a:pt x="25415" y="439404"/>
                  </a:lnTo>
                  <a:lnTo>
                    <a:pt x="52988" y="457999"/>
                  </a:lnTo>
                  <a:lnTo>
                    <a:pt x="86741" y="464820"/>
                  </a:lnTo>
                  <a:lnTo>
                    <a:pt x="378079" y="464820"/>
                  </a:lnTo>
                  <a:lnTo>
                    <a:pt x="411831" y="457999"/>
                  </a:lnTo>
                  <a:lnTo>
                    <a:pt x="439404" y="439404"/>
                  </a:lnTo>
                  <a:lnTo>
                    <a:pt x="457999" y="411831"/>
                  </a:lnTo>
                  <a:lnTo>
                    <a:pt x="464820" y="378079"/>
                  </a:lnTo>
                  <a:lnTo>
                    <a:pt x="464820" y="86740"/>
                  </a:lnTo>
                  <a:lnTo>
                    <a:pt x="457999" y="52988"/>
                  </a:lnTo>
                  <a:lnTo>
                    <a:pt x="439404" y="25415"/>
                  </a:lnTo>
                  <a:lnTo>
                    <a:pt x="411831" y="6820"/>
                  </a:lnTo>
                  <a:lnTo>
                    <a:pt x="378079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744718" y="4263389"/>
              <a:ext cx="464820" cy="464820"/>
            </a:xfrm>
            <a:custGeom>
              <a:avLst/>
              <a:gdLst/>
              <a:ahLst/>
              <a:cxnLst/>
              <a:rect l="l" t="t" r="r" b="b"/>
              <a:pathLst>
                <a:path w="464820" h="464820">
                  <a:moveTo>
                    <a:pt x="0" y="86740"/>
                  </a:moveTo>
                  <a:lnTo>
                    <a:pt x="6820" y="52988"/>
                  </a:lnTo>
                  <a:lnTo>
                    <a:pt x="25415" y="25415"/>
                  </a:lnTo>
                  <a:lnTo>
                    <a:pt x="52988" y="6820"/>
                  </a:lnTo>
                  <a:lnTo>
                    <a:pt x="86741" y="0"/>
                  </a:lnTo>
                  <a:lnTo>
                    <a:pt x="378079" y="0"/>
                  </a:lnTo>
                  <a:lnTo>
                    <a:pt x="411831" y="6820"/>
                  </a:lnTo>
                  <a:lnTo>
                    <a:pt x="439404" y="25415"/>
                  </a:lnTo>
                  <a:lnTo>
                    <a:pt x="457999" y="52988"/>
                  </a:lnTo>
                  <a:lnTo>
                    <a:pt x="464820" y="86740"/>
                  </a:lnTo>
                  <a:lnTo>
                    <a:pt x="464820" y="378079"/>
                  </a:lnTo>
                  <a:lnTo>
                    <a:pt x="457999" y="411831"/>
                  </a:lnTo>
                  <a:lnTo>
                    <a:pt x="439404" y="439404"/>
                  </a:lnTo>
                  <a:lnTo>
                    <a:pt x="411831" y="457999"/>
                  </a:lnTo>
                  <a:lnTo>
                    <a:pt x="378079" y="464820"/>
                  </a:lnTo>
                  <a:lnTo>
                    <a:pt x="86741" y="464820"/>
                  </a:lnTo>
                  <a:lnTo>
                    <a:pt x="52988" y="457999"/>
                  </a:lnTo>
                  <a:lnTo>
                    <a:pt x="25415" y="439404"/>
                  </a:lnTo>
                  <a:lnTo>
                    <a:pt x="6820" y="411831"/>
                  </a:lnTo>
                  <a:lnTo>
                    <a:pt x="0" y="378079"/>
                  </a:lnTo>
                  <a:lnTo>
                    <a:pt x="0" y="86740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881242" y="4245990"/>
            <a:ext cx="199390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b="1" spc="-180" dirty="0">
                <a:solidFill>
                  <a:srgbClr val="DFD5DE"/>
                </a:solidFill>
                <a:latin typeface="Georgia"/>
                <a:cs typeface="Georgia"/>
              </a:rPr>
              <a:t>2</a:t>
            </a:r>
            <a:endParaRPr sz="2550">
              <a:latin typeface="Georgia"/>
              <a:cs typeface="Georg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702811" y="5404484"/>
            <a:ext cx="4551045" cy="17773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100"/>
              </a:spcBef>
            </a:pPr>
            <a:r>
              <a:rPr sz="2100" b="1" spc="-260" dirty="0">
                <a:solidFill>
                  <a:srgbClr val="DFD5DE"/>
                </a:solidFill>
                <a:latin typeface="Georgia"/>
                <a:cs typeface="Georgia"/>
              </a:rPr>
              <a:t>Mistake</a:t>
            </a:r>
            <a:r>
              <a:rPr sz="2100" b="1" spc="-19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220" dirty="0">
                <a:solidFill>
                  <a:srgbClr val="DFD5DE"/>
                </a:solidFill>
                <a:latin typeface="Georgia"/>
                <a:cs typeface="Georgia"/>
              </a:rPr>
              <a:t>of</a:t>
            </a:r>
            <a:r>
              <a:rPr sz="2100" b="1" spc="-13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20" dirty="0">
                <a:solidFill>
                  <a:srgbClr val="DFD5DE"/>
                </a:solidFill>
                <a:latin typeface="Georgia"/>
                <a:cs typeface="Georgia"/>
              </a:rPr>
              <a:t>Fact</a:t>
            </a:r>
            <a:endParaRPr sz="2100">
              <a:latin typeface="Georgia"/>
              <a:cs typeface="Georgia"/>
            </a:endParaRPr>
          </a:p>
          <a:p>
            <a:pPr marL="12065" marR="5080" algn="ctr">
              <a:lnSpc>
                <a:spcPct val="135400"/>
              </a:lnSpc>
              <a:spcBef>
                <a:spcPts val="875"/>
              </a:spcBef>
            </a:pPr>
            <a:r>
              <a:rPr sz="160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mistake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fact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does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not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negate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liability.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Even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if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defendant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genuinely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believed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they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had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right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interfere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with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goods,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they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can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still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be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held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liable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trespass.</a:t>
            </a:r>
            <a:endParaRPr sz="1600">
              <a:latin typeface="Verdana"/>
              <a:cs typeface="Verdan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8418576" y="3771900"/>
            <a:ext cx="472440" cy="960119"/>
            <a:chOff x="8418576" y="3771900"/>
            <a:chExt cx="472440" cy="960119"/>
          </a:xfrm>
        </p:grpSpPr>
        <p:sp>
          <p:nvSpPr>
            <p:cNvPr id="16" name="object 16"/>
            <p:cNvSpPr/>
            <p:nvPr/>
          </p:nvSpPr>
          <p:spPr>
            <a:xfrm>
              <a:off x="8642604" y="3771900"/>
              <a:ext cx="22860" cy="723900"/>
            </a:xfrm>
            <a:custGeom>
              <a:avLst/>
              <a:gdLst/>
              <a:ahLst/>
              <a:cxnLst/>
              <a:rect l="l" t="t" r="r" b="b"/>
              <a:pathLst>
                <a:path w="22859" h="723900">
                  <a:moveTo>
                    <a:pt x="17779" y="0"/>
                  </a:moveTo>
                  <a:lnTo>
                    <a:pt x="5079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718820"/>
                  </a:lnTo>
                  <a:lnTo>
                    <a:pt x="5079" y="723900"/>
                  </a:lnTo>
                  <a:lnTo>
                    <a:pt x="17779" y="723900"/>
                  </a:lnTo>
                  <a:lnTo>
                    <a:pt x="22860" y="718820"/>
                  </a:lnTo>
                  <a:lnTo>
                    <a:pt x="22860" y="5079"/>
                  </a:lnTo>
                  <a:lnTo>
                    <a:pt x="17779" y="0"/>
                  </a:lnTo>
                  <a:close/>
                </a:path>
              </a:pathLst>
            </a:custGeom>
            <a:solidFill>
              <a:srgbClr val="4736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422386" y="4263390"/>
              <a:ext cx="464820" cy="464820"/>
            </a:xfrm>
            <a:custGeom>
              <a:avLst/>
              <a:gdLst/>
              <a:ahLst/>
              <a:cxnLst/>
              <a:rect l="l" t="t" r="r" b="b"/>
              <a:pathLst>
                <a:path w="464820" h="464820">
                  <a:moveTo>
                    <a:pt x="378079" y="0"/>
                  </a:moveTo>
                  <a:lnTo>
                    <a:pt x="86741" y="0"/>
                  </a:lnTo>
                  <a:lnTo>
                    <a:pt x="52988" y="6820"/>
                  </a:lnTo>
                  <a:lnTo>
                    <a:pt x="25415" y="25415"/>
                  </a:lnTo>
                  <a:lnTo>
                    <a:pt x="6820" y="52988"/>
                  </a:lnTo>
                  <a:lnTo>
                    <a:pt x="0" y="86740"/>
                  </a:lnTo>
                  <a:lnTo>
                    <a:pt x="0" y="378079"/>
                  </a:lnTo>
                  <a:lnTo>
                    <a:pt x="6820" y="411831"/>
                  </a:lnTo>
                  <a:lnTo>
                    <a:pt x="25415" y="439404"/>
                  </a:lnTo>
                  <a:lnTo>
                    <a:pt x="52988" y="457999"/>
                  </a:lnTo>
                  <a:lnTo>
                    <a:pt x="86741" y="464820"/>
                  </a:lnTo>
                  <a:lnTo>
                    <a:pt x="378079" y="464820"/>
                  </a:lnTo>
                  <a:lnTo>
                    <a:pt x="411831" y="457999"/>
                  </a:lnTo>
                  <a:lnTo>
                    <a:pt x="439404" y="439404"/>
                  </a:lnTo>
                  <a:lnTo>
                    <a:pt x="457999" y="411831"/>
                  </a:lnTo>
                  <a:lnTo>
                    <a:pt x="464820" y="378079"/>
                  </a:lnTo>
                  <a:lnTo>
                    <a:pt x="464820" y="86740"/>
                  </a:lnTo>
                  <a:lnTo>
                    <a:pt x="457999" y="52988"/>
                  </a:lnTo>
                  <a:lnTo>
                    <a:pt x="439404" y="25415"/>
                  </a:lnTo>
                  <a:lnTo>
                    <a:pt x="411831" y="6820"/>
                  </a:lnTo>
                  <a:lnTo>
                    <a:pt x="378079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422386" y="4263390"/>
              <a:ext cx="464820" cy="464820"/>
            </a:xfrm>
            <a:custGeom>
              <a:avLst/>
              <a:gdLst/>
              <a:ahLst/>
              <a:cxnLst/>
              <a:rect l="l" t="t" r="r" b="b"/>
              <a:pathLst>
                <a:path w="464820" h="464820">
                  <a:moveTo>
                    <a:pt x="0" y="86740"/>
                  </a:moveTo>
                  <a:lnTo>
                    <a:pt x="6820" y="52988"/>
                  </a:lnTo>
                  <a:lnTo>
                    <a:pt x="25415" y="25415"/>
                  </a:lnTo>
                  <a:lnTo>
                    <a:pt x="52988" y="6820"/>
                  </a:lnTo>
                  <a:lnTo>
                    <a:pt x="86741" y="0"/>
                  </a:lnTo>
                  <a:lnTo>
                    <a:pt x="378079" y="0"/>
                  </a:lnTo>
                  <a:lnTo>
                    <a:pt x="411831" y="6820"/>
                  </a:lnTo>
                  <a:lnTo>
                    <a:pt x="439404" y="25415"/>
                  </a:lnTo>
                  <a:lnTo>
                    <a:pt x="457999" y="52988"/>
                  </a:lnTo>
                  <a:lnTo>
                    <a:pt x="464820" y="86740"/>
                  </a:lnTo>
                  <a:lnTo>
                    <a:pt x="464820" y="378079"/>
                  </a:lnTo>
                  <a:lnTo>
                    <a:pt x="457999" y="411831"/>
                  </a:lnTo>
                  <a:lnTo>
                    <a:pt x="439404" y="439404"/>
                  </a:lnTo>
                  <a:lnTo>
                    <a:pt x="411831" y="457999"/>
                  </a:lnTo>
                  <a:lnTo>
                    <a:pt x="378079" y="464820"/>
                  </a:lnTo>
                  <a:lnTo>
                    <a:pt x="86741" y="464820"/>
                  </a:lnTo>
                  <a:lnTo>
                    <a:pt x="52988" y="457999"/>
                  </a:lnTo>
                  <a:lnTo>
                    <a:pt x="25415" y="439404"/>
                  </a:lnTo>
                  <a:lnTo>
                    <a:pt x="6820" y="411831"/>
                  </a:lnTo>
                  <a:lnTo>
                    <a:pt x="0" y="378079"/>
                  </a:lnTo>
                  <a:lnTo>
                    <a:pt x="0" y="86740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8557006" y="4245990"/>
            <a:ext cx="202565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b="1" spc="-150" dirty="0">
                <a:solidFill>
                  <a:srgbClr val="DFD5DE"/>
                </a:solidFill>
                <a:latin typeface="Georgia"/>
                <a:cs typeface="Georgia"/>
              </a:rPr>
              <a:t>3</a:t>
            </a:r>
            <a:endParaRPr sz="2550">
              <a:latin typeface="Georgia"/>
              <a:cs typeface="Georgi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344539" y="1757883"/>
            <a:ext cx="4622165" cy="1778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795" algn="ctr">
              <a:lnSpc>
                <a:spcPct val="100000"/>
              </a:lnSpc>
              <a:spcBef>
                <a:spcPts val="100"/>
              </a:spcBef>
            </a:pPr>
            <a:r>
              <a:rPr sz="2100" b="1" spc="-245" dirty="0">
                <a:solidFill>
                  <a:srgbClr val="DFD5DE"/>
                </a:solidFill>
                <a:latin typeface="Georgia"/>
                <a:cs typeface="Georgia"/>
              </a:rPr>
              <a:t>Negligence</a:t>
            </a:r>
            <a:r>
              <a:rPr sz="2100" b="1" spc="-16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240" dirty="0">
                <a:solidFill>
                  <a:srgbClr val="DFD5DE"/>
                </a:solidFill>
                <a:latin typeface="Georgia"/>
                <a:cs typeface="Georgia"/>
              </a:rPr>
              <a:t>Not</a:t>
            </a:r>
            <a:r>
              <a:rPr sz="2100" b="1" spc="-16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280" dirty="0">
                <a:solidFill>
                  <a:srgbClr val="DFD5DE"/>
                </a:solidFill>
                <a:latin typeface="Georgia"/>
                <a:cs typeface="Georgia"/>
              </a:rPr>
              <a:t>Required</a:t>
            </a:r>
            <a:endParaRPr sz="2100">
              <a:latin typeface="Georgia"/>
              <a:cs typeface="Georgia"/>
            </a:endParaRPr>
          </a:p>
          <a:p>
            <a:pPr marL="12065" marR="5080" algn="ctr">
              <a:lnSpc>
                <a:spcPct val="135500"/>
              </a:lnSpc>
              <a:spcBef>
                <a:spcPts val="875"/>
              </a:spcBef>
            </a:pP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Unlike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negligence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claims,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claimant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does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not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need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prove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defendant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was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careless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or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intended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cause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harm.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intentional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act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of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interference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sufficient.</a:t>
            </a:r>
            <a:endParaRPr sz="1600">
              <a:latin typeface="Verdana"/>
              <a:cs typeface="Verdana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11096243" y="4259579"/>
            <a:ext cx="472440" cy="958850"/>
            <a:chOff x="11096243" y="4259579"/>
            <a:chExt cx="472440" cy="958850"/>
          </a:xfrm>
        </p:grpSpPr>
        <p:sp>
          <p:nvSpPr>
            <p:cNvPr id="22" name="object 22"/>
            <p:cNvSpPr/>
            <p:nvPr/>
          </p:nvSpPr>
          <p:spPr>
            <a:xfrm>
              <a:off x="11320271" y="4495799"/>
              <a:ext cx="22860" cy="722630"/>
            </a:xfrm>
            <a:custGeom>
              <a:avLst/>
              <a:gdLst/>
              <a:ahLst/>
              <a:cxnLst/>
              <a:rect l="l" t="t" r="r" b="b"/>
              <a:pathLst>
                <a:path w="22859" h="722629">
                  <a:moveTo>
                    <a:pt x="17779" y="0"/>
                  </a:moveTo>
                  <a:lnTo>
                    <a:pt x="5079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717295"/>
                  </a:lnTo>
                  <a:lnTo>
                    <a:pt x="5079" y="722376"/>
                  </a:lnTo>
                  <a:lnTo>
                    <a:pt x="17779" y="722376"/>
                  </a:lnTo>
                  <a:lnTo>
                    <a:pt x="22859" y="717295"/>
                  </a:lnTo>
                  <a:lnTo>
                    <a:pt x="22859" y="5079"/>
                  </a:lnTo>
                  <a:lnTo>
                    <a:pt x="17779" y="0"/>
                  </a:lnTo>
                  <a:close/>
                </a:path>
              </a:pathLst>
            </a:custGeom>
            <a:solidFill>
              <a:srgbClr val="4736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1100053" y="4263389"/>
              <a:ext cx="464820" cy="464820"/>
            </a:xfrm>
            <a:custGeom>
              <a:avLst/>
              <a:gdLst/>
              <a:ahLst/>
              <a:cxnLst/>
              <a:rect l="l" t="t" r="r" b="b"/>
              <a:pathLst>
                <a:path w="464820" h="464820">
                  <a:moveTo>
                    <a:pt x="378078" y="0"/>
                  </a:moveTo>
                  <a:lnTo>
                    <a:pt x="86741" y="0"/>
                  </a:lnTo>
                  <a:lnTo>
                    <a:pt x="52988" y="6820"/>
                  </a:lnTo>
                  <a:lnTo>
                    <a:pt x="25415" y="25415"/>
                  </a:lnTo>
                  <a:lnTo>
                    <a:pt x="6820" y="52988"/>
                  </a:lnTo>
                  <a:lnTo>
                    <a:pt x="0" y="86740"/>
                  </a:lnTo>
                  <a:lnTo>
                    <a:pt x="0" y="378079"/>
                  </a:lnTo>
                  <a:lnTo>
                    <a:pt x="6820" y="411831"/>
                  </a:lnTo>
                  <a:lnTo>
                    <a:pt x="25415" y="439404"/>
                  </a:lnTo>
                  <a:lnTo>
                    <a:pt x="52988" y="457999"/>
                  </a:lnTo>
                  <a:lnTo>
                    <a:pt x="86741" y="464820"/>
                  </a:lnTo>
                  <a:lnTo>
                    <a:pt x="378078" y="464820"/>
                  </a:lnTo>
                  <a:lnTo>
                    <a:pt x="411831" y="457999"/>
                  </a:lnTo>
                  <a:lnTo>
                    <a:pt x="439404" y="439404"/>
                  </a:lnTo>
                  <a:lnTo>
                    <a:pt x="457999" y="411831"/>
                  </a:lnTo>
                  <a:lnTo>
                    <a:pt x="464820" y="378079"/>
                  </a:lnTo>
                  <a:lnTo>
                    <a:pt x="464820" y="86740"/>
                  </a:lnTo>
                  <a:lnTo>
                    <a:pt x="457999" y="52988"/>
                  </a:lnTo>
                  <a:lnTo>
                    <a:pt x="439404" y="25415"/>
                  </a:lnTo>
                  <a:lnTo>
                    <a:pt x="411831" y="6820"/>
                  </a:lnTo>
                  <a:lnTo>
                    <a:pt x="378078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1100053" y="4263389"/>
              <a:ext cx="464820" cy="464820"/>
            </a:xfrm>
            <a:custGeom>
              <a:avLst/>
              <a:gdLst/>
              <a:ahLst/>
              <a:cxnLst/>
              <a:rect l="l" t="t" r="r" b="b"/>
              <a:pathLst>
                <a:path w="464820" h="464820">
                  <a:moveTo>
                    <a:pt x="0" y="86740"/>
                  </a:moveTo>
                  <a:lnTo>
                    <a:pt x="6820" y="52988"/>
                  </a:lnTo>
                  <a:lnTo>
                    <a:pt x="25415" y="25415"/>
                  </a:lnTo>
                  <a:lnTo>
                    <a:pt x="52988" y="6820"/>
                  </a:lnTo>
                  <a:lnTo>
                    <a:pt x="86741" y="0"/>
                  </a:lnTo>
                  <a:lnTo>
                    <a:pt x="378078" y="0"/>
                  </a:lnTo>
                  <a:lnTo>
                    <a:pt x="411831" y="6820"/>
                  </a:lnTo>
                  <a:lnTo>
                    <a:pt x="439404" y="25415"/>
                  </a:lnTo>
                  <a:lnTo>
                    <a:pt x="457999" y="52988"/>
                  </a:lnTo>
                  <a:lnTo>
                    <a:pt x="464820" y="86740"/>
                  </a:lnTo>
                  <a:lnTo>
                    <a:pt x="464820" y="378079"/>
                  </a:lnTo>
                  <a:lnTo>
                    <a:pt x="457999" y="411831"/>
                  </a:lnTo>
                  <a:lnTo>
                    <a:pt x="439404" y="439404"/>
                  </a:lnTo>
                  <a:lnTo>
                    <a:pt x="411831" y="457999"/>
                  </a:lnTo>
                  <a:lnTo>
                    <a:pt x="378078" y="464820"/>
                  </a:lnTo>
                  <a:lnTo>
                    <a:pt x="86741" y="464820"/>
                  </a:lnTo>
                  <a:lnTo>
                    <a:pt x="52988" y="457999"/>
                  </a:lnTo>
                  <a:lnTo>
                    <a:pt x="25415" y="439404"/>
                  </a:lnTo>
                  <a:lnTo>
                    <a:pt x="6820" y="411831"/>
                  </a:lnTo>
                  <a:lnTo>
                    <a:pt x="0" y="378079"/>
                  </a:lnTo>
                  <a:lnTo>
                    <a:pt x="0" y="86740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11242675" y="4245990"/>
            <a:ext cx="187325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b="1" spc="-430" dirty="0">
                <a:solidFill>
                  <a:srgbClr val="DFD5DE"/>
                </a:solidFill>
                <a:latin typeface="Georgia"/>
                <a:cs typeface="Georgia"/>
              </a:rPr>
              <a:t>4</a:t>
            </a:r>
            <a:endParaRPr sz="2550">
              <a:latin typeface="Georgia"/>
              <a:cs typeface="Georgia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10</a:t>
            </a:r>
          </a:p>
        </p:txBody>
      </p:sp>
      <p:sp>
        <p:nvSpPr>
          <p:cNvPr id="26" name="object 26"/>
          <p:cNvSpPr txBox="1"/>
          <p:nvPr/>
        </p:nvSpPr>
        <p:spPr>
          <a:xfrm>
            <a:off x="9009126" y="5404484"/>
            <a:ext cx="4651375" cy="2106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sz="2100" b="1" spc="-275" dirty="0">
                <a:solidFill>
                  <a:srgbClr val="DFD5DE"/>
                </a:solidFill>
                <a:latin typeface="Georgia"/>
                <a:cs typeface="Georgia"/>
              </a:rPr>
              <a:t>Recklessness</a:t>
            </a:r>
            <a:endParaRPr sz="2100">
              <a:latin typeface="Georgia"/>
              <a:cs typeface="Georgia"/>
            </a:endParaRPr>
          </a:p>
          <a:p>
            <a:pPr marL="12065" marR="5080" indent="-635" algn="ctr">
              <a:lnSpc>
                <a:spcPct val="135300"/>
              </a:lnSpc>
              <a:spcBef>
                <a:spcPts val="875"/>
              </a:spcBef>
            </a:pP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Reckless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interference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with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can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also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constitute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trespass.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If</a:t>
            </a:r>
            <a:r>
              <a:rPr sz="16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defendant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was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aware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of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risk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that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their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actions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might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interfere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with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another's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but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proceeded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anyway,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can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satisfy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intent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requirement.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304" y="1564894"/>
            <a:ext cx="10495280" cy="7353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650" spc="-615" dirty="0"/>
              <a:t>Wrongful</a:t>
            </a:r>
            <a:r>
              <a:rPr sz="4650" spc="-385" dirty="0"/>
              <a:t> </a:t>
            </a:r>
            <a:r>
              <a:rPr sz="4650" spc="-570" dirty="0"/>
              <a:t>Interference</a:t>
            </a:r>
            <a:r>
              <a:rPr sz="4650" spc="-395" dirty="0"/>
              <a:t> </a:t>
            </a:r>
            <a:r>
              <a:rPr sz="4650" spc="-400" dirty="0"/>
              <a:t>in</a:t>
            </a:r>
            <a:r>
              <a:rPr sz="4650" spc="-365" dirty="0"/>
              <a:t> </a:t>
            </a:r>
            <a:r>
              <a:rPr sz="4650" spc="-585" dirty="0"/>
              <a:t>Trespass</a:t>
            </a:r>
            <a:r>
              <a:rPr sz="4650" spc="-390" dirty="0"/>
              <a:t> </a:t>
            </a:r>
            <a:r>
              <a:rPr sz="4650" spc="-484" dirty="0"/>
              <a:t>to</a:t>
            </a:r>
            <a:r>
              <a:rPr sz="4650" spc="-365" dirty="0"/>
              <a:t> </a:t>
            </a:r>
            <a:r>
              <a:rPr sz="4650" spc="-660" dirty="0"/>
              <a:t>Goods</a:t>
            </a:r>
            <a:endParaRPr sz="4650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2888361"/>
            <a:ext cx="2305050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254" dirty="0">
                <a:solidFill>
                  <a:srgbClr val="FF89AE"/>
                </a:solidFill>
                <a:latin typeface="Georgia"/>
                <a:cs typeface="Georgia"/>
              </a:rPr>
              <a:t>Direct</a:t>
            </a:r>
            <a:r>
              <a:rPr sz="2300" b="1" spc="-180" dirty="0">
                <a:solidFill>
                  <a:srgbClr val="FF89AE"/>
                </a:solidFill>
                <a:latin typeface="Georgia"/>
                <a:cs typeface="Georgia"/>
              </a:rPr>
              <a:t> </a:t>
            </a:r>
            <a:r>
              <a:rPr sz="2300" b="1" spc="-290" dirty="0">
                <a:solidFill>
                  <a:srgbClr val="FF89AE"/>
                </a:solidFill>
                <a:latin typeface="Georgia"/>
                <a:cs typeface="Georgia"/>
              </a:rPr>
              <a:t>Interference</a:t>
            </a:r>
            <a:endParaRPr sz="230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1304" y="3455212"/>
            <a:ext cx="3947160" cy="29743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38200"/>
              </a:lnSpc>
              <a:spcBef>
                <a:spcPts val="105"/>
              </a:spcBef>
            </a:pP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Wrongful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interference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to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75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must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be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direct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immediate.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typically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involves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physical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40" dirty="0">
                <a:solidFill>
                  <a:srgbClr val="DFD5DE"/>
                </a:solidFill>
                <a:latin typeface="Verdana"/>
                <a:cs typeface="Verdana"/>
              </a:rPr>
              <a:t>contact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with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chattel,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such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as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touching, 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moving,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75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damaging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it.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interference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need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not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be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30" dirty="0">
                <a:solidFill>
                  <a:srgbClr val="DFD5DE"/>
                </a:solidFill>
                <a:latin typeface="Verdana"/>
                <a:cs typeface="Verdana"/>
              </a:rPr>
              <a:t>substantial;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even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slight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contact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can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constitute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40" dirty="0">
                <a:solidFill>
                  <a:srgbClr val="DFD5DE"/>
                </a:solidFill>
                <a:latin typeface="Verdana"/>
                <a:cs typeface="Verdana"/>
              </a:rPr>
              <a:t>if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it's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30" dirty="0">
                <a:solidFill>
                  <a:srgbClr val="DFD5DE"/>
                </a:solidFill>
                <a:latin typeface="Verdana"/>
                <a:cs typeface="Verdana"/>
              </a:rPr>
              <a:t>unauthorised.</a:t>
            </a:r>
            <a:endParaRPr sz="175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20665" y="2888361"/>
            <a:ext cx="2522855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260" dirty="0">
                <a:solidFill>
                  <a:srgbClr val="FF89AE"/>
                </a:solidFill>
                <a:latin typeface="Georgia"/>
                <a:cs typeface="Georgia"/>
              </a:rPr>
              <a:t>Indirect</a:t>
            </a:r>
            <a:r>
              <a:rPr sz="2300" b="1" spc="-195" dirty="0">
                <a:solidFill>
                  <a:srgbClr val="FF89AE"/>
                </a:solidFill>
                <a:latin typeface="Georgia"/>
                <a:cs typeface="Georgia"/>
              </a:rPr>
              <a:t> </a:t>
            </a:r>
            <a:r>
              <a:rPr sz="2300" b="1" spc="-285" dirty="0">
                <a:solidFill>
                  <a:srgbClr val="FF89AE"/>
                </a:solidFill>
                <a:latin typeface="Georgia"/>
                <a:cs typeface="Georgia"/>
              </a:rPr>
              <a:t>Interference</a:t>
            </a:r>
            <a:endParaRPr sz="2300">
              <a:latin typeface="Georgia"/>
              <a:cs typeface="Georg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20665" y="3455212"/>
            <a:ext cx="3799204" cy="26054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38100"/>
              </a:lnSpc>
              <a:spcBef>
                <a:spcPts val="105"/>
              </a:spcBef>
            </a:pP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Indirect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interference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generally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does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not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amount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trespass.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example,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causing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horse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bolt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by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making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a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loud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noise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nearby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would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not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be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horse.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However,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such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actions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might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give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rise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other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forms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liability,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such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as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negligence.</a:t>
            </a:r>
            <a:endParaRPr sz="175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60406" y="2888361"/>
            <a:ext cx="2502535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265" dirty="0">
                <a:solidFill>
                  <a:srgbClr val="FF89AE"/>
                </a:solidFill>
                <a:latin typeface="Georgia"/>
                <a:cs typeface="Georgia"/>
              </a:rPr>
              <a:t>Continuing</a:t>
            </a:r>
            <a:r>
              <a:rPr sz="2300" b="1" spc="-120" dirty="0">
                <a:solidFill>
                  <a:srgbClr val="FF89AE"/>
                </a:solidFill>
                <a:latin typeface="Georgia"/>
                <a:cs typeface="Georgia"/>
              </a:rPr>
              <a:t> </a:t>
            </a:r>
            <a:r>
              <a:rPr sz="2300" b="1" spc="-300" dirty="0">
                <a:solidFill>
                  <a:srgbClr val="FF89AE"/>
                </a:solidFill>
                <a:latin typeface="Georgia"/>
                <a:cs typeface="Georgia"/>
              </a:rPr>
              <a:t>Trespass</a:t>
            </a:r>
            <a:endParaRPr sz="2300">
              <a:latin typeface="Georgia"/>
              <a:cs typeface="Georg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860406" y="3455212"/>
            <a:ext cx="3942715" cy="29743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38200"/>
              </a:lnSpc>
              <a:spcBef>
                <a:spcPts val="105"/>
              </a:spcBef>
            </a:pP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Wrongful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interference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can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be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ongoing. 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If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someone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places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an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object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35" dirty="0">
                <a:solidFill>
                  <a:srgbClr val="DFD5DE"/>
                </a:solidFill>
                <a:latin typeface="Verdana"/>
                <a:cs typeface="Verdana"/>
              </a:rPr>
              <a:t>on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another's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land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without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permission,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each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moment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object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remains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35" dirty="0">
                <a:solidFill>
                  <a:srgbClr val="DFD5DE"/>
                </a:solidFill>
                <a:latin typeface="Verdana"/>
                <a:cs typeface="Verdana"/>
              </a:rPr>
              <a:t>there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constitutes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fresh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trespass.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This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concept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important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limitation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periods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calculation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of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damages.</a:t>
            </a:r>
            <a:endParaRPr sz="17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5900"/>
              </a:lnSpc>
              <a:spcBef>
                <a:spcPts val="100"/>
              </a:spcBef>
            </a:pPr>
            <a:r>
              <a:rPr sz="4250" spc="-495" dirty="0"/>
              <a:t>Statutory</a:t>
            </a:r>
            <a:r>
              <a:rPr sz="4250" spc="-375" dirty="0"/>
              <a:t> </a:t>
            </a:r>
            <a:r>
              <a:rPr sz="4250" spc="-509" dirty="0"/>
              <a:t>Provisions</a:t>
            </a:r>
            <a:r>
              <a:rPr sz="4250" spc="-370" dirty="0"/>
              <a:t> </a:t>
            </a:r>
            <a:r>
              <a:rPr sz="4250" spc="-365" dirty="0"/>
              <a:t>in</a:t>
            </a:r>
            <a:r>
              <a:rPr sz="4250" spc="-320" dirty="0"/>
              <a:t> </a:t>
            </a:r>
            <a:r>
              <a:rPr sz="4250" spc="-600" dirty="0"/>
              <a:t>Hong</a:t>
            </a:r>
            <a:r>
              <a:rPr sz="4250" spc="-325" dirty="0"/>
              <a:t> </a:t>
            </a:r>
            <a:r>
              <a:rPr sz="4250" spc="-680" dirty="0"/>
              <a:t>Kong:</a:t>
            </a:r>
            <a:r>
              <a:rPr sz="4250" spc="-310" dirty="0"/>
              <a:t> </a:t>
            </a:r>
            <a:r>
              <a:rPr sz="4250" spc="-434" dirty="0"/>
              <a:t>Theft</a:t>
            </a:r>
            <a:r>
              <a:rPr sz="4250" spc="-330" dirty="0"/>
              <a:t> </a:t>
            </a:r>
            <a:r>
              <a:rPr sz="4250" spc="-509" dirty="0"/>
              <a:t>Ordinance</a:t>
            </a:r>
            <a:r>
              <a:rPr sz="4250" spc="-370" dirty="0"/>
              <a:t> </a:t>
            </a:r>
            <a:r>
              <a:rPr sz="4250" spc="-555" dirty="0"/>
              <a:t>(Cap </a:t>
            </a:r>
            <a:r>
              <a:rPr sz="4250" spc="-505" dirty="0"/>
              <a:t>210)</a:t>
            </a:r>
            <a:endParaRPr sz="4250"/>
          </a:p>
        </p:txBody>
      </p:sp>
      <p:grpSp>
        <p:nvGrpSpPr>
          <p:cNvPr id="3" name="object 3"/>
          <p:cNvGrpSpPr/>
          <p:nvPr/>
        </p:nvGrpSpPr>
        <p:grpSpPr>
          <a:xfrm>
            <a:off x="722376" y="2508504"/>
            <a:ext cx="6494145" cy="2560320"/>
            <a:chOff x="722376" y="2508504"/>
            <a:chExt cx="6494145" cy="2560320"/>
          </a:xfrm>
        </p:grpSpPr>
        <p:sp>
          <p:nvSpPr>
            <p:cNvPr id="4" name="object 4"/>
            <p:cNvSpPr/>
            <p:nvPr/>
          </p:nvSpPr>
          <p:spPr>
            <a:xfrm>
              <a:off x="726186" y="2512314"/>
              <a:ext cx="6486525" cy="2552700"/>
            </a:xfrm>
            <a:custGeom>
              <a:avLst/>
              <a:gdLst/>
              <a:ahLst/>
              <a:cxnLst/>
              <a:rect l="l" t="t" r="r" b="b"/>
              <a:pathLst>
                <a:path w="6486525" h="2552700">
                  <a:moveTo>
                    <a:pt x="6399021" y="0"/>
                  </a:moveTo>
                  <a:lnTo>
                    <a:pt x="87071" y="0"/>
                  </a:lnTo>
                  <a:lnTo>
                    <a:pt x="53181" y="6844"/>
                  </a:lnTo>
                  <a:lnTo>
                    <a:pt x="25504" y="25511"/>
                  </a:lnTo>
                  <a:lnTo>
                    <a:pt x="6843" y="53203"/>
                  </a:lnTo>
                  <a:lnTo>
                    <a:pt x="0" y="87122"/>
                  </a:lnTo>
                  <a:lnTo>
                    <a:pt x="0" y="2465578"/>
                  </a:lnTo>
                  <a:lnTo>
                    <a:pt x="6843" y="2499496"/>
                  </a:lnTo>
                  <a:lnTo>
                    <a:pt x="25504" y="2527188"/>
                  </a:lnTo>
                  <a:lnTo>
                    <a:pt x="53181" y="2545855"/>
                  </a:lnTo>
                  <a:lnTo>
                    <a:pt x="87071" y="2552700"/>
                  </a:lnTo>
                  <a:lnTo>
                    <a:pt x="6399021" y="2552700"/>
                  </a:lnTo>
                  <a:lnTo>
                    <a:pt x="6432940" y="2545855"/>
                  </a:lnTo>
                  <a:lnTo>
                    <a:pt x="6460632" y="2527188"/>
                  </a:lnTo>
                  <a:lnTo>
                    <a:pt x="6479299" y="2499496"/>
                  </a:lnTo>
                  <a:lnTo>
                    <a:pt x="6486144" y="2465578"/>
                  </a:lnTo>
                  <a:lnTo>
                    <a:pt x="6486144" y="87122"/>
                  </a:lnTo>
                  <a:lnTo>
                    <a:pt x="6479299" y="53203"/>
                  </a:lnTo>
                  <a:lnTo>
                    <a:pt x="6460632" y="25511"/>
                  </a:lnTo>
                  <a:lnTo>
                    <a:pt x="6432940" y="6844"/>
                  </a:lnTo>
                  <a:lnTo>
                    <a:pt x="6399021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26186" y="2512314"/>
              <a:ext cx="6486525" cy="2552700"/>
            </a:xfrm>
            <a:custGeom>
              <a:avLst/>
              <a:gdLst/>
              <a:ahLst/>
              <a:cxnLst/>
              <a:rect l="l" t="t" r="r" b="b"/>
              <a:pathLst>
                <a:path w="6486525" h="2552700">
                  <a:moveTo>
                    <a:pt x="0" y="87122"/>
                  </a:moveTo>
                  <a:lnTo>
                    <a:pt x="6843" y="53203"/>
                  </a:lnTo>
                  <a:lnTo>
                    <a:pt x="25504" y="25511"/>
                  </a:lnTo>
                  <a:lnTo>
                    <a:pt x="53181" y="6844"/>
                  </a:lnTo>
                  <a:lnTo>
                    <a:pt x="87071" y="0"/>
                  </a:lnTo>
                  <a:lnTo>
                    <a:pt x="6399021" y="0"/>
                  </a:lnTo>
                  <a:lnTo>
                    <a:pt x="6432940" y="6844"/>
                  </a:lnTo>
                  <a:lnTo>
                    <a:pt x="6460632" y="25511"/>
                  </a:lnTo>
                  <a:lnTo>
                    <a:pt x="6479299" y="53203"/>
                  </a:lnTo>
                  <a:lnTo>
                    <a:pt x="6486144" y="87122"/>
                  </a:lnTo>
                  <a:lnTo>
                    <a:pt x="6486144" y="2465578"/>
                  </a:lnTo>
                  <a:lnTo>
                    <a:pt x="6479299" y="2499496"/>
                  </a:lnTo>
                  <a:lnTo>
                    <a:pt x="6460632" y="2527188"/>
                  </a:lnTo>
                  <a:lnTo>
                    <a:pt x="6432940" y="2545855"/>
                  </a:lnTo>
                  <a:lnTo>
                    <a:pt x="6399021" y="2552700"/>
                  </a:lnTo>
                  <a:lnTo>
                    <a:pt x="87071" y="2552700"/>
                  </a:lnTo>
                  <a:lnTo>
                    <a:pt x="53181" y="2545855"/>
                  </a:lnTo>
                  <a:lnTo>
                    <a:pt x="25504" y="2527188"/>
                  </a:lnTo>
                  <a:lnTo>
                    <a:pt x="6843" y="2499496"/>
                  </a:lnTo>
                  <a:lnTo>
                    <a:pt x="0" y="2465578"/>
                  </a:lnTo>
                  <a:lnTo>
                    <a:pt x="0" y="87122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28217" y="2704846"/>
            <a:ext cx="6021705" cy="1779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240" dirty="0">
                <a:solidFill>
                  <a:srgbClr val="DFD5DE"/>
                </a:solidFill>
                <a:latin typeface="Georgia"/>
                <a:cs typeface="Georgia"/>
              </a:rPr>
              <a:t>Section</a:t>
            </a:r>
            <a:r>
              <a:rPr sz="2100" b="1" spc="-18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290" dirty="0">
                <a:solidFill>
                  <a:srgbClr val="DFD5DE"/>
                </a:solidFill>
                <a:latin typeface="Georgia"/>
                <a:cs typeface="Georgia"/>
              </a:rPr>
              <a:t>2:</a:t>
            </a:r>
            <a:r>
              <a:rPr sz="2100" b="1" spc="-13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235" dirty="0">
                <a:solidFill>
                  <a:srgbClr val="DFD5DE"/>
                </a:solidFill>
                <a:latin typeface="Georgia"/>
                <a:cs typeface="Georgia"/>
              </a:rPr>
              <a:t>Definition</a:t>
            </a:r>
            <a:r>
              <a:rPr sz="2100" b="1" spc="-17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220" dirty="0">
                <a:solidFill>
                  <a:srgbClr val="DFD5DE"/>
                </a:solidFill>
                <a:latin typeface="Georgia"/>
                <a:cs typeface="Georgia"/>
              </a:rPr>
              <a:t>of</a:t>
            </a:r>
            <a:r>
              <a:rPr sz="2100" b="1" spc="-14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295" dirty="0">
                <a:solidFill>
                  <a:srgbClr val="DFD5DE"/>
                </a:solidFill>
                <a:latin typeface="Georgia"/>
                <a:cs typeface="Georgia"/>
              </a:rPr>
              <a:t>'Property'</a:t>
            </a:r>
            <a:endParaRPr sz="2100">
              <a:latin typeface="Georgia"/>
              <a:cs typeface="Georgia"/>
            </a:endParaRPr>
          </a:p>
          <a:p>
            <a:pPr marL="12700" marR="5080">
              <a:lnSpc>
                <a:spcPct val="135400"/>
              </a:lnSpc>
              <a:spcBef>
                <a:spcPts val="885"/>
              </a:spcBef>
            </a:pP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Theft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Ordinance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defines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'property'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broadly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include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35" dirty="0">
                <a:solidFill>
                  <a:srgbClr val="DFD5DE"/>
                </a:solidFill>
                <a:latin typeface="Verdana"/>
                <a:cs typeface="Verdana"/>
              </a:rPr>
              <a:t>money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all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other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property,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real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personal,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including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things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action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other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intangible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property.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wide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definition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ensures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comprehensive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coverage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potential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scenarios.</a:t>
            </a:r>
            <a:endParaRPr sz="1600">
              <a:latin typeface="Verdana"/>
              <a:cs typeface="Verdan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415783" y="2508504"/>
            <a:ext cx="6494145" cy="2560320"/>
            <a:chOff x="7415783" y="2508504"/>
            <a:chExt cx="6494145" cy="2560320"/>
          </a:xfrm>
        </p:grpSpPr>
        <p:sp>
          <p:nvSpPr>
            <p:cNvPr id="8" name="object 8"/>
            <p:cNvSpPr/>
            <p:nvPr/>
          </p:nvSpPr>
          <p:spPr>
            <a:xfrm>
              <a:off x="7419593" y="2512314"/>
              <a:ext cx="6486525" cy="2552700"/>
            </a:xfrm>
            <a:custGeom>
              <a:avLst/>
              <a:gdLst/>
              <a:ahLst/>
              <a:cxnLst/>
              <a:rect l="l" t="t" r="r" b="b"/>
              <a:pathLst>
                <a:path w="6486525" h="2552700">
                  <a:moveTo>
                    <a:pt x="6399021" y="0"/>
                  </a:moveTo>
                  <a:lnTo>
                    <a:pt x="87122" y="0"/>
                  </a:lnTo>
                  <a:lnTo>
                    <a:pt x="53203" y="6844"/>
                  </a:lnTo>
                  <a:lnTo>
                    <a:pt x="25511" y="25511"/>
                  </a:lnTo>
                  <a:lnTo>
                    <a:pt x="6844" y="53203"/>
                  </a:lnTo>
                  <a:lnTo>
                    <a:pt x="0" y="87122"/>
                  </a:lnTo>
                  <a:lnTo>
                    <a:pt x="0" y="2465578"/>
                  </a:lnTo>
                  <a:lnTo>
                    <a:pt x="6844" y="2499496"/>
                  </a:lnTo>
                  <a:lnTo>
                    <a:pt x="25511" y="2527188"/>
                  </a:lnTo>
                  <a:lnTo>
                    <a:pt x="53203" y="2545855"/>
                  </a:lnTo>
                  <a:lnTo>
                    <a:pt x="87122" y="2552700"/>
                  </a:lnTo>
                  <a:lnTo>
                    <a:pt x="6399021" y="2552700"/>
                  </a:lnTo>
                  <a:lnTo>
                    <a:pt x="6432940" y="2545855"/>
                  </a:lnTo>
                  <a:lnTo>
                    <a:pt x="6460632" y="2527188"/>
                  </a:lnTo>
                  <a:lnTo>
                    <a:pt x="6479299" y="2499496"/>
                  </a:lnTo>
                  <a:lnTo>
                    <a:pt x="6486144" y="2465578"/>
                  </a:lnTo>
                  <a:lnTo>
                    <a:pt x="6486144" y="87122"/>
                  </a:lnTo>
                  <a:lnTo>
                    <a:pt x="6479299" y="53203"/>
                  </a:lnTo>
                  <a:lnTo>
                    <a:pt x="6460632" y="25511"/>
                  </a:lnTo>
                  <a:lnTo>
                    <a:pt x="6432940" y="6844"/>
                  </a:lnTo>
                  <a:lnTo>
                    <a:pt x="6399021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419593" y="2512314"/>
              <a:ext cx="6486525" cy="2552700"/>
            </a:xfrm>
            <a:custGeom>
              <a:avLst/>
              <a:gdLst/>
              <a:ahLst/>
              <a:cxnLst/>
              <a:rect l="l" t="t" r="r" b="b"/>
              <a:pathLst>
                <a:path w="6486525" h="2552700">
                  <a:moveTo>
                    <a:pt x="0" y="87122"/>
                  </a:moveTo>
                  <a:lnTo>
                    <a:pt x="6844" y="53203"/>
                  </a:lnTo>
                  <a:lnTo>
                    <a:pt x="25511" y="25511"/>
                  </a:lnTo>
                  <a:lnTo>
                    <a:pt x="53203" y="6844"/>
                  </a:lnTo>
                  <a:lnTo>
                    <a:pt x="87122" y="0"/>
                  </a:lnTo>
                  <a:lnTo>
                    <a:pt x="6399021" y="0"/>
                  </a:lnTo>
                  <a:lnTo>
                    <a:pt x="6432940" y="6844"/>
                  </a:lnTo>
                  <a:lnTo>
                    <a:pt x="6460632" y="25511"/>
                  </a:lnTo>
                  <a:lnTo>
                    <a:pt x="6479299" y="53203"/>
                  </a:lnTo>
                  <a:lnTo>
                    <a:pt x="6486144" y="87122"/>
                  </a:lnTo>
                  <a:lnTo>
                    <a:pt x="6486144" y="2465578"/>
                  </a:lnTo>
                  <a:lnTo>
                    <a:pt x="6479299" y="2499496"/>
                  </a:lnTo>
                  <a:lnTo>
                    <a:pt x="6460632" y="2527188"/>
                  </a:lnTo>
                  <a:lnTo>
                    <a:pt x="6432940" y="2545855"/>
                  </a:lnTo>
                  <a:lnTo>
                    <a:pt x="6399021" y="2552700"/>
                  </a:lnTo>
                  <a:lnTo>
                    <a:pt x="87122" y="2552700"/>
                  </a:lnTo>
                  <a:lnTo>
                    <a:pt x="53203" y="2545855"/>
                  </a:lnTo>
                  <a:lnTo>
                    <a:pt x="25511" y="2527188"/>
                  </a:lnTo>
                  <a:lnTo>
                    <a:pt x="6844" y="2499496"/>
                  </a:lnTo>
                  <a:lnTo>
                    <a:pt x="0" y="2465578"/>
                  </a:lnTo>
                  <a:lnTo>
                    <a:pt x="0" y="87122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621905" y="2704846"/>
            <a:ext cx="6033770" cy="1779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240" dirty="0">
                <a:solidFill>
                  <a:srgbClr val="DFD5DE"/>
                </a:solidFill>
                <a:latin typeface="Georgia"/>
                <a:cs typeface="Georgia"/>
              </a:rPr>
              <a:t>Section</a:t>
            </a:r>
            <a:r>
              <a:rPr sz="2100" b="1" spc="-18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275" dirty="0">
                <a:solidFill>
                  <a:srgbClr val="DFD5DE"/>
                </a:solidFill>
                <a:latin typeface="Georgia"/>
                <a:cs typeface="Georgia"/>
              </a:rPr>
              <a:t>23:</a:t>
            </a:r>
            <a:r>
              <a:rPr sz="2100" b="1" spc="-14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254" dirty="0">
                <a:solidFill>
                  <a:srgbClr val="DFD5DE"/>
                </a:solidFill>
                <a:latin typeface="Georgia"/>
                <a:cs typeface="Georgia"/>
              </a:rPr>
              <a:t>Handling</a:t>
            </a:r>
            <a:r>
              <a:rPr sz="2100" b="1" spc="-17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245" dirty="0">
                <a:solidFill>
                  <a:srgbClr val="DFD5DE"/>
                </a:solidFill>
                <a:latin typeface="Georgia"/>
                <a:cs typeface="Georgia"/>
              </a:rPr>
              <a:t>Stolen</a:t>
            </a:r>
            <a:r>
              <a:rPr sz="2100" b="1" spc="-18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300" dirty="0">
                <a:solidFill>
                  <a:srgbClr val="DFD5DE"/>
                </a:solidFill>
                <a:latin typeface="Georgia"/>
                <a:cs typeface="Georgia"/>
              </a:rPr>
              <a:t>Goods</a:t>
            </a:r>
            <a:endParaRPr sz="2100">
              <a:latin typeface="Georgia"/>
              <a:cs typeface="Georgia"/>
            </a:endParaRPr>
          </a:p>
          <a:p>
            <a:pPr marL="12700" marR="5080">
              <a:lnSpc>
                <a:spcPct val="135400"/>
              </a:lnSpc>
              <a:spcBef>
                <a:spcPts val="885"/>
              </a:spcBef>
            </a:pP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section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creates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an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5" dirty="0">
                <a:solidFill>
                  <a:srgbClr val="DFD5DE"/>
                </a:solidFill>
                <a:latin typeface="Verdana"/>
                <a:cs typeface="Verdana"/>
              </a:rPr>
              <a:t>offence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handling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stolen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goods,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which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can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be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relevant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5" dirty="0">
                <a:solidFill>
                  <a:srgbClr val="DFD5DE"/>
                </a:solidFill>
                <a:latin typeface="Verdana"/>
                <a:cs typeface="Verdana"/>
              </a:rPr>
              <a:t>cases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where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involves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30" dirty="0">
                <a:solidFill>
                  <a:srgbClr val="DFD5DE"/>
                </a:solidFill>
                <a:latin typeface="Verdana"/>
                <a:cs typeface="Verdana"/>
              </a:rPr>
              <a:t>stolen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property.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4" dirty="0">
                <a:solidFill>
                  <a:srgbClr val="DFD5DE"/>
                </a:solidFill>
                <a:latin typeface="Verdana"/>
                <a:cs typeface="Verdana"/>
              </a:rPr>
              <a:t>It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demonstrates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intersection between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criminal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law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civil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trespass.</a:t>
            </a:r>
            <a:endParaRPr sz="1600">
              <a:latin typeface="Verdana"/>
              <a:cs typeface="Verdan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22376" y="5269991"/>
            <a:ext cx="6494145" cy="2230120"/>
            <a:chOff x="722376" y="5269991"/>
            <a:chExt cx="6494145" cy="2230120"/>
          </a:xfrm>
        </p:grpSpPr>
        <p:sp>
          <p:nvSpPr>
            <p:cNvPr id="12" name="object 12"/>
            <p:cNvSpPr/>
            <p:nvPr/>
          </p:nvSpPr>
          <p:spPr>
            <a:xfrm>
              <a:off x="726186" y="5273801"/>
              <a:ext cx="6486525" cy="2222500"/>
            </a:xfrm>
            <a:custGeom>
              <a:avLst/>
              <a:gdLst/>
              <a:ahLst/>
              <a:cxnLst/>
              <a:rect l="l" t="t" r="r" b="b"/>
              <a:pathLst>
                <a:path w="6486525" h="2222500">
                  <a:moveTo>
                    <a:pt x="6399021" y="0"/>
                  </a:moveTo>
                  <a:lnTo>
                    <a:pt x="87122" y="0"/>
                  </a:lnTo>
                  <a:lnTo>
                    <a:pt x="53213" y="6844"/>
                  </a:lnTo>
                  <a:lnTo>
                    <a:pt x="25520" y="25511"/>
                  </a:lnTo>
                  <a:lnTo>
                    <a:pt x="6847" y="53203"/>
                  </a:lnTo>
                  <a:lnTo>
                    <a:pt x="0" y="87122"/>
                  </a:lnTo>
                  <a:lnTo>
                    <a:pt x="0" y="2134857"/>
                  </a:lnTo>
                  <a:lnTo>
                    <a:pt x="6847" y="2168772"/>
                  </a:lnTo>
                  <a:lnTo>
                    <a:pt x="25520" y="2196469"/>
                  </a:lnTo>
                  <a:lnTo>
                    <a:pt x="53213" y="2215144"/>
                  </a:lnTo>
                  <a:lnTo>
                    <a:pt x="87122" y="2221992"/>
                  </a:lnTo>
                  <a:lnTo>
                    <a:pt x="6399021" y="2221992"/>
                  </a:lnTo>
                  <a:lnTo>
                    <a:pt x="6432940" y="2215144"/>
                  </a:lnTo>
                  <a:lnTo>
                    <a:pt x="6460632" y="2196469"/>
                  </a:lnTo>
                  <a:lnTo>
                    <a:pt x="6479299" y="2168772"/>
                  </a:lnTo>
                  <a:lnTo>
                    <a:pt x="6486144" y="2134857"/>
                  </a:lnTo>
                  <a:lnTo>
                    <a:pt x="6486144" y="87122"/>
                  </a:lnTo>
                  <a:lnTo>
                    <a:pt x="6479299" y="53203"/>
                  </a:lnTo>
                  <a:lnTo>
                    <a:pt x="6460632" y="25511"/>
                  </a:lnTo>
                  <a:lnTo>
                    <a:pt x="6432940" y="6844"/>
                  </a:lnTo>
                  <a:lnTo>
                    <a:pt x="6399021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26186" y="5273801"/>
              <a:ext cx="6486525" cy="2222500"/>
            </a:xfrm>
            <a:custGeom>
              <a:avLst/>
              <a:gdLst/>
              <a:ahLst/>
              <a:cxnLst/>
              <a:rect l="l" t="t" r="r" b="b"/>
              <a:pathLst>
                <a:path w="6486525" h="2222500">
                  <a:moveTo>
                    <a:pt x="0" y="87122"/>
                  </a:moveTo>
                  <a:lnTo>
                    <a:pt x="6847" y="53203"/>
                  </a:lnTo>
                  <a:lnTo>
                    <a:pt x="25520" y="25511"/>
                  </a:lnTo>
                  <a:lnTo>
                    <a:pt x="53213" y="6844"/>
                  </a:lnTo>
                  <a:lnTo>
                    <a:pt x="87122" y="0"/>
                  </a:lnTo>
                  <a:lnTo>
                    <a:pt x="6399021" y="0"/>
                  </a:lnTo>
                  <a:lnTo>
                    <a:pt x="6432940" y="6844"/>
                  </a:lnTo>
                  <a:lnTo>
                    <a:pt x="6460632" y="25511"/>
                  </a:lnTo>
                  <a:lnTo>
                    <a:pt x="6479299" y="53203"/>
                  </a:lnTo>
                  <a:lnTo>
                    <a:pt x="6486144" y="87122"/>
                  </a:lnTo>
                  <a:lnTo>
                    <a:pt x="6486144" y="2134857"/>
                  </a:lnTo>
                  <a:lnTo>
                    <a:pt x="6479299" y="2168772"/>
                  </a:lnTo>
                  <a:lnTo>
                    <a:pt x="6460632" y="2196469"/>
                  </a:lnTo>
                  <a:lnTo>
                    <a:pt x="6432940" y="2215144"/>
                  </a:lnTo>
                  <a:lnTo>
                    <a:pt x="6399021" y="2221992"/>
                  </a:lnTo>
                  <a:lnTo>
                    <a:pt x="87122" y="2221992"/>
                  </a:lnTo>
                  <a:lnTo>
                    <a:pt x="53213" y="2215144"/>
                  </a:lnTo>
                  <a:lnTo>
                    <a:pt x="25520" y="2196469"/>
                  </a:lnTo>
                  <a:lnTo>
                    <a:pt x="6847" y="2168772"/>
                  </a:lnTo>
                  <a:lnTo>
                    <a:pt x="0" y="2134857"/>
                  </a:lnTo>
                  <a:lnTo>
                    <a:pt x="0" y="87122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928217" y="5466715"/>
            <a:ext cx="5978525" cy="1779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240" dirty="0">
                <a:solidFill>
                  <a:srgbClr val="DFD5DE"/>
                </a:solidFill>
                <a:latin typeface="Georgia"/>
                <a:cs typeface="Georgia"/>
              </a:rPr>
              <a:t>Section</a:t>
            </a:r>
            <a:r>
              <a:rPr sz="2100" b="1" spc="-18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420" dirty="0">
                <a:solidFill>
                  <a:srgbClr val="DFD5DE"/>
                </a:solidFill>
                <a:latin typeface="Georgia"/>
                <a:cs typeface="Georgia"/>
              </a:rPr>
              <a:t>G4:</a:t>
            </a:r>
            <a:r>
              <a:rPr sz="2100" b="1" spc="-13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270" dirty="0">
                <a:solidFill>
                  <a:srgbClr val="DFD5DE"/>
                </a:solidFill>
                <a:latin typeface="Georgia"/>
                <a:cs typeface="Georgia"/>
              </a:rPr>
              <a:t>Jurisdiction</a:t>
            </a:r>
            <a:r>
              <a:rPr sz="2100" b="1" spc="-18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220" dirty="0">
                <a:solidFill>
                  <a:srgbClr val="DFD5DE"/>
                </a:solidFill>
                <a:latin typeface="Georgia"/>
                <a:cs typeface="Georgia"/>
              </a:rPr>
              <a:t>of</a:t>
            </a:r>
            <a:r>
              <a:rPr sz="2100" b="1" spc="-14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225" dirty="0">
                <a:solidFill>
                  <a:srgbClr val="DFD5DE"/>
                </a:solidFill>
                <a:latin typeface="Georgia"/>
                <a:cs typeface="Georgia"/>
              </a:rPr>
              <a:t>District</a:t>
            </a:r>
            <a:r>
              <a:rPr sz="2100" b="1" spc="-17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30" dirty="0">
                <a:solidFill>
                  <a:srgbClr val="DFD5DE"/>
                </a:solidFill>
                <a:latin typeface="Georgia"/>
                <a:cs typeface="Georgia"/>
              </a:rPr>
              <a:t>Court</a:t>
            </a:r>
            <a:endParaRPr sz="2100">
              <a:latin typeface="Georgia"/>
              <a:cs typeface="Georgia"/>
            </a:endParaRPr>
          </a:p>
          <a:p>
            <a:pPr marL="12700" marR="5080">
              <a:lnSpc>
                <a:spcPct val="135400"/>
              </a:lnSpc>
              <a:spcBef>
                <a:spcPts val="885"/>
              </a:spcBef>
            </a:pP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provision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grants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District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Court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jurisdiction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over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offences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under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Ordinance,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including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those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related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interference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with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property.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It's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crucial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understanding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forum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potential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criminal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proceedings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arising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from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incidents.</a:t>
            </a:r>
            <a:endParaRPr sz="1600">
              <a:latin typeface="Verdana"/>
              <a:cs typeface="Verdan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415783" y="5269991"/>
            <a:ext cx="6494145" cy="2230120"/>
            <a:chOff x="7415783" y="5269991"/>
            <a:chExt cx="6494145" cy="2230120"/>
          </a:xfrm>
        </p:grpSpPr>
        <p:sp>
          <p:nvSpPr>
            <p:cNvPr id="16" name="object 16"/>
            <p:cNvSpPr/>
            <p:nvPr/>
          </p:nvSpPr>
          <p:spPr>
            <a:xfrm>
              <a:off x="7419593" y="5273801"/>
              <a:ext cx="6486525" cy="2222500"/>
            </a:xfrm>
            <a:custGeom>
              <a:avLst/>
              <a:gdLst/>
              <a:ahLst/>
              <a:cxnLst/>
              <a:rect l="l" t="t" r="r" b="b"/>
              <a:pathLst>
                <a:path w="6486525" h="2222500">
                  <a:moveTo>
                    <a:pt x="6399021" y="0"/>
                  </a:moveTo>
                  <a:lnTo>
                    <a:pt x="87122" y="0"/>
                  </a:lnTo>
                  <a:lnTo>
                    <a:pt x="53203" y="6844"/>
                  </a:lnTo>
                  <a:lnTo>
                    <a:pt x="25511" y="25511"/>
                  </a:lnTo>
                  <a:lnTo>
                    <a:pt x="6844" y="53203"/>
                  </a:lnTo>
                  <a:lnTo>
                    <a:pt x="0" y="87122"/>
                  </a:lnTo>
                  <a:lnTo>
                    <a:pt x="0" y="2134857"/>
                  </a:lnTo>
                  <a:lnTo>
                    <a:pt x="6844" y="2168772"/>
                  </a:lnTo>
                  <a:lnTo>
                    <a:pt x="25511" y="2196469"/>
                  </a:lnTo>
                  <a:lnTo>
                    <a:pt x="53203" y="2215144"/>
                  </a:lnTo>
                  <a:lnTo>
                    <a:pt x="87122" y="2221992"/>
                  </a:lnTo>
                  <a:lnTo>
                    <a:pt x="6399021" y="2221992"/>
                  </a:lnTo>
                  <a:lnTo>
                    <a:pt x="6432940" y="2215144"/>
                  </a:lnTo>
                  <a:lnTo>
                    <a:pt x="6460632" y="2196469"/>
                  </a:lnTo>
                  <a:lnTo>
                    <a:pt x="6479299" y="2168772"/>
                  </a:lnTo>
                  <a:lnTo>
                    <a:pt x="6486144" y="2134857"/>
                  </a:lnTo>
                  <a:lnTo>
                    <a:pt x="6486144" y="87122"/>
                  </a:lnTo>
                  <a:lnTo>
                    <a:pt x="6479299" y="53203"/>
                  </a:lnTo>
                  <a:lnTo>
                    <a:pt x="6460632" y="25511"/>
                  </a:lnTo>
                  <a:lnTo>
                    <a:pt x="6432940" y="6844"/>
                  </a:lnTo>
                  <a:lnTo>
                    <a:pt x="6399021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419593" y="5273801"/>
              <a:ext cx="6486525" cy="2222500"/>
            </a:xfrm>
            <a:custGeom>
              <a:avLst/>
              <a:gdLst/>
              <a:ahLst/>
              <a:cxnLst/>
              <a:rect l="l" t="t" r="r" b="b"/>
              <a:pathLst>
                <a:path w="6486525" h="2222500">
                  <a:moveTo>
                    <a:pt x="0" y="87122"/>
                  </a:moveTo>
                  <a:lnTo>
                    <a:pt x="6844" y="53203"/>
                  </a:lnTo>
                  <a:lnTo>
                    <a:pt x="25511" y="25511"/>
                  </a:lnTo>
                  <a:lnTo>
                    <a:pt x="53203" y="6844"/>
                  </a:lnTo>
                  <a:lnTo>
                    <a:pt x="87122" y="0"/>
                  </a:lnTo>
                  <a:lnTo>
                    <a:pt x="6399021" y="0"/>
                  </a:lnTo>
                  <a:lnTo>
                    <a:pt x="6432940" y="6844"/>
                  </a:lnTo>
                  <a:lnTo>
                    <a:pt x="6460632" y="25511"/>
                  </a:lnTo>
                  <a:lnTo>
                    <a:pt x="6479299" y="53203"/>
                  </a:lnTo>
                  <a:lnTo>
                    <a:pt x="6486144" y="87122"/>
                  </a:lnTo>
                  <a:lnTo>
                    <a:pt x="6486144" y="2134857"/>
                  </a:lnTo>
                  <a:lnTo>
                    <a:pt x="6479299" y="2168772"/>
                  </a:lnTo>
                  <a:lnTo>
                    <a:pt x="6460632" y="2196469"/>
                  </a:lnTo>
                  <a:lnTo>
                    <a:pt x="6432940" y="2215144"/>
                  </a:lnTo>
                  <a:lnTo>
                    <a:pt x="6399021" y="2221992"/>
                  </a:lnTo>
                  <a:lnTo>
                    <a:pt x="87122" y="2221992"/>
                  </a:lnTo>
                  <a:lnTo>
                    <a:pt x="53203" y="2215144"/>
                  </a:lnTo>
                  <a:lnTo>
                    <a:pt x="25511" y="2196469"/>
                  </a:lnTo>
                  <a:lnTo>
                    <a:pt x="6844" y="2168772"/>
                  </a:lnTo>
                  <a:lnTo>
                    <a:pt x="0" y="2134857"/>
                  </a:lnTo>
                  <a:lnTo>
                    <a:pt x="0" y="87122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621905" y="5466715"/>
            <a:ext cx="6024245" cy="1779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240" dirty="0">
                <a:solidFill>
                  <a:srgbClr val="DFD5DE"/>
                </a:solidFill>
                <a:latin typeface="Georgia"/>
                <a:cs typeface="Georgia"/>
              </a:rPr>
              <a:t>Section</a:t>
            </a:r>
            <a:r>
              <a:rPr sz="2100" b="1" spc="-19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360" dirty="0">
                <a:solidFill>
                  <a:srgbClr val="DFD5DE"/>
                </a:solidFill>
                <a:latin typeface="Georgia"/>
                <a:cs typeface="Georgia"/>
              </a:rPr>
              <a:t>G5:</a:t>
            </a:r>
            <a:r>
              <a:rPr sz="2100" b="1" spc="-15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175" dirty="0">
                <a:solidFill>
                  <a:srgbClr val="DFD5DE"/>
                </a:solidFill>
                <a:latin typeface="Georgia"/>
                <a:cs typeface="Georgia"/>
              </a:rPr>
              <a:t>Civil</a:t>
            </a:r>
            <a:r>
              <a:rPr sz="2100" b="1" spc="-15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250" dirty="0">
                <a:solidFill>
                  <a:srgbClr val="DFD5DE"/>
                </a:solidFill>
                <a:latin typeface="Georgia"/>
                <a:cs typeface="Georgia"/>
              </a:rPr>
              <a:t>Rights</a:t>
            </a:r>
            <a:r>
              <a:rPr sz="2100" b="1" spc="-18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254" dirty="0">
                <a:solidFill>
                  <a:srgbClr val="DFD5DE"/>
                </a:solidFill>
                <a:latin typeface="Georgia"/>
                <a:cs typeface="Georgia"/>
              </a:rPr>
              <a:t>and</a:t>
            </a:r>
            <a:r>
              <a:rPr sz="2100" b="1" spc="-16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00" b="1" spc="-295" dirty="0">
                <a:solidFill>
                  <a:srgbClr val="DFD5DE"/>
                </a:solidFill>
                <a:latin typeface="Georgia"/>
                <a:cs typeface="Georgia"/>
              </a:rPr>
              <a:t>Remedies</a:t>
            </a:r>
            <a:endParaRPr sz="2100">
              <a:latin typeface="Georgia"/>
              <a:cs typeface="Georgia"/>
            </a:endParaRPr>
          </a:p>
          <a:p>
            <a:pPr marL="12700" marR="5080">
              <a:lnSpc>
                <a:spcPct val="135400"/>
              </a:lnSpc>
              <a:spcBef>
                <a:spcPts val="885"/>
              </a:spcBef>
            </a:pP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section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preserves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civil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rights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remedies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relating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to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property,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ensuring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victims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can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pursue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civil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actions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independently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any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criminal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proceedings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under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Ordinance.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62382" rIns="0" bIns="0" rtlCol="0">
            <a:spAutoFit/>
          </a:bodyPr>
          <a:lstStyle/>
          <a:p>
            <a:pPr marL="80645">
              <a:lnSpc>
                <a:spcPct val="100000"/>
              </a:lnSpc>
              <a:spcBef>
                <a:spcPts val="105"/>
              </a:spcBef>
            </a:pPr>
            <a:r>
              <a:rPr sz="4650" spc="-615" dirty="0"/>
              <a:t>Defenses:</a:t>
            </a:r>
            <a:r>
              <a:rPr sz="4650" spc="-355" dirty="0"/>
              <a:t> </a:t>
            </a:r>
            <a:r>
              <a:rPr sz="4650" spc="-560" dirty="0"/>
              <a:t>Consent</a:t>
            </a:r>
            <a:endParaRPr sz="465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004" y="2247900"/>
            <a:ext cx="566927" cy="56692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81304" y="3013329"/>
            <a:ext cx="2834005" cy="3818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300" dirty="0">
                <a:solidFill>
                  <a:srgbClr val="DFD5DE"/>
                </a:solidFill>
                <a:latin typeface="Georgia"/>
                <a:cs typeface="Georgia"/>
              </a:rPr>
              <a:t>Express</a:t>
            </a:r>
            <a:r>
              <a:rPr sz="2300" b="1" spc="-19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285" dirty="0">
                <a:solidFill>
                  <a:srgbClr val="DFD5DE"/>
                </a:solidFill>
                <a:latin typeface="Georgia"/>
                <a:cs typeface="Georgia"/>
              </a:rPr>
              <a:t>Consent</a:t>
            </a:r>
            <a:endParaRPr sz="2300">
              <a:latin typeface="Georgia"/>
              <a:cs typeface="Georgia"/>
            </a:endParaRPr>
          </a:p>
          <a:p>
            <a:pPr marL="12700" marR="5080">
              <a:lnSpc>
                <a:spcPct val="138200"/>
              </a:lnSpc>
              <a:spcBef>
                <a:spcPts val="985"/>
              </a:spcBef>
            </a:pP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When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owner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explicitly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permits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defendant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to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interact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with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their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goods,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either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verbally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writing.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clear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30" dirty="0">
                <a:solidFill>
                  <a:srgbClr val="DFD5DE"/>
                </a:solidFill>
                <a:latin typeface="Verdana"/>
                <a:cs typeface="Verdana"/>
              </a:rPr>
              <a:t>authorisation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negates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any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claim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of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trespass,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provided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defendant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acts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within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750" spc="-35" dirty="0">
                <a:solidFill>
                  <a:srgbClr val="DFD5DE"/>
                </a:solidFill>
                <a:latin typeface="Verdana"/>
                <a:cs typeface="Verdana"/>
              </a:rPr>
              <a:t>scope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consent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given.</a:t>
            </a:r>
            <a:endParaRPr sz="1750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39184" y="2247900"/>
            <a:ext cx="566927" cy="566927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127119" y="3013329"/>
            <a:ext cx="3018155" cy="41865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275" dirty="0">
                <a:solidFill>
                  <a:srgbClr val="DFD5DE"/>
                </a:solidFill>
                <a:latin typeface="Georgia"/>
                <a:cs typeface="Georgia"/>
              </a:rPr>
              <a:t>Implied</a:t>
            </a:r>
            <a:r>
              <a:rPr sz="2300" b="1" spc="-19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285" dirty="0">
                <a:solidFill>
                  <a:srgbClr val="DFD5DE"/>
                </a:solidFill>
                <a:latin typeface="Georgia"/>
                <a:cs typeface="Georgia"/>
              </a:rPr>
              <a:t>Consent</a:t>
            </a:r>
            <a:endParaRPr sz="23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90"/>
              </a:spcBef>
            </a:pP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Arises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from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circumstances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conduct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of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parties.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instance,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leaving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public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place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might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imply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consent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for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others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move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them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if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necessary.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Courts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consider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context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and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reasonableness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implied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consent.</a:t>
            </a:r>
            <a:endParaRPr sz="1750">
              <a:latin typeface="Verdana"/>
              <a:cs typeface="Verdana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85888" y="2247900"/>
            <a:ext cx="566927" cy="566927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7473188" y="3013329"/>
            <a:ext cx="2931795" cy="34499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280" dirty="0">
                <a:solidFill>
                  <a:srgbClr val="DFD5DE"/>
                </a:solidFill>
                <a:latin typeface="Georgia"/>
                <a:cs typeface="Georgia"/>
              </a:rPr>
              <a:t>Revocation</a:t>
            </a:r>
            <a:r>
              <a:rPr sz="2300" b="1" spc="-22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235" dirty="0">
                <a:solidFill>
                  <a:srgbClr val="DFD5DE"/>
                </a:solidFill>
                <a:latin typeface="Georgia"/>
                <a:cs typeface="Georgia"/>
              </a:rPr>
              <a:t>of</a:t>
            </a:r>
            <a:r>
              <a:rPr sz="2300" b="1" spc="-20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285" dirty="0">
                <a:solidFill>
                  <a:srgbClr val="DFD5DE"/>
                </a:solidFill>
                <a:latin typeface="Georgia"/>
                <a:cs typeface="Georgia"/>
              </a:rPr>
              <a:t>Consent</a:t>
            </a:r>
            <a:endParaRPr sz="2300">
              <a:latin typeface="Georgia"/>
              <a:cs typeface="Georgia"/>
            </a:endParaRPr>
          </a:p>
          <a:p>
            <a:pPr marL="12700" marR="5080">
              <a:lnSpc>
                <a:spcPct val="138200"/>
              </a:lnSpc>
              <a:spcBef>
                <a:spcPts val="985"/>
              </a:spcBef>
            </a:pP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Consent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can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be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revoked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at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any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time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by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owner.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Once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revoked,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any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further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interference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with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goods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becomes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trespass.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revocation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must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be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communicated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defendant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be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effective.</a:t>
            </a:r>
            <a:endParaRPr sz="1750">
              <a:latin typeface="Verdana"/>
              <a:cs typeface="Verdana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831068" y="2247900"/>
            <a:ext cx="566927" cy="566927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10819256" y="3013329"/>
            <a:ext cx="2925445" cy="34499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260" dirty="0">
                <a:solidFill>
                  <a:srgbClr val="DFD5DE"/>
                </a:solidFill>
                <a:latin typeface="Georgia"/>
                <a:cs typeface="Georgia"/>
              </a:rPr>
              <a:t>Limits</a:t>
            </a:r>
            <a:r>
              <a:rPr sz="2300" b="1" spc="-21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235" dirty="0">
                <a:solidFill>
                  <a:srgbClr val="DFD5DE"/>
                </a:solidFill>
                <a:latin typeface="Georgia"/>
                <a:cs typeface="Georgia"/>
              </a:rPr>
              <a:t>of</a:t>
            </a:r>
            <a:r>
              <a:rPr sz="2300" b="1" spc="-18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280" dirty="0">
                <a:solidFill>
                  <a:srgbClr val="DFD5DE"/>
                </a:solidFill>
                <a:latin typeface="Georgia"/>
                <a:cs typeface="Georgia"/>
              </a:rPr>
              <a:t>Consent</a:t>
            </a:r>
            <a:endParaRPr sz="2300">
              <a:latin typeface="Georgia"/>
              <a:cs typeface="Georgia"/>
            </a:endParaRPr>
          </a:p>
          <a:p>
            <a:pPr marL="12700" marR="5080">
              <a:lnSpc>
                <a:spcPct val="138200"/>
              </a:lnSpc>
              <a:spcBef>
                <a:spcPts val="985"/>
              </a:spcBef>
            </a:pP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Consent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only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valid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defence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40" dirty="0">
                <a:solidFill>
                  <a:srgbClr val="DFD5DE"/>
                </a:solidFill>
                <a:latin typeface="Verdana"/>
                <a:cs typeface="Verdana"/>
              </a:rPr>
              <a:t>if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defendant's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actions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fall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within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its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scope.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Exceeding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boundaries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of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consent,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such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as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using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75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an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unauthorised 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manner,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can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still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result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in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trespass.</a:t>
            </a:r>
            <a:endParaRPr sz="1750">
              <a:latin typeface="Verdana"/>
              <a:cs typeface="Verdana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9020" y="478281"/>
            <a:ext cx="549211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spc="-509" dirty="0"/>
              <a:t>Defenses:</a:t>
            </a:r>
            <a:r>
              <a:rPr sz="3900" spc="-280" dirty="0"/>
              <a:t> </a:t>
            </a:r>
            <a:r>
              <a:rPr sz="3900" spc="-490" dirty="0"/>
              <a:t>Lawful</a:t>
            </a:r>
            <a:r>
              <a:rPr sz="3900" spc="-310" dirty="0"/>
              <a:t> </a:t>
            </a:r>
            <a:r>
              <a:rPr sz="3900" spc="-455" dirty="0"/>
              <a:t>Authority</a:t>
            </a:r>
            <a:endParaRPr sz="3900"/>
          </a:p>
        </p:txBody>
      </p:sp>
      <p:grpSp>
        <p:nvGrpSpPr>
          <p:cNvPr id="3" name="object 3"/>
          <p:cNvGrpSpPr/>
          <p:nvPr/>
        </p:nvGrpSpPr>
        <p:grpSpPr>
          <a:xfrm>
            <a:off x="729995" y="1517903"/>
            <a:ext cx="1066800" cy="6192520"/>
            <a:chOff x="729995" y="1517903"/>
            <a:chExt cx="1066800" cy="6192520"/>
          </a:xfrm>
        </p:grpSpPr>
        <p:sp>
          <p:nvSpPr>
            <p:cNvPr id="4" name="object 4"/>
            <p:cNvSpPr/>
            <p:nvPr/>
          </p:nvSpPr>
          <p:spPr>
            <a:xfrm>
              <a:off x="934212" y="1517903"/>
              <a:ext cx="862965" cy="6192520"/>
            </a:xfrm>
            <a:custGeom>
              <a:avLst/>
              <a:gdLst/>
              <a:ahLst/>
              <a:cxnLst/>
              <a:rect l="l" t="t" r="r" b="b"/>
              <a:pathLst>
                <a:path w="862964" h="6192520">
                  <a:moveTo>
                    <a:pt x="22860" y="5080"/>
                  </a:moveTo>
                  <a:lnTo>
                    <a:pt x="17741" y="0"/>
                  </a:ln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6186894"/>
                  </a:lnTo>
                  <a:lnTo>
                    <a:pt x="5118" y="6192012"/>
                  </a:lnTo>
                  <a:lnTo>
                    <a:pt x="17741" y="6192012"/>
                  </a:lnTo>
                  <a:lnTo>
                    <a:pt x="22860" y="6186894"/>
                  </a:lnTo>
                  <a:lnTo>
                    <a:pt x="22860" y="5080"/>
                  </a:lnTo>
                  <a:close/>
                </a:path>
                <a:path w="862964" h="6192520">
                  <a:moveTo>
                    <a:pt x="862584" y="419608"/>
                  </a:moveTo>
                  <a:lnTo>
                    <a:pt x="857504" y="414528"/>
                  </a:lnTo>
                  <a:lnTo>
                    <a:pt x="206286" y="414528"/>
                  </a:lnTo>
                  <a:lnTo>
                    <a:pt x="201168" y="419608"/>
                  </a:lnTo>
                  <a:lnTo>
                    <a:pt x="201168" y="425958"/>
                  </a:lnTo>
                  <a:lnTo>
                    <a:pt x="201168" y="432308"/>
                  </a:lnTo>
                  <a:lnTo>
                    <a:pt x="206286" y="437388"/>
                  </a:lnTo>
                  <a:lnTo>
                    <a:pt x="857504" y="437388"/>
                  </a:lnTo>
                  <a:lnTo>
                    <a:pt x="862584" y="432308"/>
                  </a:lnTo>
                  <a:lnTo>
                    <a:pt x="862584" y="419608"/>
                  </a:lnTo>
                  <a:close/>
                </a:path>
              </a:pathLst>
            </a:custGeom>
            <a:solidFill>
              <a:srgbClr val="4736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33805" y="1732025"/>
              <a:ext cx="425450" cy="425450"/>
            </a:xfrm>
            <a:custGeom>
              <a:avLst/>
              <a:gdLst/>
              <a:ahLst/>
              <a:cxnLst/>
              <a:rect l="l" t="t" r="r" b="b"/>
              <a:pathLst>
                <a:path w="425450" h="425450">
                  <a:moveTo>
                    <a:pt x="345821" y="0"/>
                  </a:moveTo>
                  <a:lnTo>
                    <a:pt x="79375" y="0"/>
                  </a:lnTo>
                  <a:lnTo>
                    <a:pt x="48477" y="6240"/>
                  </a:lnTo>
                  <a:lnTo>
                    <a:pt x="23247" y="23256"/>
                  </a:lnTo>
                  <a:lnTo>
                    <a:pt x="6237" y="48488"/>
                  </a:lnTo>
                  <a:lnTo>
                    <a:pt x="0" y="79375"/>
                  </a:lnTo>
                  <a:lnTo>
                    <a:pt x="0" y="345821"/>
                  </a:lnTo>
                  <a:lnTo>
                    <a:pt x="6237" y="376707"/>
                  </a:lnTo>
                  <a:lnTo>
                    <a:pt x="23247" y="401939"/>
                  </a:lnTo>
                  <a:lnTo>
                    <a:pt x="48477" y="418955"/>
                  </a:lnTo>
                  <a:lnTo>
                    <a:pt x="79375" y="425196"/>
                  </a:lnTo>
                  <a:lnTo>
                    <a:pt x="345821" y="425196"/>
                  </a:lnTo>
                  <a:lnTo>
                    <a:pt x="376718" y="418955"/>
                  </a:lnTo>
                  <a:lnTo>
                    <a:pt x="401948" y="401939"/>
                  </a:lnTo>
                  <a:lnTo>
                    <a:pt x="418958" y="376707"/>
                  </a:lnTo>
                  <a:lnTo>
                    <a:pt x="425196" y="345821"/>
                  </a:lnTo>
                  <a:lnTo>
                    <a:pt x="425196" y="79375"/>
                  </a:lnTo>
                  <a:lnTo>
                    <a:pt x="418958" y="48488"/>
                  </a:lnTo>
                  <a:lnTo>
                    <a:pt x="401948" y="23256"/>
                  </a:lnTo>
                  <a:lnTo>
                    <a:pt x="376718" y="6240"/>
                  </a:lnTo>
                  <a:lnTo>
                    <a:pt x="345821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33805" y="1732025"/>
              <a:ext cx="425450" cy="425450"/>
            </a:xfrm>
            <a:custGeom>
              <a:avLst/>
              <a:gdLst/>
              <a:ahLst/>
              <a:cxnLst/>
              <a:rect l="l" t="t" r="r" b="b"/>
              <a:pathLst>
                <a:path w="425450" h="425450">
                  <a:moveTo>
                    <a:pt x="0" y="79375"/>
                  </a:moveTo>
                  <a:lnTo>
                    <a:pt x="6237" y="48488"/>
                  </a:lnTo>
                  <a:lnTo>
                    <a:pt x="23247" y="23256"/>
                  </a:lnTo>
                  <a:lnTo>
                    <a:pt x="48477" y="6240"/>
                  </a:lnTo>
                  <a:lnTo>
                    <a:pt x="79375" y="0"/>
                  </a:lnTo>
                  <a:lnTo>
                    <a:pt x="345821" y="0"/>
                  </a:lnTo>
                  <a:lnTo>
                    <a:pt x="376718" y="6240"/>
                  </a:lnTo>
                  <a:lnTo>
                    <a:pt x="401948" y="23256"/>
                  </a:lnTo>
                  <a:lnTo>
                    <a:pt x="418958" y="48488"/>
                  </a:lnTo>
                  <a:lnTo>
                    <a:pt x="425196" y="79375"/>
                  </a:lnTo>
                  <a:lnTo>
                    <a:pt x="425196" y="345821"/>
                  </a:lnTo>
                  <a:lnTo>
                    <a:pt x="418958" y="376707"/>
                  </a:lnTo>
                  <a:lnTo>
                    <a:pt x="401948" y="401939"/>
                  </a:lnTo>
                  <a:lnTo>
                    <a:pt x="376718" y="418955"/>
                  </a:lnTo>
                  <a:lnTo>
                    <a:pt x="345821" y="425196"/>
                  </a:lnTo>
                  <a:lnTo>
                    <a:pt x="79375" y="425196"/>
                  </a:lnTo>
                  <a:lnTo>
                    <a:pt x="48477" y="418955"/>
                  </a:lnTo>
                  <a:lnTo>
                    <a:pt x="23247" y="401939"/>
                  </a:lnTo>
                  <a:lnTo>
                    <a:pt x="6237" y="376707"/>
                  </a:lnTo>
                  <a:lnTo>
                    <a:pt x="0" y="345821"/>
                  </a:lnTo>
                  <a:lnTo>
                    <a:pt x="0" y="79375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78230" y="1708480"/>
            <a:ext cx="138430" cy="377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185" dirty="0">
                <a:solidFill>
                  <a:srgbClr val="DFD5DE"/>
                </a:solidFill>
                <a:latin typeface="Georgia"/>
                <a:cs typeface="Georgia"/>
              </a:rPr>
              <a:t>1</a:t>
            </a:r>
            <a:endParaRPr sz="2300">
              <a:latin typeface="Georgia"/>
              <a:cs typeface="Georg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72182" y="1674622"/>
            <a:ext cx="11887835" cy="10394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spc="-235" dirty="0">
                <a:solidFill>
                  <a:srgbClr val="DFD5DE"/>
                </a:solidFill>
                <a:latin typeface="Georgia"/>
                <a:cs typeface="Georgia"/>
              </a:rPr>
              <a:t>Statutory</a:t>
            </a:r>
            <a:r>
              <a:rPr sz="1950" b="1" spc="-11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1950" b="1" spc="-295" dirty="0">
                <a:solidFill>
                  <a:srgbClr val="DFD5DE"/>
                </a:solidFill>
                <a:latin typeface="Georgia"/>
                <a:cs typeface="Georgia"/>
              </a:rPr>
              <a:t>Powers</a:t>
            </a:r>
            <a:endParaRPr sz="1950">
              <a:latin typeface="Georgia"/>
              <a:cs typeface="Georgia"/>
            </a:endParaRPr>
          </a:p>
          <a:p>
            <a:pPr marL="12700" marR="5080">
              <a:lnSpc>
                <a:spcPct val="137900"/>
              </a:lnSpc>
              <a:spcBef>
                <a:spcPts val="835"/>
              </a:spcBef>
            </a:pP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Certain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 statutes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grant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35" dirty="0">
                <a:solidFill>
                  <a:srgbClr val="DFD5DE"/>
                </a:solidFill>
                <a:latin typeface="Verdana"/>
                <a:cs typeface="Verdana"/>
              </a:rPr>
              <a:t>specific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 authorities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power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interfere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with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goods.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5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example,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0" dirty="0">
                <a:solidFill>
                  <a:srgbClr val="DFD5DE"/>
                </a:solidFill>
                <a:latin typeface="Verdana"/>
                <a:cs typeface="Verdana"/>
              </a:rPr>
              <a:t>police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40" dirty="0">
                <a:solidFill>
                  <a:srgbClr val="DFD5DE"/>
                </a:solidFill>
                <a:latin typeface="Verdana"/>
                <a:cs typeface="Verdana"/>
              </a:rPr>
              <a:t>officers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may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have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authority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45" dirty="0">
                <a:solidFill>
                  <a:srgbClr val="DFD5DE"/>
                </a:solidFill>
                <a:latin typeface="Verdana"/>
                <a:cs typeface="Verdana"/>
              </a:rPr>
              <a:t>seize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items </a:t>
            </a:r>
            <a:r>
              <a:rPr sz="1450" spc="-50" dirty="0">
                <a:solidFill>
                  <a:srgbClr val="DFD5DE"/>
                </a:solidFill>
                <a:latin typeface="Verdana"/>
                <a:cs typeface="Verdana"/>
              </a:rPr>
              <a:t>as</a:t>
            </a:r>
            <a:r>
              <a:rPr sz="14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evidence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customs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0" dirty="0">
                <a:solidFill>
                  <a:srgbClr val="DFD5DE"/>
                </a:solidFill>
                <a:latin typeface="Verdana"/>
                <a:cs typeface="Verdana"/>
              </a:rPr>
              <a:t>officials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may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inspect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4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at</a:t>
            </a:r>
            <a:r>
              <a:rPr sz="14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borders.</a:t>
            </a:r>
            <a:endParaRPr sz="1450">
              <a:latin typeface="Verdana"/>
              <a:cs typeface="Verdan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729995" y="3322320"/>
            <a:ext cx="1066800" cy="433070"/>
            <a:chOff x="729995" y="3322320"/>
            <a:chExt cx="1066800" cy="433070"/>
          </a:xfrm>
        </p:grpSpPr>
        <p:sp>
          <p:nvSpPr>
            <p:cNvPr id="10" name="object 10"/>
            <p:cNvSpPr/>
            <p:nvPr/>
          </p:nvSpPr>
          <p:spPr>
            <a:xfrm>
              <a:off x="1135379" y="3526536"/>
              <a:ext cx="661670" cy="22860"/>
            </a:xfrm>
            <a:custGeom>
              <a:avLst/>
              <a:gdLst/>
              <a:ahLst/>
              <a:cxnLst/>
              <a:rect l="l" t="t" r="r" b="b"/>
              <a:pathLst>
                <a:path w="661669" h="22860">
                  <a:moveTo>
                    <a:pt x="656336" y="0"/>
                  </a:moveTo>
                  <a:lnTo>
                    <a:pt x="5118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118" y="22860"/>
                  </a:lnTo>
                  <a:lnTo>
                    <a:pt x="656336" y="22860"/>
                  </a:lnTo>
                  <a:lnTo>
                    <a:pt x="661415" y="17779"/>
                  </a:lnTo>
                  <a:lnTo>
                    <a:pt x="661415" y="5079"/>
                  </a:lnTo>
                  <a:lnTo>
                    <a:pt x="656336" y="0"/>
                  </a:lnTo>
                  <a:close/>
                </a:path>
              </a:pathLst>
            </a:custGeom>
            <a:solidFill>
              <a:srgbClr val="4736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33805" y="3326130"/>
              <a:ext cx="425450" cy="425450"/>
            </a:xfrm>
            <a:custGeom>
              <a:avLst/>
              <a:gdLst/>
              <a:ahLst/>
              <a:cxnLst/>
              <a:rect l="l" t="t" r="r" b="b"/>
              <a:pathLst>
                <a:path w="425450" h="425450">
                  <a:moveTo>
                    <a:pt x="345821" y="0"/>
                  </a:moveTo>
                  <a:lnTo>
                    <a:pt x="79375" y="0"/>
                  </a:lnTo>
                  <a:lnTo>
                    <a:pt x="48477" y="6240"/>
                  </a:lnTo>
                  <a:lnTo>
                    <a:pt x="23247" y="23256"/>
                  </a:lnTo>
                  <a:lnTo>
                    <a:pt x="6237" y="48488"/>
                  </a:lnTo>
                  <a:lnTo>
                    <a:pt x="0" y="79375"/>
                  </a:lnTo>
                  <a:lnTo>
                    <a:pt x="0" y="345821"/>
                  </a:lnTo>
                  <a:lnTo>
                    <a:pt x="6237" y="376707"/>
                  </a:lnTo>
                  <a:lnTo>
                    <a:pt x="23247" y="401939"/>
                  </a:lnTo>
                  <a:lnTo>
                    <a:pt x="48477" y="418955"/>
                  </a:lnTo>
                  <a:lnTo>
                    <a:pt x="79375" y="425196"/>
                  </a:lnTo>
                  <a:lnTo>
                    <a:pt x="345821" y="425196"/>
                  </a:lnTo>
                  <a:lnTo>
                    <a:pt x="376718" y="418955"/>
                  </a:lnTo>
                  <a:lnTo>
                    <a:pt x="401948" y="401939"/>
                  </a:lnTo>
                  <a:lnTo>
                    <a:pt x="418958" y="376707"/>
                  </a:lnTo>
                  <a:lnTo>
                    <a:pt x="425196" y="345821"/>
                  </a:lnTo>
                  <a:lnTo>
                    <a:pt x="425196" y="79375"/>
                  </a:lnTo>
                  <a:lnTo>
                    <a:pt x="418958" y="48488"/>
                  </a:lnTo>
                  <a:lnTo>
                    <a:pt x="401948" y="23256"/>
                  </a:lnTo>
                  <a:lnTo>
                    <a:pt x="376718" y="6240"/>
                  </a:lnTo>
                  <a:lnTo>
                    <a:pt x="345821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33805" y="3326130"/>
              <a:ext cx="425450" cy="425450"/>
            </a:xfrm>
            <a:custGeom>
              <a:avLst/>
              <a:gdLst/>
              <a:ahLst/>
              <a:cxnLst/>
              <a:rect l="l" t="t" r="r" b="b"/>
              <a:pathLst>
                <a:path w="425450" h="425450">
                  <a:moveTo>
                    <a:pt x="0" y="79375"/>
                  </a:moveTo>
                  <a:lnTo>
                    <a:pt x="6237" y="48488"/>
                  </a:lnTo>
                  <a:lnTo>
                    <a:pt x="23247" y="23256"/>
                  </a:lnTo>
                  <a:lnTo>
                    <a:pt x="48477" y="6240"/>
                  </a:lnTo>
                  <a:lnTo>
                    <a:pt x="79375" y="0"/>
                  </a:lnTo>
                  <a:lnTo>
                    <a:pt x="345821" y="0"/>
                  </a:lnTo>
                  <a:lnTo>
                    <a:pt x="376718" y="6240"/>
                  </a:lnTo>
                  <a:lnTo>
                    <a:pt x="401948" y="23256"/>
                  </a:lnTo>
                  <a:lnTo>
                    <a:pt x="418958" y="48488"/>
                  </a:lnTo>
                  <a:lnTo>
                    <a:pt x="425196" y="79375"/>
                  </a:lnTo>
                  <a:lnTo>
                    <a:pt x="425196" y="345821"/>
                  </a:lnTo>
                  <a:lnTo>
                    <a:pt x="418958" y="376707"/>
                  </a:lnTo>
                  <a:lnTo>
                    <a:pt x="401948" y="401939"/>
                  </a:lnTo>
                  <a:lnTo>
                    <a:pt x="376718" y="418955"/>
                  </a:lnTo>
                  <a:lnTo>
                    <a:pt x="345821" y="425196"/>
                  </a:lnTo>
                  <a:lnTo>
                    <a:pt x="79375" y="425196"/>
                  </a:lnTo>
                  <a:lnTo>
                    <a:pt x="48477" y="418955"/>
                  </a:lnTo>
                  <a:lnTo>
                    <a:pt x="23247" y="401939"/>
                  </a:lnTo>
                  <a:lnTo>
                    <a:pt x="6237" y="376707"/>
                  </a:lnTo>
                  <a:lnTo>
                    <a:pt x="0" y="345821"/>
                  </a:lnTo>
                  <a:lnTo>
                    <a:pt x="0" y="79375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55980" y="3304413"/>
            <a:ext cx="182880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155" dirty="0">
                <a:solidFill>
                  <a:srgbClr val="DFD5DE"/>
                </a:solidFill>
                <a:latin typeface="Georgia"/>
                <a:cs typeface="Georgia"/>
              </a:rPr>
              <a:t>2</a:t>
            </a:r>
            <a:endParaRPr sz="2300">
              <a:latin typeface="Georgia"/>
              <a:cs typeface="Georg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972182" y="3270250"/>
            <a:ext cx="11667490" cy="10394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spc="-240" dirty="0">
                <a:solidFill>
                  <a:srgbClr val="DFD5DE"/>
                </a:solidFill>
                <a:latin typeface="Georgia"/>
                <a:cs typeface="Georgia"/>
              </a:rPr>
              <a:t>Court</a:t>
            </a:r>
            <a:r>
              <a:rPr sz="1950" b="1" spc="-14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1950" b="1" spc="-85" dirty="0">
                <a:solidFill>
                  <a:srgbClr val="DFD5DE"/>
                </a:solidFill>
                <a:latin typeface="Georgia"/>
                <a:cs typeface="Georgia"/>
              </a:rPr>
              <a:t>Orders</a:t>
            </a:r>
            <a:endParaRPr sz="1950">
              <a:latin typeface="Georgia"/>
              <a:cs typeface="Georgia"/>
            </a:endParaRPr>
          </a:p>
          <a:p>
            <a:pPr marL="12700" marR="5080">
              <a:lnSpc>
                <a:spcPct val="137900"/>
              </a:lnSpc>
              <a:spcBef>
                <a:spcPts val="835"/>
              </a:spcBef>
            </a:pP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Interference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with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4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pursuant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4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valid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court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order,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40" dirty="0">
                <a:solidFill>
                  <a:srgbClr val="DFD5DE"/>
                </a:solidFill>
                <a:latin typeface="Verdana"/>
                <a:cs typeface="Verdana"/>
              </a:rPr>
              <a:t>such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0" dirty="0">
                <a:solidFill>
                  <a:srgbClr val="DFD5DE"/>
                </a:solidFill>
                <a:latin typeface="Verdana"/>
                <a:cs typeface="Verdana"/>
              </a:rPr>
              <a:t>as</a:t>
            </a:r>
            <a:r>
              <a:rPr sz="14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4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warrant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seizure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4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an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order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inspection,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 provides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45" dirty="0">
                <a:solidFill>
                  <a:srgbClr val="DFD5DE"/>
                </a:solidFill>
                <a:latin typeface="Verdana"/>
                <a:cs typeface="Verdana"/>
              </a:rPr>
              <a:t>defence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against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claims.</a:t>
            </a:r>
            <a:endParaRPr sz="1450">
              <a:latin typeface="Verdana"/>
              <a:cs typeface="Verdan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29995" y="4917947"/>
            <a:ext cx="1066800" cy="433070"/>
            <a:chOff x="729995" y="4917947"/>
            <a:chExt cx="1066800" cy="433070"/>
          </a:xfrm>
        </p:grpSpPr>
        <p:sp>
          <p:nvSpPr>
            <p:cNvPr id="16" name="object 16"/>
            <p:cNvSpPr/>
            <p:nvPr/>
          </p:nvSpPr>
          <p:spPr>
            <a:xfrm>
              <a:off x="1135379" y="5122163"/>
              <a:ext cx="661670" cy="22860"/>
            </a:xfrm>
            <a:custGeom>
              <a:avLst/>
              <a:gdLst/>
              <a:ahLst/>
              <a:cxnLst/>
              <a:rect l="l" t="t" r="r" b="b"/>
              <a:pathLst>
                <a:path w="661669" h="22860">
                  <a:moveTo>
                    <a:pt x="656336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60"/>
                  </a:lnTo>
                  <a:lnTo>
                    <a:pt x="656336" y="22860"/>
                  </a:lnTo>
                  <a:lnTo>
                    <a:pt x="661415" y="17780"/>
                  </a:lnTo>
                  <a:lnTo>
                    <a:pt x="661415" y="5080"/>
                  </a:lnTo>
                  <a:lnTo>
                    <a:pt x="656336" y="0"/>
                  </a:lnTo>
                  <a:close/>
                </a:path>
              </a:pathLst>
            </a:custGeom>
            <a:solidFill>
              <a:srgbClr val="4736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33805" y="4921757"/>
              <a:ext cx="425450" cy="425450"/>
            </a:xfrm>
            <a:custGeom>
              <a:avLst/>
              <a:gdLst/>
              <a:ahLst/>
              <a:cxnLst/>
              <a:rect l="l" t="t" r="r" b="b"/>
              <a:pathLst>
                <a:path w="425450" h="425450">
                  <a:moveTo>
                    <a:pt x="345821" y="0"/>
                  </a:moveTo>
                  <a:lnTo>
                    <a:pt x="79375" y="0"/>
                  </a:lnTo>
                  <a:lnTo>
                    <a:pt x="48477" y="6240"/>
                  </a:lnTo>
                  <a:lnTo>
                    <a:pt x="23247" y="23256"/>
                  </a:lnTo>
                  <a:lnTo>
                    <a:pt x="6237" y="48488"/>
                  </a:lnTo>
                  <a:lnTo>
                    <a:pt x="0" y="79374"/>
                  </a:lnTo>
                  <a:lnTo>
                    <a:pt x="0" y="345820"/>
                  </a:lnTo>
                  <a:lnTo>
                    <a:pt x="6237" y="376707"/>
                  </a:lnTo>
                  <a:lnTo>
                    <a:pt x="23247" y="401939"/>
                  </a:lnTo>
                  <a:lnTo>
                    <a:pt x="48477" y="418955"/>
                  </a:lnTo>
                  <a:lnTo>
                    <a:pt x="79375" y="425195"/>
                  </a:lnTo>
                  <a:lnTo>
                    <a:pt x="345821" y="425195"/>
                  </a:lnTo>
                  <a:lnTo>
                    <a:pt x="376718" y="418955"/>
                  </a:lnTo>
                  <a:lnTo>
                    <a:pt x="401948" y="401939"/>
                  </a:lnTo>
                  <a:lnTo>
                    <a:pt x="418958" y="376707"/>
                  </a:lnTo>
                  <a:lnTo>
                    <a:pt x="425196" y="345820"/>
                  </a:lnTo>
                  <a:lnTo>
                    <a:pt x="425196" y="79374"/>
                  </a:lnTo>
                  <a:lnTo>
                    <a:pt x="418958" y="48488"/>
                  </a:lnTo>
                  <a:lnTo>
                    <a:pt x="401948" y="23256"/>
                  </a:lnTo>
                  <a:lnTo>
                    <a:pt x="376718" y="6240"/>
                  </a:lnTo>
                  <a:lnTo>
                    <a:pt x="345821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33805" y="4921757"/>
              <a:ext cx="425450" cy="425450"/>
            </a:xfrm>
            <a:custGeom>
              <a:avLst/>
              <a:gdLst/>
              <a:ahLst/>
              <a:cxnLst/>
              <a:rect l="l" t="t" r="r" b="b"/>
              <a:pathLst>
                <a:path w="425450" h="425450">
                  <a:moveTo>
                    <a:pt x="0" y="79374"/>
                  </a:moveTo>
                  <a:lnTo>
                    <a:pt x="6237" y="48488"/>
                  </a:lnTo>
                  <a:lnTo>
                    <a:pt x="23247" y="23256"/>
                  </a:lnTo>
                  <a:lnTo>
                    <a:pt x="48477" y="6240"/>
                  </a:lnTo>
                  <a:lnTo>
                    <a:pt x="79375" y="0"/>
                  </a:lnTo>
                  <a:lnTo>
                    <a:pt x="345821" y="0"/>
                  </a:lnTo>
                  <a:lnTo>
                    <a:pt x="376718" y="6240"/>
                  </a:lnTo>
                  <a:lnTo>
                    <a:pt x="401948" y="23256"/>
                  </a:lnTo>
                  <a:lnTo>
                    <a:pt x="418958" y="48488"/>
                  </a:lnTo>
                  <a:lnTo>
                    <a:pt x="425196" y="79374"/>
                  </a:lnTo>
                  <a:lnTo>
                    <a:pt x="425196" y="345820"/>
                  </a:lnTo>
                  <a:lnTo>
                    <a:pt x="418958" y="376707"/>
                  </a:lnTo>
                  <a:lnTo>
                    <a:pt x="401948" y="401939"/>
                  </a:lnTo>
                  <a:lnTo>
                    <a:pt x="376718" y="418955"/>
                  </a:lnTo>
                  <a:lnTo>
                    <a:pt x="345821" y="425195"/>
                  </a:lnTo>
                  <a:lnTo>
                    <a:pt x="79375" y="425195"/>
                  </a:lnTo>
                  <a:lnTo>
                    <a:pt x="48477" y="418955"/>
                  </a:lnTo>
                  <a:lnTo>
                    <a:pt x="23247" y="401939"/>
                  </a:lnTo>
                  <a:lnTo>
                    <a:pt x="6237" y="376707"/>
                  </a:lnTo>
                  <a:lnTo>
                    <a:pt x="0" y="345820"/>
                  </a:lnTo>
                  <a:lnTo>
                    <a:pt x="0" y="79374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855980" y="4900040"/>
            <a:ext cx="186055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130" dirty="0">
                <a:solidFill>
                  <a:srgbClr val="DFD5DE"/>
                </a:solidFill>
                <a:latin typeface="Georgia"/>
                <a:cs typeface="Georgia"/>
              </a:rPr>
              <a:t>3</a:t>
            </a:r>
            <a:endParaRPr sz="2300">
              <a:latin typeface="Georgia"/>
              <a:cs typeface="Georgi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972182" y="4865623"/>
            <a:ext cx="11716385" cy="10394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spc="-270" dirty="0">
                <a:solidFill>
                  <a:srgbClr val="DFD5DE"/>
                </a:solidFill>
                <a:latin typeface="Georgia"/>
                <a:cs typeface="Georgia"/>
              </a:rPr>
              <a:t>Common</a:t>
            </a:r>
            <a:r>
              <a:rPr sz="1950" b="1" spc="-18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1950" b="1" spc="-295" dirty="0">
                <a:solidFill>
                  <a:srgbClr val="DFD5DE"/>
                </a:solidFill>
                <a:latin typeface="Georgia"/>
                <a:cs typeface="Georgia"/>
              </a:rPr>
              <a:t>Law</a:t>
            </a:r>
            <a:r>
              <a:rPr sz="1950" b="1" spc="-19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1950" b="1" spc="-295" dirty="0">
                <a:solidFill>
                  <a:srgbClr val="DFD5DE"/>
                </a:solidFill>
                <a:latin typeface="Georgia"/>
                <a:cs typeface="Georgia"/>
              </a:rPr>
              <a:t>Powers</a:t>
            </a:r>
            <a:endParaRPr sz="1950">
              <a:latin typeface="Georgia"/>
              <a:cs typeface="Georgia"/>
            </a:endParaRPr>
          </a:p>
          <a:p>
            <a:pPr marL="12700" marR="5080">
              <a:lnSpc>
                <a:spcPct val="137900"/>
              </a:lnSpc>
              <a:spcBef>
                <a:spcPts val="835"/>
              </a:spcBef>
            </a:pP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Some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common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law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principles,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40" dirty="0">
                <a:solidFill>
                  <a:srgbClr val="DFD5DE"/>
                </a:solidFill>
                <a:latin typeface="Verdana"/>
                <a:cs typeface="Verdana"/>
              </a:rPr>
              <a:t>such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0" dirty="0">
                <a:solidFill>
                  <a:srgbClr val="DFD5DE"/>
                </a:solidFill>
                <a:latin typeface="Verdana"/>
                <a:cs typeface="Verdana"/>
              </a:rPr>
              <a:t>as</a:t>
            </a:r>
            <a:r>
              <a:rPr sz="14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power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4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distress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right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abate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4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nuisance, </a:t>
            </a:r>
            <a:r>
              <a:rPr sz="1450" spc="-50" dirty="0">
                <a:solidFill>
                  <a:srgbClr val="DFD5DE"/>
                </a:solidFill>
                <a:latin typeface="Verdana"/>
                <a:cs typeface="Verdana"/>
              </a:rPr>
              <a:t>can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provide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lawful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authority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interfering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20" dirty="0">
                <a:solidFill>
                  <a:srgbClr val="DFD5DE"/>
                </a:solidFill>
                <a:latin typeface="Verdana"/>
                <a:cs typeface="Verdana"/>
              </a:rPr>
              <a:t>with </a:t>
            </a:r>
            <a:r>
              <a:rPr sz="1450" spc="-4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35" dirty="0">
                <a:solidFill>
                  <a:srgbClr val="DFD5DE"/>
                </a:solidFill>
                <a:latin typeface="Verdana"/>
                <a:cs typeface="Verdana"/>
              </a:rPr>
              <a:t>specific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circumstances.</a:t>
            </a:r>
            <a:endParaRPr sz="1450">
              <a:latin typeface="Verdana"/>
              <a:cs typeface="Verdana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729995" y="6513576"/>
            <a:ext cx="1066800" cy="433070"/>
            <a:chOff x="729995" y="6513576"/>
            <a:chExt cx="1066800" cy="433070"/>
          </a:xfrm>
        </p:grpSpPr>
        <p:sp>
          <p:nvSpPr>
            <p:cNvPr id="22" name="object 22"/>
            <p:cNvSpPr/>
            <p:nvPr/>
          </p:nvSpPr>
          <p:spPr>
            <a:xfrm>
              <a:off x="1135379" y="6717792"/>
              <a:ext cx="661670" cy="22860"/>
            </a:xfrm>
            <a:custGeom>
              <a:avLst/>
              <a:gdLst/>
              <a:ahLst/>
              <a:cxnLst/>
              <a:rect l="l" t="t" r="r" b="b"/>
              <a:pathLst>
                <a:path w="661669" h="22859">
                  <a:moveTo>
                    <a:pt x="656336" y="0"/>
                  </a:moveTo>
                  <a:lnTo>
                    <a:pt x="5118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118" y="22859"/>
                  </a:lnTo>
                  <a:lnTo>
                    <a:pt x="656336" y="22859"/>
                  </a:lnTo>
                  <a:lnTo>
                    <a:pt x="661415" y="17779"/>
                  </a:lnTo>
                  <a:lnTo>
                    <a:pt x="661415" y="5079"/>
                  </a:lnTo>
                  <a:lnTo>
                    <a:pt x="656336" y="0"/>
                  </a:lnTo>
                  <a:close/>
                </a:path>
              </a:pathLst>
            </a:custGeom>
            <a:solidFill>
              <a:srgbClr val="4736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33805" y="6517386"/>
              <a:ext cx="425450" cy="425450"/>
            </a:xfrm>
            <a:custGeom>
              <a:avLst/>
              <a:gdLst/>
              <a:ahLst/>
              <a:cxnLst/>
              <a:rect l="l" t="t" r="r" b="b"/>
              <a:pathLst>
                <a:path w="425450" h="425450">
                  <a:moveTo>
                    <a:pt x="345821" y="0"/>
                  </a:moveTo>
                  <a:lnTo>
                    <a:pt x="79375" y="0"/>
                  </a:lnTo>
                  <a:lnTo>
                    <a:pt x="48477" y="6240"/>
                  </a:lnTo>
                  <a:lnTo>
                    <a:pt x="23247" y="23256"/>
                  </a:lnTo>
                  <a:lnTo>
                    <a:pt x="6237" y="48488"/>
                  </a:lnTo>
                  <a:lnTo>
                    <a:pt x="0" y="79374"/>
                  </a:lnTo>
                  <a:lnTo>
                    <a:pt x="0" y="345820"/>
                  </a:lnTo>
                  <a:lnTo>
                    <a:pt x="6237" y="376707"/>
                  </a:lnTo>
                  <a:lnTo>
                    <a:pt x="23247" y="401939"/>
                  </a:lnTo>
                  <a:lnTo>
                    <a:pt x="48477" y="418955"/>
                  </a:lnTo>
                  <a:lnTo>
                    <a:pt x="79375" y="425195"/>
                  </a:lnTo>
                  <a:lnTo>
                    <a:pt x="345821" y="425195"/>
                  </a:lnTo>
                  <a:lnTo>
                    <a:pt x="376718" y="418955"/>
                  </a:lnTo>
                  <a:lnTo>
                    <a:pt x="401948" y="401939"/>
                  </a:lnTo>
                  <a:lnTo>
                    <a:pt x="418958" y="376707"/>
                  </a:lnTo>
                  <a:lnTo>
                    <a:pt x="425196" y="345820"/>
                  </a:lnTo>
                  <a:lnTo>
                    <a:pt x="425196" y="79374"/>
                  </a:lnTo>
                  <a:lnTo>
                    <a:pt x="418958" y="48488"/>
                  </a:lnTo>
                  <a:lnTo>
                    <a:pt x="401948" y="23256"/>
                  </a:lnTo>
                  <a:lnTo>
                    <a:pt x="376718" y="6240"/>
                  </a:lnTo>
                  <a:lnTo>
                    <a:pt x="345821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33805" y="6517386"/>
              <a:ext cx="425450" cy="425450"/>
            </a:xfrm>
            <a:custGeom>
              <a:avLst/>
              <a:gdLst/>
              <a:ahLst/>
              <a:cxnLst/>
              <a:rect l="l" t="t" r="r" b="b"/>
              <a:pathLst>
                <a:path w="425450" h="425450">
                  <a:moveTo>
                    <a:pt x="0" y="79374"/>
                  </a:moveTo>
                  <a:lnTo>
                    <a:pt x="6237" y="48488"/>
                  </a:lnTo>
                  <a:lnTo>
                    <a:pt x="23247" y="23256"/>
                  </a:lnTo>
                  <a:lnTo>
                    <a:pt x="48477" y="6240"/>
                  </a:lnTo>
                  <a:lnTo>
                    <a:pt x="79375" y="0"/>
                  </a:lnTo>
                  <a:lnTo>
                    <a:pt x="345821" y="0"/>
                  </a:lnTo>
                  <a:lnTo>
                    <a:pt x="376718" y="6240"/>
                  </a:lnTo>
                  <a:lnTo>
                    <a:pt x="401948" y="23256"/>
                  </a:lnTo>
                  <a:lnTo>
                    <a:pt x="418958" y="48488"/>
                  </a:lnTo>
                  <a:lnTo>
                    <a:pt x="425196" y="79374"/>
                  </a:lnTo>
                  <a:lnTo>
                    <a:pt x="425196" y="345820"/>
                  </a:lnTo>
                  <a:lnTo>
                    <a:pt x="418958" y="376707"/>
                  </a:lnTo>
                  <a:lnTo>
                    <a:pt x="401948" y="401939"/>
                  </a:lnTo>
                  <a:lnTo>
                    <a:pt x="376718" y="418955"/>
                  </a:lnTo>
                  <a:lnTo>
                    <a:pt x="345821" y="425195"/>
                  </a:lnTo>
                  <a:lnTo>
                    <a:pt x="79375" y="425195"/>
                  </a:lnTo>
                  <a:lnTo>
                    <a:pt x="48477" y="418955"/>
                  </a:lnTo>
                  <a:lnTo>
                    <a:pt x="23247" y="401939"/>
                  </a:lnTo>
                  <a:lnTo>
                    <a:pt x="6237" y="376707"/>
                  </a:lnTo>
                  <a:lnTo>
                    <a:pt x="0" y="345820"/>
                  </a:lnTo>
                  <a:lnTo>
                    <a:pt x="0" y="79374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861466" y="6495415"/>
            <a:ext cx="172085" cy="376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b="1" spc="-395" dirty="0">
                <a:solidFill>
                  <a:srgbClr val="DFD5DE"/>
                </a:solidFill>
                <a:latin typeface="Georgia"/>
                <a:cs typeface="Georgia"/>
              </a:rPr>
              <a:t>4</a:t>
            </a:r>
            <a:endParaRPr sz="2300">
              <a:latin typeface="Georgia"/>
              <a:cs typeface="Georgia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14</a:t>
            </a:r>
          </a:p>
        </p:txBody>
      </p:sp>
      <p:sp>
        <p:nvSpPr>
          <p:cNvPr id="26" name="object 26"/>
          <p:cNvSpPr txBox="1"/>
          <p:nvPr/>
        </p:nvSpPr>
        <p:spPr>
          <a:xfrm>
            <a:off x="1972182" y="6461252"/>
            <a:ext cx="11815445" cy="10394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spc="-225" dirty="0">
                <a:solidFill>
                  <a:srgbClr val="DFD5DE"/>
                </a:solidFill>
                <a:latin typeface="Georgia"/>
                <a:cs typeface="Georgia"/>
              </a:rPr>
              <a:t>Limitations</a:t>
            </a:r>
            <a:r>
              <a:rPr sz="1950" b="1" spc="-14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1950" b="1" spc="-235" dirty="0">
                <a:solidFill>
                  <a:srgbClr val="DFD5DE"/>
                </a:solidFill>
                <a:latin typeface="Georgia"/>
                <a:cs typeface="Georgia"/>
              </a:rPr>
              <a:t>and</a:t>
            </a:r>
            <a:r>
              <a:rPr sz="1950" b="1" spc="-145" dirty="0">
                <a:solidFill>
                  <a:srgbClr val="DFD5DE"/>
                </a:solidFill>
                <a:latin typeface="Georgia"/>
                <a:cs typeface="Georgia"/>
              </a:rPr>
              <a:t> Safeguards</a:t>
            </a:r>
            <a:endParaRPr sz="1950">
              <a:latin typeface="Georgia"/>
              <a:cs typeface="Georgia"/>
            </a:endParaRPr>
          </a:p>
          <a:p>
            <a:pPr marL="12700" marR="5080">
              <a:lnSpc>
                <a:spcPct val="137900"/>
              </a:lnSpc>
              <a:spcBef>
                <a:spcPts val="835"/>
              </a:spcBef>
            </a:pP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Even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when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acting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under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lawful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authority,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interference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must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45" dirty="0">
                <a:solidFill>
                  <a:srgbClr val="DFD5DE"/>
                </a:solidFill>
                <a:latin typeface="Verdana"/>
                <a:cs typeface="Verdana"/>
              </a:rPr>
              <a:t>be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reasonable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within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25" dirty="0">
                <a:solidFill>
                  <a:srgbClr val="DFD5DE"/>
                </a:solidFill>
                <a:latin typeface="Verdana"/>
                <a:cs typeface="Verdana"/>
              </a:rPr>
              <a:t>scope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authority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granted.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Exceeding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these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boundaries 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may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still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result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trespass.</a:t>
            </a:r>
            <a:endParaRPr sz="1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86" rIns="0" bIns="0" rtlCol="0">
            <a:spAutoFit/>
          </a:bodyPr>
          <a:lstStyle/>
          <a:p>
            <a:pPr marL="80645">
              <a:lnSpc>
                <a:spcPct val="100000"/>
              </a:lnSpc>
              <a:spcBef>
                <a:spcPts val="105"/>
              </a:spcBef>
            </a:pPr>
            <a:r>
              <a:rPr sz="4650" spc="-615" dirty="0"/>
              <a:t>Defenses:</a:t>
            </a:r>
            <a:r>
              <a:rPr sz="4650" spc="-355" dirty="0"/>
              <a:t> </a:t>
            </a:r>
            <a:r>
              <a:rPr sz="4650" spc="-515" dirty="0"/>
              <a:t>Necessity</a:t>
            </a:r>
            <a:endParaRPr sz="4650"/>
          </a:p>
        </p:txBody>
      </p:sp>
      <p:grpSp>
        <p:nvGrpSpPr>
          <p:cNvPr id="3" name="object 3"/>
          <p:cNvGrpSpPr/>
          <p:nvPr/>
        </p:nvGrpSpPr>
        <p:grpSpPr>
          <a:xfrm>
            <a:off x="790955" y="2456688"/>
            <a:ext cx="518159" cy="516890"/>
            <a:chOff x="790955" y="2456688"/>
            <a:chExt cx="518159" cy="516890"/>
          </a:xfrm>
        </p:grpSpPr>
        <p:sp>
          <p:nvSpPr>
            <p:cNvPr id="4" name="object 4"/>
            <p:cNvSpPr/>
            <p:nvPr/>
          </p:nvSpPr>
          <p:spPr>
            <a:xfrm>
              <a:off x="794765" y="2460498"/>
              <a:ext cx="510540" cy="509270"/>
            </a:xfrm>
            <a:custGeom>
              <a:avLst/>
              <a:gdLst/>
              <a:ahLst/>
              <a:cxnLst/>
              <a:rect l="l" t="t" r="r" b="b"/>
              <a:pathLst>
                <a:path w="510540" h="509269">
                  <a:moveTo>
                    <a:pt x="415505" y="0"/>
                  </a:moveTo>
                  <a:lnTo>
                    <a:pt x="95034" y="0"/>
                  </a:lnTo>
                  <a:lnTo>
                    <a:pt x="58041" y="7467"/>
                  </a:lnTo>
                  <a:lnTo>
                    <a:pt x="27833" y="27828"/>
                  </a:lnTo>
                  <a:lnTo>
                    <a:pt x="7467" y="58025"/>
                  </a:lnTo>
                  <a:lnTo>
                    <a:pt x="0" y="94996"/>
                  </a:lnTo>
                  <a:lnTo>
                    <a:pt x="0" y="414019"/>
                  </a:lnTo>
                  <a:lnTo>
                    <a:pt x="7467" y="450990"/>
                  </a:lnTo>
                  <a:lnTo>
                    <a:pt x="27833" y="481187"/>
                  </a:lnTo>
                  <a:lnTo>
                    <a:pt x="58041" y="501548"/>
                  </a:lnTo>
                  <a:lnTo>
                    <a:pt x="95034" y="509015"/>
                  </a:lnTo>
                  <a:lnTo>
                    <a:pt x="415505" y="509015"/>
                  </a:lnTo>
                  <a:lnTo>
                    <a:pt x="452498" y="501548"/>
                  </a:lnTo>
                  <a:lnTo>
                    <a:pt x="482706" y="481187"/>
                  </a:lnTo>
                  <a:lnTo>
                    <a:pt x="503072" y="450990"/>
                  </a:lnTo>
                  <a:lnTo>
                    <a:pt x="510540" y="414019"/>
                  </a:lnTo>
                  <a:lnTo>
                    <a:pt x="510540" y="94996"/>
                  </a:lnTo>
                  <a:lnTo>
                    <a:pt x="503072" y="58025"/>
                  </a:lnTo>
                  <a:lnTo>
                    <a:pt x="482706" y="27828"/>
                  </a:lnTo>
                  <a:lnTo>
                    <a:pt x="452498" y="7467"/>
                  </a:lnTo>
                  <a:lnTo>
                    <a:pt x="415505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94765" y="2460498"/>
              <a:ext cx="510540" cy="509270"/>
            </a:xfrm>
            <a:custGeom>
              <a:avLst/>
              <a:gdLst/>
              <a:ahLst/>
              <a:cxnLst/>
              <a:rect l="l" t="t" r="r" b="b"/>
              <a:pathLst>
                <a:path w="510540" h="509269">
                  <a:moveTo>
                    <a:pt x="0" y="94996"/>
                  </a:moveTo>
                  <a:lnTo>
                    <a:pt x="7467" y="58025"/>
                  </a:lnTo>
                  <a:lnTo>
                    <a:pt x="27833" y="27828"/>
                  </a:lnTo>
                  <a:lnTo>
                    <a:pt x="58041" y="7467"/>
                  </a:lnTo>
                  <a:lnTo>
                    <a:pt x="95034" y="0"/>
                  </a:lnTo>
                  <a:lnTo>
                    <a:pt x="415505" y="0"/>
                  </a:lnTo>
                  <a:lnTo>
                    <a:pt x="452498" y="7467"/>
                  </a:lnTo>
                  <a:lnTo>
                    <a:pt x="482706" y="27828"/>
                  </a:lnTo>
                  <a:lnTo>
                    <a:pt x="503072" y="58025"/>
                  </a:lnTo>
                  <a:lnTo>
                    <a:pt x="510540" y="94996"/>
                  </a:lnTo>
                  <a:lnTo>
                    <a:pt x="510540" y="414019"/>
                  </a:lnTo>
                  <a:lnTo>
                    <a:pt x="503072" y="450990"/>
                  </a:lnTo>
                  <a:lnTo>
                    <a:pt x="482706" y="481187"/>
                  </a:lnTo>
                  <a:lnTo>
                    <a:pt x="452498" y="501548"/>
                  </a:lnTo>
                  <a:lnTo>
                    <a:pt x="415505" y="509015"/>
                  </a:lnTo>
                  <a:lnTo>
                    <a:pt x="95034" y="509015"/>
                  </a:lnTo>
                  <a:lnTo>
                    <a:pt x="58041" y="501548"/>
                  </a:lnTo>
                  <a:lnTo>
                    <a:pt x="27833" y="481187"/>
                  </a:lnTo>
                  <a:lnTo>
                    <a:pt x="7467" y="450990"/>
                  </a:lnTo>
                  <a:lnTo>
                    <a:pt x="0" y="414019"/>
                  </a:lnTo>
                  <a:lnTo>
                    <a:pt x="0" y="94996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71803" y="2435098"/>
            <a:ext cx="1625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355" dirty="0">
                <a:solidFill>
                  <a:srgbClr val="DFD5DE"/>
                </a:solidFill>
                <a:latin typeface="Georgia"/>
                <a:cs typeface="Georgia"/>
              </a:rPr>
              <a:t>1</a:t>
            </a:r>
            <a:endParaRPr sz="2800">
              <a:latin typeface="Georgia"/>
              <a:cs typeface="Georg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18285" y="2430272"/>
            <a:ext cx="5644515" cy="23450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250" dirty="0">
                <a:solidFill>
                  <a:srgbClr val="DFD5DE"/>
                </a:solidFill>
                <a:latin typeface="Georgia"/>
                <a:cs typeface="Georgia"/>
              </a:rPr>
              <a:t>Definition</a:t>
            </a:r>
            <a:r>
              <a:rPr sz="2300" b="1" spc="-20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235" dirty="0">
                <a:solidFill>
                  <a:srgbClr val="DFD5DE"/>
                </a:solidFill>
                <a:latin typeface="Georgia"/>
                <a:cs typeface="Georgia"/>
              </a:rPr>
              <a:t>of</a:t>
            </a:r>
            <a:r>
              <a:rPr sz="2300" b="1" spc="-15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130" dirty="0">
                <a:solidFill>
                  <a:srgbClr val="DFD5DE"/>
                </a:solidFill>
                <a:latin typeface="Georgia"/>
                <a:cs typeface="Georgia"/>
              </a:rPr>
              <a:t>Necessity</a:t>
            </a:r>
            <a:endParaRPr sz="2300">
              <a:latin typeface="Georgia"/>
              <a:cs typeface="Georgia"/>
            </a:endParaRPr>
          </a:p>
          <a:p>
            <a:pPr marL="12700" marR="5080">
              <a:lnSpc>
                <a:spcPct val="138200"/>
              </a:lnSpc>
              <a:spcBef>
                <a:spcPts val="985"/>
              </a:spcBef>
            </a:pP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defence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necessity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arises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when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interference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with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required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prevent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greater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harm. 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It's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based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on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principle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that,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certain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extreme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circumstances,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law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tolerates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technical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avert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more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serious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consequences.</a:t>
            </a:r>
            <a:endParaRPr sz="1750">
              <a:latin typeface="Verdana"/>
              <a:cs typeface="Verdan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424928" y="2456688"/>
            <a:ext cx="518159" cy="516890"/>
            <a:chOff x="7424928" y="2456688"/>
            <a:chExt cx="518159" cy="516890"/>
          </a:xfrm>
        </p:grpSpPr>
        <p:sp>
          <p:nvSpPr>
            <p:cNvPr id="9" name="object 9"/>
            <p:cNvSpPr/>
            <p:nvPr/>
          </p:nvSpPr>
          <p:spPr>
            <a:xfrm>
              <a:off x="7428738" y="2460498"/>
              <a:ext cx="510540" cy="509270"/>
            </a:xfrm>
            <a:custGeom>
              <a:avLst/>
              <a:gdLst/>
              <a:ahLst/>
              <a:cxnLst/>
              <a:rect l="l" t="t" r="r" b="b"/>
              <a:pathLst>
                <a:path w="510540" h="509269">
                  <a:moveTo>
                    <a:pt x="415543" y="0"/>
                  </a:moveTo>
                  <a:lnTo>
                    <a:pt x="94995" y="0"/>
                  </a:lnTo>
                  <a:lnTo>
                    <a:pt x="58025" y="7467"/>
                  </a:lnTo>
                  <a:lnTo>
                    <a:pt x="27828" y="27828"/>
                  </a:lnTo>
                  <a:lnTo>
                    <a:pt x="7467" y="58025"/>
                  </a:lnTo>
                  <a:lnTo>
                    <a:pt x="0" y="94996"/>
                  </a:lnTo>
                  <a:lnTo>
                    <a:pt x="0" y="414019"/>
                  </a:lnTo>
                  <a:lnTo>
                    <a:pt x="7467" y="450990"/>
                  </a:lnTo>
                  <a:lnTo>
                    <a:pt x="27828" y="481187"/>
                  </a:lnTo>
                  <a:lnTo>
                    <a:pt x="58025" y="501548"/>
                  </a:lnTo>
                  <a:lnTo>
                    <a:pt x="94995" y="509015"/>
                  </a:lnTo>
                  <a:lnTo>
                    <a:pt x="415543" y="509015"/>
                  </a:lnTo>
                  <a:lnTo>
                    <a:pt x="452514" y="501548"/>
                  </a:lnTo>
                  <a:lnTo>
                    <a:pt x="482711" y="481187"/>
                  </a:lnTo>
                  <a:lnTo>
                    <a:pt x="503072" y="450990"/>
                  </a:lnTo>
                  <a:lnTo>
                    <a:pt x="510539" y="414019"/>
                  </a:lnTo>
                  <a:lnTo>
                    <a:pt x="510539" y="94996"/>
                  </a:lnTo>
                  <a:lnTo>
                    <a:pt x="503072" y="58025"/>
                  </a:lnTo>
                  <a:lnTo>
                    <a:pt x="482711" y="27828"/>
                  </a:lnTo>
                  <a:lnTo>
                    <a:pt x="452514" y="7467"/>
                  </a:lnTo>
                  <a:lnTo>
                    <a:pt x="415543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428738" y="2460498"/>
              <a:ext cx="510540" cy="509270"/>
            </a:xfrm>
            <a:custGeom>
              <a:avLst/>
              <a:gdLst/>
              <a:ahLst/>
              <a:cxnLst/>
              <a:rect l="l" t="t" r="r" b="b"/>
              <a:pathLst>
                <a:path w="510540" h="509269">
                  <a:moveTo>
                    <a:pt x="0" y="94996"/>
                  </a:moveTo>
                  <a:lnTo>
                    <a:pt x="7467" y="58025"/>
                  </a:lnTo>
                  <a:lnTo>
                    <a:pt x="27828" y="27828"/>
                  </a:lnTo>
                  <a:lnTo>
                    <a:pt x="58025" y="7467"/>
                  </a:lnTo>
                  <a:lnTo>
                    <a:pt x="94995" y="0"/>
                  </a:lnTo>
                  <a:lnTo>
                    <a:pt x="415543" y="0"/>
                  </a:lnTo>
                  <a:lnTo>
                    <a:pt x="452514" y="7467"/>
                  </a:lnTo>
                  <a:lnTo>
                    <a:pt x="482711" y="27828"/>
                  </a:lnTo>
                  <a:lnTo>
                    <a:pt x="503072" y="58025"/>
                  </a:lnTo>
                  <a:lnTo>
                    <a:pt x="510539" y="94996"/>
                  </a:lnTo>
                  <a:lnTo>
                    <a:pt x="510539" y="414019"/>
                  </a:lnTo>
                  <a:lnTo>
                    <a:pt x="503072" y="450990"/>
                  </a:lnTo>
                  <a:lnTo>
                    <a:pt x="482711" y="481187"/>
                  </a:lnTo>
                  <a:lnTo>
                    <a:pt x="452514" y="501548"/>
                  </a:lnTo>
                  <a:lnTo>
                    <a:pt x="415543" y="509015"/>
                  </a:lnTo>
                  <a:lnTo>
                    <a:pt x="94995" y="509015"/>
                  </a:lnTo>
                  <a:lnTo>
                    <a:pt x="58025" y="501548"/>
                  </a:lnTo>
                  <a:lnTo>
                    <a:pt x="27828" y="481187"/>
                  </a:lnTo>
                  <a:lnTo>
                    <a:pt x="7467" y="450990"/>
                  </a:lnTo>
                  <a:lnTo>
                    <a:pt x="0" y="414019"/>
                  </a:lnTo>
                  <a:lnTo>
                    <a:pt x="0" y="94996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580121" y="2435098"/>
            <a:ext cx="2165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315" dirty="0">
                <a:solidFill>
                  <a:srgbClr val="DFD5DE"/>
                </a:solidFill>
                <a:latin typeface="Georgia"/>
                <a:cs typeface="Georgia"/>
              </a:rPr>
              <a:t>2</a:t>
            </a:r>
            <a:endParaRPr sz="2800">
              <a:latin typeface="Georgia"/>
              <a:cs typeface="Georg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153781" y="2430272"/>
            <a:ext cx="5451475" cy="19761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300" dirty="0">
                <a:solidFill>
                  <a:srgbClr val="DFD5DE"/>
                </a:solidFill>
                <a:latin typeface="Georgia"/>
                <a:cs typeface="Georgia"/>
              </a:rPr>
              <a:t>Requirements</a:t>
            </a:r>
            <a:r>
              <a:rPr sz="2300" b="1" spc="-18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265" dirty="0">
                <a:solidFill>
                  <a:srgbClr val="DFD5DE"/>
                </a:solidFill>
                <a:latin typeface="Georgia"/>
                <a:cs typeface="Georgia"/>
              </a:rPr>
              <a:t>for</a:t>
            </a:r>
            <a:r>
              <a:rPr sz="2300" b="1" spc="-18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130" dirty="0">
                <a:solidFill>
                  <a:srgbClr val="DFD5DE"/>
                </a:solidFill>
                <a:latin typeface="Georgia"/>
                <a:cs typeface="Georgia"/>
              </a:rPr>
              <a:t>Necessity</a:t>
            </a:r>
            <a:endParaRPr sz="23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90"/>
              </a:spcBef>
            </a:pP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successfully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invoke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necessity,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defendant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must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show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their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actions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were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reasonably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necessary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to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prevent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imminent 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harm,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harm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prevented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outweighs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harm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caused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by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trespass.</a:t>
            </a:r>
            <a:endParaRPr sz="1750">
              <a:latin typeface="Verdana"/>
              <a:cs typeface="Verdan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790955" y="5260847"/>
            <a:ext cx="518159" cy="518159"/>
            <a:chOff x="790955" y="5260847"/>
            <a:chExt cx="518159" cy="518159"/>
          </a:xfrm>
        </p:grpSpPr>
        <p:sp>
          <p:nvSpPr>
            <p:cNvPr id="14" name="object 14"/>
            <p:cNvSpPr/>
            <p:nvPr/>
          </p:nvSpPr>
          <p:spPr>
            <a:xfrm>
              <a:off x="794765" y="5264657"/>
              <a:ext cx="510540" cy="510540"/>
            </a:xfrm>
            <a:custGeom>
              <a:avLst/>
              <a:gdLst/>
              <a:ahLst/>
              <a:cxnLst/>
              <a:rect l="l" t="t" r="r" b="b"/>
              <a:pathLst>
                <a:path w="510540" h="510539">
                  <a:moveTo>
                    <a:pt x="415226" y="0"/>
                  </a:moveTo>
                  <a:lnTo>
                    <a:pt x="95313" y="0"/>
                  </a:lnTo>
                  <a:lnTo>
                    <a:pt x="58212" y="7489"/>
                  </a:lnTo>
                  <a:lnTo>
                    <a:pt x="27916" y="27908"/>
                  </a:lnTo>
                  <a:lnTo>
                    <a:pt x="7490" y="58185"/>
                  </a:lnTo>
                  <a:lnTo>
                    <a:pt x="0" y="95250"/>
                  </a:lnTo>
                  <a:lnTo>
                    <a:pt x="0" y="415290"/>
                  </a:lnTo>
                  <a:lnTo>
                    <a:pt x="7490" y="452354"/>
                  </a:lnTo>
                  <a:lnTo>
                    <a:pt x="27916" y="482631"/>
                  </a:lnTo>
                  <a:lnTo>
                    <a:pt x="58212" y="503050"/>
                  </a:lnTo>
                  <a:lnTo>
                    <a:pt x="95313" y="510540"/>
                  </a:lnTo>
                  <a:lnTo>
                    <a:pt x="415226" y="510540"/>
                  </a:lnTo>
                  <a:lnTo>
                    <a:pt x="452327" y="503050"/>
                  </a:lnTo>
                  <a:lnTo>
                    <a:pt x="482623" y="482631"/>
                  </a:lnTo>
                  <a:lnTo>
                    <a:pt x="503049" y="452354"/>
                  </a:lnTo>
                  <a:lnTo>
                    <a:pt x="510540" y="415290"/>
                  </a:lnTo>
                  <a:lnTo>
                    <a:pt x="510540" y="95250"/>
                  </a:lnTo>
                  <a:lnTo>
                    <a:pt x="503049" y="58185"/>
                  </a:lnTo>
                  <a:lnTo>
                    <a:pt x="482623" y="27908"/>
                  </a:lnTo>
                  <a:lnTo>
                    <a:pt x="452327" y="7489"/>
                  </a:lnTo>
                  <a:lnTo>
                    <a:pt x="415226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94765" y="5264657"/>
              <a:ext cx="510540" cy="510540"/>
            </a:xfrm>
            <a:custGeom>
              <a:avLst/>
              <a:gdLst/>
              <a:ahLst/>
              <a:cxnLst/>
              <a:rect l="l" t="t" r="r" b="b"/>
              <a:pathLst>
                <a:path w="510540" h="510539">
                  <a:moveTo>
                    <a:pt x="0" y="95250"/>
                  </a:moveTo>
                  <a:lnTo>
                    <a:pt x="7490" y="58185"/>
                  </a:lnTo>
                  <a:lnTo>
                    <a:pt x="27916" y="27908"/>
                  </a:lnTo>
                  <a:lnTo>
                    <a:pt x="58212" y="7489"/>
                  </a:lnTo>
                  <a:lnTo>
                    <a:pt x="95313" y="0"/>
                  </a:lnTo>
                  <a:lnTo>
                    <a:pt x="415226" y="0"/>
                  </a:lnTo>
                  <a:lnTo>
                    <a:pt x="452327" y="7489"/>
                  </a:lnTo>
                  <a:lnTo>
                    <a:pt x="482623" y="27908"/>
                  </a:lnTo>
                  <a:lnTo>
                    <a:pt x="503049" y="58185"/>
                  </a:lnTo>
                  <a:lnTo>
                    <a:pt x="510540" y="95250"/>
                  </a:lnTo>
                  <a:lnTo>
                    <a:pt x="510540" y="415290"/>
                  </a:lnTo>
                  <a:lnTo>
                    <a:pt x="503049" y="452354"/>
                  </a:lnTo>
                  <a:lnTo>
                    <a:pt x="482623" y="482631"/>
                  </a:lnTo>
                  <a:lnTo>
                    <a:pt x="452327" y="503050"/>
                  </a:lnTo>
                  <a:lnTo>
                    <a:pt x="415226" y="510540"/>
                  </a:lnTo>
                  <a:lnTo>
                    <a:pt x="95313" y="510540"/>
                  </a:lnTo>
                  <a:lnTo>
                    <a:pt x="58212" y="503050"/>
                  </a:lnTo>
                  <a:lnTo>
                    <a:pt x="27916" y="482631"/>
                  </a:lnTo>
                  <a:lnTo>
                    <a:pt x="7490" y="452354"/>
                  </a:lnTo>
                  <a:lnTo>
                    <a:pt x="0" y="415290"/>
                  </a:lnTo>
                  <a:lnTo>
                    <a:pt x="0" y="95250"/>
                  </a:lnTo>
                  <a:close/>
                </a:path>
              </a:pathLst>
            </a:custGeom>
            <a:ln w="7619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944067" y="5240273"/>
            <a:ext cx="2197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70" dirty="0">
                <a:solidFill>
                  <a:srgbClr val="DFD5DE"/>
                </a:solidFill>
                <a:latin typeface="Georgia"/>
                <a:cs typeface="Georgia"/>
              </a:rPr>
              <a:t>3</a:t>
            </a:r>
            <a:endParaRPr sz="2800">
              <a:latin typeface="Georgia"/>
              <a:cs typeface="Georg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518285" y="5235321"/>
            <a:ext cx="5456555" cy="1976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b="1" spc="-300" dirty="0">
                <a:solidFill>
                  <a:srgbClr val="DFD5DE"/>
                </a:solidFill>
                <a:latin typeface="Georgia"/>
                <a:cs typeface="Georgia"/>
              </a:rPr>
              <a:t>Examples</a:t>
            </a:r>
            <a:r>
              <a:rPr sz="2300" b="1" spc="-19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235" dirty="0">
                <a:solidFill>
                  <a:srgbClr val="DFD5DE"/>
                </a:solidFill>
                <a:latin typeface="Georgia"/>
                <a:cs typeface="Georgia"/>
              </a:rPr>
              <a:t>of</a:t>
            </a:r>
            <a:r>
              <a:rPr sz="2300" b="1" spc="-19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135" dirty="0">
                <a:solidFill>
                  <a:srgbClr val="DFD5DE"/>
                </a:solidFill>
                <a:latin typeface="Georgia"/>
                <a:cs typeface="Georgia"/>
              </a:rPr>
              <a:t>Necessity</a:t>
            </a:r>
            <a:endParaRPr sz="23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95"/>
              </a:spcBef>
            </a:pP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Common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scenarios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include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moving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vehicle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40" dirty="0">
                <a:solidFill>
                  <a:srgbClr val="DFD5DE"/>
                </a:solidFill>
                <a:latin typeface="Verdana"/>
                <a:cs typeface="Verdana"/>
              </a:rPr>
              <a:t>blocking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emergency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access,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destroying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infected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livestock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to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prevent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disease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spread,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entering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premises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to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extinguish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fire.</a:t>
            </a:r>
            <a:endParaRPr sz="1750">
              <a:latin typeface="Verdana"/>
              <a:cs typeface="Verdana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7424928" y="5260847"/>
            <a:ext cx="518159" cy="518159"/>
            <a:chOff x="7424928" y="5260847"/>
            <a:chExt cx="518159" cy="518159"/>
          </a:xfrm>
        </p:grpSpPr>
        <p:sp>
          <p:nvSpPr>
            <p:cNvPr id="19" name="object 19"/>
            <p:cNvSpPr/>
            <p:nvPr/>
          </p:nvSpPr>
          <p:spPr>
            <a:xfrm>
              <a:off x="7428738" y="5264657"/>
              <a:ext cx="510540" cy="510540"/>
            </a:xfrm>
            <a:custGeom>
              <a:avLst/>
              <a:gdLst/>
              <a:ahLst/>
              <a:cxnLst/>
              <a:rect l="l" t="t" r="r" b="b"/>
              <a:pathLst>
                <a:path w="510540" h="510539">
                  <a:moveTo>
                    <a:pt x="415289" y="0"/>
                  </a:moveTo>
                  <a:lnTo>
                    <a:pt x="95250" y="0"/>
                  </a:lnTo>
                  <a:lnTo>
                    <a:pt x="58185" y="7489"/>
                  </a:lnTo>
                  <a:lnTo>
                    <a:pt x="27908" y="27908"/>
                  </a:lnTo>
                  <a:lnTo>
                    <a:pt x="7489" y="58185"/>
                  </a:lnTo>
                  <a:lnTo>
                    <a:pt x="0" y="95250"/>
                  </a:lnTo>
                  <a:lnTo>
                    <a:pt x="0" y="415290"/>
                  </a:lnTo>
                  <a:lnTo>
                    <a:pt x="7489" y="452354"/>
                  </a:lnTo>
                  <a:lnTo>
                    <a:pt x="27908" y="482631"/>
                  </a:lnTo>
                  <a:lnTo>
                    <a:pt x="58185" y="503050"/>
                  </a:lnTo>
                  <a:lnTo>
                    <a:pt x="95250" y="510540"/>
                  </a:lnTo>
                  <a:lnTo>
                    <a:pt x="415289" y="510540"/>
                  </a:lnTo>
                  <a:lnTo>
                    <a:pt x="452354" y="503050"/>
                  </a:lnTo>
                  <a:lnTo>
                    <a:pt x="482631" y="482631"/>
                  </a:lnTo>
                  <a:lnTo>
                    <a:pt x="503050" y="452354"/>
                  </a:lnTo>
                  <a:lnTo>
                    <a:pt x="510539" y="415290"/>
                  </a:lnTo>
                  <a:lnTo>
                    <a:pt x="510539" y="95250"/>
                  </a:lnTo>
                  <a:lnTo>
                    <a:pt x="503050" y="58185"/>
                  </a:lnTo>
                  <a:lnTo>
                    <a:pt x="482631" y="27908"/>
                  </a:lnTo>
                  <a:lnTo>
                    <a:pt x="452354" y="7489"/>
                  </a:lnTo>
                  <a:lnTo>
                    <a:pt x="415289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428738" y="5264657"/>
              <a:ext cx="510540" cy="510540"/>
            </a:xfrm>
            <a:custGeom>
              <a:avLst/>
              <a:gdLst/>
              <a:ahLst/>
              <a:cxnLst/>
              <a:rect l="l" t="t" r="r" b="b"/>
              <a:pathLst>
                <a:path w="510540" h="510539">
                  <a:moveTo>
                    <a:pt x="0" y="95250"/>
                  </a:moveTo>
                  <a:lnTo>
                    <a:pt x="7489" y="58185"/>
                  </a:lnTo>
                  <a:lnTo>
                    <a:pt x="27908" y="27908"/>
                  </a:lnTo>
                  <a:lnTo>
                    <a:pt x="58185" y="7489"/>
                  </a:lnTo>
                  <a:lnTo>
                    <a:pt x="95250" y="0"/>
                  </a:lnTo>
                  <a:lnTo>
                    <a:pt x="415289" y="0"/>
                  </a:lnTo>
                  <a:lnTo>
                    <a:pt x="452354" y="7489"/>
                  </a:lnTo>
                  <a:lnTo>
                    <a:pt x="482631" y="27908"/>
                  </a:lnTo>
                  <a:lnTo>
                    <a:pt x="503050" y="58185"/>
                  </a:lnTo>
                  <a:lnTo>
                    <a:pt x="510539" y="95250"/>
                  </a:lnTo>
                  <a:lnTo>
                    <a:pt x="510539" y="415290"/>
                  </a:lnTo>
                  <a:lnTo>
                    <a:pt x="503050" y="452354"/>
                  </a:lnTo>
                  <a:lnTo>
                    <a:pt x="482631" y="482631"/>
                  </a:lnTo>
                  <a:lnTo>
                    <a:pt x="452354" y="503050"/>
                  </a:lnTo>
                  <a:lnTo>
                    <a:pt x="415289" y="510540"/>
                  </a:lnTo>
                  <a:lnTo>
                    <a:pt x="95250" y="510540"/>
                  </a:lnTo>
                  <a:lnTo>
                    <a:pt x="58185" y="503050"/>
                  </a:lnTo>
                  <a:lnTo>
                    <a:pt x="27908" y="482631"/>
                  </a:lnTo>
                  <a:lnTo>
                    <a:pt x="7489" y="452354"/>
                  </a:lnTo>
                  <a:lnTo>
                    <a:pt x="0" y="415290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587233" y="5240273"/>
            <a:ext cx="2038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470" dirty="0">
                <a:solidFill>
                  <a:srgbClr val="DFD5DE"/>
                </a:solidFill>
                <a:latin typeface="Georgia"/>
                <a:cs typeface="Georgia"/>
              </a:rPr>
              <a:t>4</a:t>
            </a:r>
            <a:endParaRPr sz="2800">
              <a:latin typeface="Georgia"/>
              <a:cs typeface="Georgia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15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8153781" y="5235321"/>
            <a:ext cx="5521960" cy="1976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b="1" spc="-265" dirty="0">
                <a:solidFill>
                  <a:srgbClr val="DFD5DE"/>
                </a:solidFill>
                <a:latin typeface="Georgia"/>
                <a:cs typeface="Georgia"/>
              </a:rPr>
              <a:t>Limitations</a:t>
            </a:r>
            <a:r>
              <a:rPr sz="2300" b="1" spc="-21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235" dirty="0">
                <a:solidFill>
                  <a:srgbClr val="DFD5DE"/>
                </a:solidFill>
                <a:latin typeface="Georgia"/>
                <a:cs typeface="Georgia"/>
              </a:rPr>
              <a:t>of</a:t>
            </a:r>
            <a:r>
              <a:rPr sz="2300" b="1" spc="-20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130" dirty="0">
                <a:solidFill>
                  <a:srgbClr val="DFD5DE"/>
                </a:solidFill>
                <a:latin typeface="Georgia"/>
                <a:cs typeface="Georgia"/>
              </a:rPr>
              <a:t>Necessity</a:t>
            </a:r>
            <a:endParaRPr sz="23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95"/>
              </a:spcBef>
            </a:pPr>
            <a:r>
              <a:rPr sz="1750" spc="-4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defence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narrowly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construed.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20" dirty="0">
                <a:solidFill>
                  <a:srgbClr val="DFD5DE"/>
                </a:solidFill>
                <a:latin typeface="Verdana"/>
                <a:cs typeface="Verdana"/>
              </a:rPr>
              <a:t>It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doesn't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apply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where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defendant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created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emergency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situation,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it's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generally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not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available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economic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necessity alone.</a:t>
            </a:r>
            <a:endParaRPr sz="17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400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3404" y="924559"/>
            <a:ext cx="6576695" cy="1291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100"/>
              </a:lnSpc>
            </a:pPr>
            <a:r>
              <a:rPr sz="4050" spc="-445" dirty="0"/>
              <a:t>Practical</a:t>
            </a:r>
            <a:r>
              <a:rPr sz="4050" spc="-340" dirty="0"/>
              <a:t> </a:t>
            </a:r>
            <a:r>
              <a:rPr sz="4050" spc="-459" dirty="0"/>
              <a:t>Implications</a:t>
            </a:r>
            <a:r>
              <a:rPr sz="4050" spc="-340" dirty="0"/>
              <a:t> </a:t>
            </a:r>
            <a:r>
              <a:rPr sz="4050" spc="-465" dirty="0"/>
              <a:t>for</a:t>
            </a:r>
            <a:r>
              <a:rPr sz="4050" spc="-340" dirty="0"/>
              <a:t> </a:t>
            </a:r>
            <a:r>
              <a:rPr sz="4050" spc="-505" dirty="0"/>
              <a:t>Legal </a:t>
            </a:r>
            <a:r>
              <a:rPr sz="4050" spc="-500" dirty="0"/>
              <a:t>Professionals</a:t>
            </a:r>
            <a:endParaRPr sz="405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16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79517" y="2542226"/>
          <a:ext cx="7771764" cy="47148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1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2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58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0230">
                <a:tc>
                  <a:txBody>
                    <a:bodyPr/>
                    <a:lstStyle/>
                    <a:p>
                      <a:pPr marL="203835">
                        <a:lnSpc>
                          <a:spcPct val="100000"/>
                        </a:lnSpc>
                        <a:spcBef>
                          <a:spcPts val="1410"/>
                        </a:spcBef>
                      </a:pPr>
                      <a:r>
                        <a:rPr sz="15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Aspect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79070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79730">
                        <a:lnSpc>
                          <a:spcPct val="100000"/>
                        </a:lnSpc>
                        <a:spcBef>
                          <a:spcPts val="1410"/>
                        </a:spcBef>
                      </a:pPr>
                      <a:r>
                        <a:rPr sz="15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Consideration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79070" marB="0"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41935">
                        <a:lnSpc>
                          <a:spcPct val="100000"/>
                        </a:lnSpc>
                        <a:spcBef>
                          <a:spcPts val="1410"/>
                        </a:spcBef>
                      </a:pPr>
                      <a:r>
                        <a:rPr sz="15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Action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7907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1260">
                <a:tc>
                  <a:txBody>
                    <a:bodyPr/>
                    <a:lstStyle/>
                    <a:p>
                      <a:pPr marL="203835">
                        <a:lnSpc>
                          <a:spcPct val="100000"/>
                        </a:lnSpc>
                        <a:spcBef>
                          <a:spcPts val="1360"/>
                        </a:spcBef>
                      </a:pPr>
                      <a:r>
                        <a:rPr sz="1500" spc="-7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Evidence</a:t>
                      </a:r>
                      <a:r>
                        <a:rPr sz="1500" spc="-7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Gathering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72720" marB="0">
                    <a:lnL w="19050">
                      <a:solidFill>
                        <a:srgbClr val="FFFFFF"/>
                      </a:solidFill>
                      <a:prstDash val="solid"/>
                    </a:lnL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79730" marR="234315">
                        <a:lnSpc>
                          <a:spcPct val="139300"/>
                        </a:lnSpc>
                        <a:spcBef>
                          <a:spcPts val="650"/>
                        </a:spcBef>
                      </a:pPr>
                      <a:r>
                        <a:rPr sz="1500" spc="-4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Proof</a:t>
                      </a:r>
                      <a:r>
                        <a:rPr sz="1500" spc="-1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2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sz="1500" spc="-14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6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possession</a:t>
                      </a:r>
                      <a:r>
                        <a:rPr sz="1500" spc="-1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4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and </a:t>
                      </a:r>
                      <a:r>
                        <a:rPr sz="15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interference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82550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41935" marR="293370">
                        <a:lnSpc>
                          <a:spcPct val="139000"/>
                        </a:lnSpc>
                        <a:spcBef>
                          <a:spcPts val="660"/>
                        </a:spcBef>
                      </a:pPr>
                      <a:r>
                        <a:rPr sz="1500" spc="-6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Collect</a:t>
                      </a:r>
                      <a:r>
                        <a:rPr sz="1500" spc="-7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4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documentation, </a:t>
                      </a:r>
                      <a:r>
                        <a:rPr sz="1500" spc="-7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witness</a:t>
                      </a:r>
                      <a:r>
                        <a:rPr sz="1500" spc="-7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statements,</a:t>
                      </a:r>
                      <a:r>
                        <a:rPr sz="1500" spc="-6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and </a:t>
                      </a:r>
                      <a:r>
                        <a:rPr sz="1500" spc="-7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physical</a:t>
                      </a:r>
                      <a:r>
                        <a:rPr sz="1500" spc="-6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evidence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83820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7569">
                <a:tc>
                  <a:txBody>
                    <a:bodyPr/>
                    <a:lstStyle/>
                    <a:p>
                      <a:pPr marL="203835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sz="1500" spc="-10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Damage</a:t>
                      </a:r>
                      <a:r>
                        <a:rPr sz="1500" spc="-10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Assessment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72085" marB="0">
                    <a:lnL w="19050">
                      <a:solidFill>
                        <a:srgbClr val="FFFFFF"/>
                      </a:solidFill>
                      <a:prstDash val="solid"/>
                    </a:lnL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79730" marR="648335">
                        <a:lnSpc>
                          <a:spcPct val="139500"/>
                        </a:lnSpc>
                        <a:spcBef>
                          <a:spcPts val="645"/>
                        </a:spcBef>
                      </a:pPr>
                      <a:r>
                        <a:rPr sz="1500" spc="-9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Quantifying</a:t>
                      </a:r>
                      <a:r>
                        <a:rPr sz="1500" spc="-6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loss</a:t>
                      </a:r>
                      <a:r>
                        <a:rPr sz="1500" spc="-114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3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for </a:t>
                      </a:r>
                      <a:r>
                        <a:rPr sz="1500" spc="-9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damages</a:t>
                      </a:r>
                      <a:r>
                        <a:rPr sz="1500" spc="-114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2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claim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8191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41935" marR="295275">
                        <a:lnSpc>
                          <a:spcPct val="139500"/>
                        </a:lnSpc>
                        <a:spcBef>
                          <a:spcPts val="645"/>
                        </a:spcBef>
                      </a:pPr>
                      <a:r>
                        <a:rPr sz="1500" spc="-9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Obtain</a:t>
                      </a:r>
                      <a:r>
                        <a:rPr sz="1500" spc="-114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9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expert</a:t>
                      </a:r>
                      <a:r>
                        <a:rPr sz="1500" spc="-1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8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valuations and</a:t>
                      </a:r>
                      <a:r>
                        <a:rPr sz="1500" spc="-13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9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repair</a:t>
                      </a:r>
                      <a:r>
                        <a:rPr sz="1500" spc="-13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estimates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81915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9990">
                <a:tc>
                  <a:txBody>
                    <a:bodyPr/>
                    <a:lstStyle/>
                    <a:p>
                      <a:pPr marL="203835">
                        <a:lnSpc>
                          <a:spcPct val="100000"/>
                        </a:lnSpc>
                        <a:spcBef>
                          <a:spcPts val="1360"/>
                        </a:spcBef>
                      </a:pPr>
                      <a:r>
                        <a:rPr sz="1500" spc="-7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Jurisdictional</a:t>
                      </a:r>
                      <a:r>
                        <a:rPr sz="1500" spc="-3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Issues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72720" marB="0">
                    <a:lnL w="19050">
                      <a:solidFill>
                        <a:srgbClr val="FFFFFF"/>
                      </a:solidFill>
                      <a:prstDash val="solid"/>
                    </a:lnL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79730" marR="236854">
                        <a:lnSpc>
                          <a:spcPct val="139300"/>
                        </a:lnSpc>
                        <a:spcBef>
                          <a:spcPts val="650"/>
                        </a:spcBef>
                      </a:pPr>
                      <a:r>
                        <a:rPr sz="1500" spc="-10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Determining</a:t>
                      </a:r>
                      <a:r>
                        <a:rPr sz="1500" spc="-2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8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appropriate </a:t>
                      </a:r>
                      <a:r>
                        <a:rPr sz="15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court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82550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41935" marR="245110">
                        <a:lnSpc>
                          <a:spcPct val="139300"/>
                        </a:lnSpc>
                        <a:spcBef>
                          <a:spcPts val="650"/>
                        </a:spcBef>
                      </a:pPr>
                      <a:r>
                        <a:rPr sz="1500" spc="-6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Consider</a:t>
                      </a:r>
                      <a:r>
                        <a:rPr sz="1500" spc="-13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9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value</a:t>
                      </a:r>
                      <a:r>
                        <a:rPr sz="1500" spc="-12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2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sz="1500" spc="-14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2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claim </a:t>
                      </a:r>
                      <a:r>
                        <a:rPr sz="1500" spc="-8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and</a:t>
                      </a:r>
                      <a:r>
                        <a:rPr sz="1500" spc="-13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9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complexity</a:t>
                      </a:r>
                      <a:r>
                        <a:rPr sz="1500" spc="-8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2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sz="1500" spc="-14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4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issues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82550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5825">
                <a:tc>
                  <a:txBody>
                    <a:bodyPr/>
                    <a:lstStyle/>
                    <a:p>
                      <a:pPr marL="203835">
                        <a:lnSpc>
                          <a:spcPct val="100000"/>
                        </a:lnSpc>
                        <a:spcBef>
                          <a:spcPts val="1370"/>
                        </a:spcBef>
                      </a:pPr>
                      <a:r>
                        <a:rPr sz="1500" spc="-9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Alternative</a:t>
                      </a:r>
                      <a:r>
                        <a:rPr sz="1500" spc="-5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Dispute</a:t>
                      </a:r>
                      <a:endParaRPr sz="1500">
                        <a:latin typeface="Verdana"/>
                        <a:cs typeface="Verdana"/>
                      </a:endParaRPr>
                    </a:p>
                    <a:p>
                      <a:pPr marL="20383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5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Resolution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73990" marB="0">
                    <a:lnL w="1905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79730">
                        <a:lnSpc>
                          <a:spcPct val="100000"/>
                        </a:lnSpc>
                        <a:spcBef>
                          <a:spcPts val="1370"/>
                        </a:spcBef>
                      </a:pPr>
                      <a:r>
                        <a:rPr sz="1500" spc="-8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Potential</a:t>
                      </a:r>
                      <a:r>
                        <a:rPr sz="1500" spc="-10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for</a:t>
                      </a:r>
                      <a:r>
                        <a:rPr sz="1500" spc="-12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settlement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73990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41935">
                        <a:lnSpc>
                          <a:spcPct val="100000"/>
                        </a:lnSpc>
                        <a:spcBef>
                          <a:spcPts val="1370"/>
                        </a:spcBef>
                      </a:pPr>
                      <a:r>
                        <a:rPr sz="1500" spc="-8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Explore</a:t>
                      </a:r>
                      <a:r>
                        <a:rPr sz="1500" spc="-7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mediation</a:t>
                      </a:r>
                      <a:r>
                        <a:rPr sz="1500" spc="-8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2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or</a:t>
                      </a:r>
                      <a:endParaRPr sz="1500">
                        <a:latin typeface="Verdana"/>
                        <a:cs typeface="Verdana"/>
                      </a:endParaRPr>
                    </a:p>
                    <a:p>
                      <a:pPr marL="24193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500" spc="-10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arbitration</a:t>
                      </a:r>
                      <a:r>
                        <a:rPr sz="1500" spc="-6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options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73990" marB="0"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100"/>
              </a:spcBef>
            </a:pPr>
            <a:r>
              <a:rPr spc="-560" dirty="0"/>
              <a:t>Future</a:t>
            </a:r>
            <a:r>
              <a:rPr spc="-380" dirty="0"/>
              <a:t> </a:t>
            </a:r>
            <a:r>
              <a:rPr spc="-555" dirty="0"/>
              <a:t>Developments</a:t>
            </a:r>
            <a:r>
              <a:rPr spc="-360" dirty="0"/>
              <a:t> </a:t>
            </a:r>
            <a:r>
              <a:rPr spc="-370" dirty="0"/>
              <a:t>in</a:t>
            </a:r>
            <a:r>
              <a:rPr spc="-355" dirty="0"/>
              <a:t> </a:t>
            </a:r>
            <a:r>
              <a:rPr spc="-550" dirty="0"/>
              <a:t>Trespass</a:t>
            </a:r>
            <a:r>
              <a:rPr spc="-360" dirty="0"/>
              <a:t> </a:t>
            </a:r>
            <a:r>
              <a:rPr spc="-455" dirty="0"/>
              <a:t>to</a:t>
            </a:r>
            <a:r>
              <a:rPr spc="-360" dirty="0"/>
              <a:t> </a:t>
            </a:r>
            <a:r>
              <a:rPr spc="-610" dirty="0"/>
              <a:t>Goods</a:t>
            </a:r>
            <a:r>
              <a:rPr spc="-380" dirty="0"/>
              <a:t> </a:t>
            </a:r>
            <a:r>
              <a:rPr spc="-690" dirty="0"/>
              <a:t>Law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1331" y="1815083"/>
            <a:ext cx="4162044" cy="257098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38631" y="4610760"/>
            <a:ext cx="3862070" cy="2905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29005">
              <a:lnSpc>
                <a:spcPct val="105900"/>
              </a:lnSpc>
              <a:spcBef>
                <a:spcPts val="100"/>
              </a:spcBef>
            </a:pPr>
            <a:r>
              <a:rPr sz="2200" b="1" spc="-220" dirty="0">
                <a:solidFill>
                  <a:srgbClr val="DFD5DE"/>
                </a:solidFill>
                <a:latin typeface="Georgia"/>
                <a:cs typeface="Georgia"/>
              </a:rPr>
              <a:t>Artificial</a:t>
            </a:r>
            <a:r>
              <a:rPr sz="2200" b="1" spc="-114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200" b="1" spc="-245" dirty="0">
                <a:solidFill>
                  <a:srgbClr val="DFD5DE"/>
                </a:solidFill>
                <a:latin typeface="Georgia"/>
                <a:cs typeface="Georgia"/>
              </a:rPr>
              <a:t>Intelligence</a:t>
            </a:r>
            <a:r>
              <a:rPr sz="2200" b="1" spc="-12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200" b="1" spc="-300" dirty="0">
                <a:solidFill>
                  <a:srgbClr val="DFD5DE"/>
                </a:solidFill>
                <a:latin typeface="Georgia"/>
                <a:cs typeface="Georgia"/>
              </a:rPr>
              <a:t>and Autonomous</a:t>
            </a:r>
            <a:r>
              <a:rPr sz="2200" b="1" spc="-17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200" b="1" spc="-275" dirty="0">
                <a:solidFill>
                  <a:srgbClr val="DFD5DE"/>
                </a:solidFill>
                <a:latin typeface="Georgia"/>
                <a:cs typeface="Georgia"/>
              </a:rPr>
              <a:t>Systems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6400"/>
              </a:lnSpc>
              <a:spcBef>
                <a:spcPts val="880"/>
              </a:spcBef>
            </a:pPr>
            <a:r>
              <a:rPr sz="1650" spc="-20" dirty="0">
                <a:solidFill>
                  <a:srgbClr val="DFD5DE"/>
                </a:solidFill>
                <a:latin typeface="Verdana"/>
                <a:cs typeface="Verdana"/>
              </a:rPr>
              <a:t>As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AI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5" dirty="0">
                <a:solidFill>
                  <a:srgbClr val="DFD5DE"/>
                </a:solidFill>
                <a:latin typeface="Verdana"/>
                <a:cs typeface="Verdana"/>
              </a:rPr>
              <a:t>autonomous</a:t>
            </a:r>
            <a:r>
              <a:rPr sz="1650" spc="-1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systems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30" dirty="0">
                <a:solidFill>
                  <a:srgbClr val="DFD5DE"/>
                </a:solidFill>
                <a:latin typeface="Verdana"/>
                <a:cs typeface="Verdana"/>
              </a:rPr>
              <a:t>become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more</a:t>
            </a:r>
            <a:r>
              <a:rPr sz="16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prevalent,</a:t>
            </a:r>
            <a:r>
              <a:rPr sz="16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questions</a:t>
            </a:r>
            <a:r>
              <a:rPr sz="16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arise</a:t>
            </a:r>
            <a:r>
              <a:rPr sz="16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about 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6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6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6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committed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by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these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entities.</a:t>
            </a:r>
            <a:r>
              <a:rPr sz="16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Legal</a:t>
            </a:r>
            <a:r>
              <a:rPr sz="16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frameworks</a:t>
            </a:r>
            <a:r>
              <a:rPr sz="16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may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need</a:t>
            </a:r>
            <a:r>
              <a:rPr sz="16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DFD5DE"/>
                </a:solidFill>
                <a:latin typeface="Verdana"/>
                <a:cs typeface="Verdana"/>
              </a:rPr>
              <a:t>to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evolve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0" dirty="0">
                <a:solidFill>
                  <a:srgbClr val="DFD5DE"/>
                </a:solidFill>
                <a:latin typeface="Verdana"/>
                <a:cs typeface="Verdana"/>
              </a:rPr>
              <a:t>address</a:t>
            </a:r>
            <a:r>
              <a:rPr sz="16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0" dirty="0">
                <a:solidFill>
                  <a:srgbClr val="DFD5DE"/>
                </a:solidFill>
                <a:latin typeface="Verdana"/>
                <a:cs typeface="Verdana"/>
              </a:rPr>
              <a:t>issues</a:t>
            </a:r>
            <a:r>
              <a:rPr sz="16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14" dirty="0">
                <a:solidFill>
                  <a:srgbClr val="DFD5DE"/>
                </a:solidFill>
                <a:latin typeface="Verdana"/>
                <a:cs typeface="Verdana"/>
              </a:rPr>
              <a:t>intent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DFD5DE"/>
                </a:solidFill>
                <a:latin typeface="Verdana"/>
                <a:cs typeface="Verdana"/>
              </a:rPr>
              <a:t>and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control</a:t>
            </a:r>
            <a:r>
              <a:rPr sz="16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non-</a:t>
            </a:r>
            <a:r>
              <a:rPr sz="1650" spc="-125" dirty="0">
                <a:solidFill>
                  <a:srgbClr val="DFD5DE"/>
                </a:solidFill>
                <a:latin typeface="Verdana"/>
                <a:cs typeface="Verdana"/>
              </a:rPr>
              <a:t>human</a:t>
            </a:r>
            <a:r>
              <a:rPr sz="16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actors.</a:t>
            </a:r>
            <a:endParaRPr sz="1650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34940" y="1815083"/>
            <a:ext cx="4160519" cy="2570988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5222240" y="4631182"/>
            <a:ext cx="4103370" cy="25336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254" dirty="0">
                <a:solidFill>
                  <a:srgbClr val="DFD5DE"/>
                </a:solidFill>
                <a:latin typeface="Georgia"/>
                <a:cs typeface="Georgia"/>
              </a:rPr>
              <a:t>Virtual</a:t>
            </a:r>
            <a:r>
              <a:rPr sz="2200" b="1" spc="-17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200" b="1" spc="-275" dirty="0">
                <a:solidFill>
                  <a:srgbClr val="DFD5DE"/>
                </a:solidFill>
                <a:latin typeface="Georgia"/>
                <a:cs typeface="Georgia"/>
              </a:rPr>
              <a:t>and</a:t>
            </a:r>
            <a:r>
              <a:rPr sz="2200" b="1" spc="-16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200" b="1" spc="-285" dirty="0">
                <a:solidFill>
                  <a:srgbClr val="DFD5DE"/>
                </a:solidFill>
                <a:latin typeface="Georgia"/>
                <a:cs typeface="Georgia"/>
              </a:rPr>
              <a:t>Augmented</a:t>
            </a:r>
            <a:r>
              <a:rPr sz="2200" b="1" spc="-18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200" b="1" spc="-90" dirty="0">
                <a:solidFill>
                  <a:srgbClr val="DFD5DE"/>
                </a:solidFill>
                <a:latin typeface="Georgia"/>
                <a:cs typeface="Georgia"/>
              </a:rPr>
              <a:t>Reality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6400"/>
              </a:lnSpc>
              <a:spcBef>
                <a:spcPts val="905"/>
              </a:spcBef>
            </a:pPr>
            <a:r>
              <a:rPr sz="1650" spc="-4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increasing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0" dirty="0">
                <a:solidFill>
                  <a:srgbClr val="DFD5DE"/>
                </a:solidFill>
                <a:latin typeface="Verdana"/>
                <a:cs typeface="Verdana"/>
              </a:rPr>
              <a:t>use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virtual</a:t>
            </a:r>
            <a:r>
              <a:rPr sz="16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DFD5DE"/>
                </a:solidFill>
                <a:latin typeface="Verdana"/>
                <a:cs typeface="Verdana"/>
              </a:rPr>
              <a:t>and 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augmented</a:t>
            </a:r>
            <a:r>
              <a:rPr sz="16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reality</a:t>
            </a: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0" dirty="0">
                <a:solidFill>
                  <a:srgbClr val="DFD5DE"/>
                </a:solidFill>
                <a:latin typeface="Verdana"/>
                <a:cs typeface="Verdana"/>
              </a:rPr>
              <a:t>technologies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raises</a:t>
            </a:r>
            <a:r>
              <a:rPr sz="16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DFD5DE"/>
                </a:solidFill>
                <a:latin typeface="Verdana"/>
                <a:cs typeface="Verdana"/>
              </a:rPr>
              <a:t>new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questions</a:t>
            </a:r>
            <a:r>
              <a:rPr sz="16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about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5" dirty="0">
                <a:solidFill>
                  <a:srgbClr val="DFD5DE"/>
                </a:solidFill>
                <a:latin typeface="Verdana"/>
                <a:cs typeface="Verdana"/>
              </a:rPr>
              <a:t>what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constitutes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'goods'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5" dirty="0">
                <a:solidFill>
                  <a:srgbClr val="DFD5DE"/>
                </a:solidFill>
                <a:latin typeface="Verdana"/>
                <a:cs typeface="Verdana"/>
              </a:rPr>
              <a:t>how</a:t>
            </a:r>
            <a:r>
              <a:rPr sz="16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6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14" dirty="0">
                <a:solidFill>
                  <a:srgbClr val="DFD5DE"/>
                </a:solidFill>
                <a:latin typeface="Verdana"/>
                <a:cs typeface="Verdana"/>
              </a:rPr>
              <a:t>might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35" dirty="0">
                <a:solidFill>
                  <a:srgbClr val="DFD5DE"/>
                </a:solidFill>
                <a:latin typeface="Verdana"/>
                <a:cs typeface="Verdana"/>
              </a:rPr>
              <a:t>occur</a:t>
            </a:r>
            <a:r>
              <a:rPr sz="1650" spc="-1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digital </a:t>
            </a:r>
            <a:r>
              <a:rPr sz="1650" spc="-60" dirty="0">
                <a:solidFill>
                  <a:srgbClr val="DFD5DE"/>
                </a:solidFill>
                <a:latin typeface="Verdana"/>
                <a:cs typeface="Verdana"/>
              </a:rPr>
              <a:t>spaces.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0" dirty="0">
                <a:solidFill>
                  <a:srgbClr val="DFD5DE"/>
                </a:solidFill>
                <a:latin typeface="Verdana"/>
                <a:cs typeface="Verdana"/>
              </a:rPr>
              <a:t>Courts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may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need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grapple</a:t>
            </a:r>
            <a:r>
              <a:rPr sz="16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0" dirty="0">
                <a:solidFill>
                  <a:srgbClr val="DFD5DE"/>
                </a:solidFill>
                <a:latin typeface="Verdana"/>
                <a:cs typeface="Verdana"/>
              </a:rPr>
              <a:t>with 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0" dirty="0">
                <a:solidFill>
                  <a:srgbClr val="DFD5DE"/>
                </a:solidFill>
                <a:latin typeface="Verdana"/>
                <a:cs typeface="Verdana"/>
              </a:rPr>
              <a:t>concept</a:t>
            </a:r>
            <a:r>
              <a:rPr sz="165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virtual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property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rights.</a:t>
            </a:r>
            <a:endParaRPr sz="1650">
              <a:latin typeface="Verdana"/>
              <a:cs typeface="Verdana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717023" y="1815083"/>
            <a:ext cx="4162044" cy="2570988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9705847" y="4631182"/>
            <a:ext cx="3911600" cy="28765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260" dirty="0">
                <a:solidFill>
                  <a:srgbClr val="DFD5DE"/>
                </a:solidFill>
                <a:latin typeface="Georgia"/>
                <a:cs typeface="Georgia"/>
              </a:rPr>
              <a:t>Blockchain</a:t>
            </a:r>
            <a:r>
              <a:rPr sz="2200" b="1" spc="-20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200" b="1" spc="-275" dirty="0">
                <a:solidFill>
                  <a:srgbClr val="DFD5DE"/>
                </a:solidFill>
                <a:latin typeface="Georgia"/>
                <a:cs typeface="Georgia"/>
              </a:rPr>
              <a:t>and</a:t>
            </a:r>
            <a:r>
              <a:rPr sz="2200" b="1" spc="-16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200" b="1" spc="-225" dirty="0">
                <a:solidFill>
                  <a:srgbClr val="DFD5DE"/>
                </a:solidFill>
                <a:latin typeface="Georgia"/>
                <a:cs typeface="Georgia"/>
              </a:rPr>
              <a:t>Digital</a:t>
            </a:r>
            <a:r>
              <a:rPr sz="2200" b="1" spc="-16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200" b="1" spc="-270" dirty="0">
                <a:solidFill>
                  <a:srgbClr val="DFD5DE"/>
                </a:solidFill>
                <a:latin typeface="Georgia"/>
                <a:cs typeface="Georgia"/>
              </a:rPr>
              <a:t>Assets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6400"/>
              </a:lnSpc>
              <a:spcBef>
                <a:spcPts val="905"/>
              </a:spcBef>
            </a:pPr>
            <a:r>
              <a:rPr sz="1650" spc="-4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rise</a:t>
            </a:r>
            <a:r>
              <a:rPr sz="16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blockchain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technology</a:t>
            </a:r>
            <a:r>
              <a:rPr sz="165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DFD5DE"/>
                </a:solidFill>
                <a:latin typeface="Verdana"/>
                <a:cs typeface="Verdana"/>
              </a:rPr>
              <a:t>and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digital</a:t>
            </a: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0" dirty="0">
                <a:solidFill>
                  <a:srgbClr val="DFD5DE"/>
                </a:solidFill>
                <a:latin typeface="Verdana"/>
                <a:cs typeface="Verdana"/>
              </a:rPr>
              <a:t>assets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like</a:t>
            </a:r>
            <a:r>
              <a:rPr sz="16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0" dirty="0">
                <a:solidFill>
                  <a:srgbClr val="DFD5DE"/>
                </a:solidFill>
                <a:latin typeface="Verdana"/>
                <a:cs typeface="Verdana"/>
              </a:rPr>
              <a:t>cryptocurrencies</a:t>
            </a:r>
            <a:r>
              <a:rPr sz="16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DFD5DE"/>
                </a:solidFill>
                <a:latin typeface="Verdana"/>
                <a:cs typeface="Verdana"/>
              </a:rPr>
              <a:t>and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NFTs</a:t>
            </a:r>
            <a:r>
              <a:rPr sz="16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0" dirty="0">
                <a:solidFill>
                  <a:srgbClr val="DFD5DE"/>
                </a:solidFill>
                <a:latin typeface="Verdana"/>
                <a:cs typeface="Verdana"/>
              </a:rPr>
              <a:t>challenges</a:t>
            </a: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traditional</a:t>
            </a: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notions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DFD5DE"/>
                </a:solidFill>
                <a:latin typeface="Verdana"/>
                <a:cs typeface="Verdana"/>
              </a:rPr>
              <a:t>of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property</a:t>
            </a:r>
            <a:r>
              <a:rPr sz="16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possession.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5" dirty="0">
                <a:solidFill>
                  <a:srgbClr val="DFD5DE"/>
                </a:solidFill>
                <a:latin typeface="Verdana"/>
                <a:cs typeface="Verdana"/>
              </a:rPr>
              <a:t>Future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legal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developments</a:t>
            </a:r>
            <a:r>
              <a:rPr sz="16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may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need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0" dirty="0">
                <a:solidFill>
                  <a:srgbClr val="DFD5DE"/>
                </a:solidFill>
                <a:latin typeface="Verdana"/>
                <a:cs typeface="Verdana"/>
              </a:rPr>
              <a:t>address</a:t>
            </a:r>
            <a:r>
              <a:rPr sz="16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DFD5DE"/>
                </a:solidFill>
                <a:latin typeface="Verdana"/>
                <a:cs typeface="Verdana"/>
              </a:rPr>
              <a:t>how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6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applies</a:t>
            </a:r>
            <a:r>
              <a:rPr sz="16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these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intangible,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decentralized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assets.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6719" y="1266092"/>
            <a:ext cx="3039491" cy="5753494"/>
          </a:xfrm>
        </p:spPr>
        <p:txBody>
          <a:bodyPr>
            <a:normAutofit/>
          </a:bodyPr>
          <a:lstStyle/>
          <a:p>
            <a:r>
              <a:rPr lang="en-GB" b="1">
                <a:solidFill>
                  <a:srgbClr val="262626"/>
                </a:solidFill>
              </a:rPr>
              <a:t>Minor House Keeping</a:t>
            </a:r>
            <a:endParaRPr lang="en-US" b="1">
              <a:solidFill>
                <a:srgbClr val="262626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8447D-E6CF-1594-1236-653465C23B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247876" y="7655260"/>
            <a:ext cx="1920240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EC7C53EF-5AB0-492B-BEA7-FFFE93B42AFB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11/26/2024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D2FED1-171F-D8EC-361B-EF8B2945B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259557" y="7655260"/>
            <a:ext cx="651236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103DA290-49AB-4A6C-90E9-3D87C6460C9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4942BDF6-7AA6-6C1B-1A1C-35882F91A52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564087" y="965605"/>
          <a:ext cx="7097051" cy="6298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6959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400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48080" y="541095"/>
            <a:ext cx="6433820" cy="93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7800"/>
              </a:lnSpc>
            </a:pPr>
            <a:r>
              <a:rPr lang="en-GB" sz="6200" spc="-775" dirty="0"/>
              <a:t>Introduction</a:t>
            </a:r>
            <a:endParaRPr sz="6200" dirty="0"/>
          </a:p>
        </p:txBody>
      </p:sp>
      <p:sp>
        <p:nvSpPr>
          <p:cNvPr id="4" name="object 4"/>
          <p:cNvSpPr txBox="1"/>
          <p:nvPr/>
        </p:nvSpPr>
        <p:spPr>
          <a:xfrm>
            <a:off x="748080" y="3822166"/>
            <a:ext cx="7570470" cy="3112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2400"/>
              </a:lnSpc>
              <a:spcBef>
                <a:spcPts val="100"/>
              </a:spcBef>
            </a:pPr>
            <a:r>
              <a:rPr sz="1700" spc="-70" dirty="0">
                <a:solidFill>
                  <a:srgbClr val="DFD5DE"/>
                </a:solidFill>
                <a:latin typeface="Verdana"/>
                <a:cs typeface="Verdana"/>
              </a:rPr>
              <a:t>Welcome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comprehensive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4" dirty="0">
                <a:solidFill>
                  <a:srgbClr val="DFD5DE"/>
                </a:solidFill>
                <a:latin typeface="Verdana"/>
                <a:cs typeface="Verdana"/>
              </a:rPr>
              <a:t>examination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5" dirty="0">
                <a:solidFill>
                  <a:srgbClr val="DFD5DE"/>
                </a:solidFill>
                <a:latin typeface="Verdana"/>
                <a:cs typeface="Verdana"/>
              </a:rPr>
              <a:t>goods,</a:t>
            </a:r>
            <a:r>
              <a:rPr sz="17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50" dirty="0">
                <a:solidFill>
                  <a:srgbClr val="DFD5DE"/>
                </a:solidFill>
                <a:latin typeface="Verdana"/>
                <a:cs typeface="Verdana"/>
              </a:rPr>
              <a:t>a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fundamental</a:t>
            </a:r>
            <a:r>
              <a:rPr sz="1700" spc="-2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55" dirty="0">
                <a:solidFill>
                  <a:srgbClr val="DFD5DE"/>
                </a:solidFill>
                <a:latin typeface="Verdana"/>
                <a:cs typeface="Verdana"/>
              </a:rPr>
              <a:t>concept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30" dirty="0">
                <a:solidFill>
                  <a:srgbClr val="DFD5DE"/>
                </a:solidFill>
                <a:latin typeface="Verdana"/>
                <a:cs typeface="Verdana"/>
              </a:rPr>
              <a:t>tort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law.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presentation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will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0" dirty="0">
                <a:solidFill>
                  <a:srgbClr val="DFD5DE"/>
                </a:solidFill>
                <a:latin typeface="Verdana"/>
                <a:cs typeface="Verdana"/>
              </a:rPr>
              <a:t>delve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into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Verdana"/>
                <a:cs typeface="Verdana"/>
              </a:rPr>
              <a:t>legal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intricacies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surrounding</a:t>
            </a:r>
            <a:r>
              <a:rPr sz="17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interference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with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personal</a:t>
            </a:r>
            <a:r>
              <a:rPr sz="17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property,</a:t>
            </a:r>
            <a:r>
              <a:rPr sz="17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exploring</a:t>
            </a:r>
            <a:r>
              <a:rPr sz="17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key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definitions,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20" dirty="0">
                <a:solidFill>
                  <a:srgbClr val="DFD5DE"/>
                </a:solidFill>
                <a:latin typeface="Verdana"/>
                <a:cs typeface="Verdana"/>
              </a:rPr>
              <a:t>landmark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0" dirty="0">
                <a:solidFill>
                  <a:srgbClr val="DFD5DE"/>
                </a:solidFill>
                <a:latin typeface="Verdana"/>
                <a:cs typeface="Verdana"/>
              </a:rPr>
              <a:t>cases,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available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remedies.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55" dirty="0">
                <a:solidFill>
                  <a:srgbClr val="DFD5DE"/>
                </a:solidFill>
                <a:latin typeface="Verdana"/>
                <a:cs typeface="Verdana"/>
              </a:rPr>
              <a:t>We'll</a:t>
            </a:r>
            <a:r>
              <a:rPr sz="17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navigate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Verdana"/>
                <a:cs typeface="Verdana"/>
              </a:rPr>
              <a:t>through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subtle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distinctions</a:t>
            </a:r>
            <a:r>
              <a:rPr sz="17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between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trespass,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conversion,</a:t>
            </a:r>
            <a:r>
              <a:rPr sz="17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detinue,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Verdana"/>
                <a:cs typeface="Verdana"/>
              </a:rPr>
              <a:t>while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analysing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significant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court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0" dirty="0">
                <a:solidFill>
                  <a:srgbClr val="DFD5DE"/>
                </a:solidFill>
                <a:latin typeface="Verdana"/>
                <a:cs typeface="Verdana"/>
              </a:rPr>
              <a:t>decisions</a:t>
            </a:r>
            <a:r>
              <a:rPr sz="1700" spc="-135" dirty="0">
                <a:solidFill>
                  <a:srgbClr val="DFD5DE"/>
                </a:solidFill>
                <a:latin typeface="Verdana"/>
                <a:cs typeface="Verdana"/>
              </a:rPr>
              <a:t> that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have</a:t>
            </a:r>
            <a:r>
              <a:rPr sz="17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0" dirty="0">
                <a:solidFill>
                  <a:srgbClr val="DFD5DE"/>
                </a:solidFill>
                <a:latin typeface="Verdana"/>
                <a:cs typeface="Verdana"/>
              </a:rPr>
              <a:t>shaped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area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law.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0" dirty="0">
                <a:solidFill>
                  <a:srgbClr val="DFD5DE"/>
                </a:solidFill>
                <a:latin typeface="Verdana"/>
                <a:cs typeface="Verdana"/>
              </a:rPr>
              <a:t>Join </a:t>
            </a:r>
            <a:r>
              <a:rPr sz="1700" spc="-60" dirty="0">
                <a:solidFill>
                  <a:srgbClr val="DFD5DE"/>
                </a:solidFill>
                <a:latin typeface="Verdana"/>
                <a:cs typeface="Verdana"/>
              </a:rPr>
              <a:t>us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55" dirty="0">
                <a:solidFill>
                  <a:srgbClr val="DFD5DE"/>
                </a:solidFill>
                <a:latin typeface="Verdana"/>
                <a:cs typeface="Verdana"/>
              </a:rPr>
              <a:t>as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40" dirty="0">
                <a:solidFill>
                  <a:srgbClr val="DFD5DE"/>
                </a:solidFill>
                <a:latin typeface="Verdana"/>
                <a:cs typeface="Verdana"/>
              </a:rPr>
              <a:t>we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unravel</a:t>
            </a:r>
            <a:r>
              <a:rPr sz="1700" spc="-1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complexities</a:t>
            </a:r>
            <a:r>
              <a:rPr sz="17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25" dirty="0">
                <a:solidFill>
                  <a:srgbClr val="DFD5DE"/>
                </a:solidFill>
                <a:latin typeface="Verdana"/>
                <a:cs typeface="Verdana"/>
              </a:rPr>
              <a:t>intent,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wrongful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interference,</a:t>
            </a:r>
            <a:r>
              <a:rPr sz="17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and </a:t>
            </a:r>
            <a:r>
              <a:rPr sz="1700" spc="-120" dirty="0">
                <a:solidFill>
                  <a:srgbClr val="DFD5DE"/>
                </a:solidFill>
                <a:latin typeface="Verdana"/>
                <a:cs typeface="Verdana"/>
              </a:rPr>
              <a:t>statutory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provisions,</a:t>
            </a:r>
            <a:r>
              <a:rPr sz="17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providing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5" dirty="0">
                <a:solidFill>
                  <a:srgbClr val="DFD5DE"/>
                </a:solidFill>
                <a:latin typeface="Verdana"/>
                <a:cs typeface="Verdana"/>
              </a:rPr>
              <a:t>law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students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legal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0" dirty="0">
                <a:solidFill>
                  <a:srgbClr val="DFD5DE"/>
                </a:solidFill>
                <a:latin typeface="Verdana"/>
                <a:cs typeface="Verdana"/>
              </a:rPr>
              <a:t>professionals</a:t>
            </a:r>
            <a:r>
              <a:rPr sz="17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with</a:t>
            </a:r>
            <a:r>
              <a:rPr sz="17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50" dirty="0">
                <a:solidFill>
                  <a:srgbClr val="DFD5DE"/>
                </a:solidFill>
                <a:latin typeface="Verdana"/>
                <a:cs typeface="Verdana"/>
              </a:rPr>
              <a:t>a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thorough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understanding</a:t>
            </a:r>
            <a:r>
              <a:rPr sz="17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7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0" dirty="0">
                <a:solidFill>
                  <a:srgbClr val="DFD5DE"/>
                </a:solidFill>
                <a:latin typeface="Verdana"/>
                <a:cs typeface="Verdana"/>
              </a:rPr>
              <a:t>crucial</a:t>
            </a:r>
            <a:r>
              <a:rPr sz="17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legal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Verdana"/>
                <a:cs typeface="Verdana"/>
              </a:rPr>
              <a:t>doctrine.</a:t>
            </a:r>
            <a:endParaRPr sz="1700" dirty="0">
              <a:latin typeface="Verdana"/>
              <a:cs typeface="Verdana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5801" rIns="0" bIns="0" rtlCol="0">
            <a:spAutoFit/>
          </a:bodyPr>
          <a:lstStyle/>
          <a:p>
            <a:pPr marL="80645">
              <a:lnSpc>
                <a:spcPct val="100000"/>
              </a:lnSpc>
              <a:spcBef>
                <a:spcPts val="105"/>
              </a:spcBef>
            </a:pPr>
            <a:r>
              <a:rPr sz="4650" spc="-490" dirty="0"/>
              <a:t>Definition</a:t>
            </a:r>
            <a:r>
              <a:rPr sz="4650" spc="-415" dirty="0"/>
              <a:t> </a:t>
            </a:r>
            <a:r>
              <a:rPr sz="4650" spc="-475" dirty="0"/>
              <a:t>of</a:t>
            </a:r>
            <a:r>
              <a:rPr sz="4650" spc="-370" dirty="0"/>
              <a:t> </a:t>
            </a:r>
            <a:r>
              <a:rPr sz="4650" spc="-585" dirty="0"/>
              <a:t>Trespass</a:t>
            </a:r>
            <a:r>
              <a:rPr sz="4650" spc="-400" dirty="0"/>
              <a:t> </a:t>
            </a:r>
            <a:r>
              <a:rPr sz="4650" spc="-484" dirty="0"/>
              <a:t>to</a:t>
            </a:r>
            <a:r>
              <a:rPr sz="4650" spc="-375" dirty="0"/>
              <a:t> </a:t>
            </a:r>
            <a:r>
              <a:rPr sz="4650" spc="-665" dirty="0"/>
              <a:t>Goods</a:t>
            </a:r>
            <a:endParaRPr sz="4650"/>
          </a:p>
        </p:txBody>
      </p:sp>
      <p:grpSp>
        <p:nvGrpSpPr>
          <p:cNvPr id="3" name="object 3"/>
          <p:cNvGrpSpPr/>
          <p:nvPr/>
        </p:nvGrpSpPr>
        <p:grpSpPr>
          <a:xfrm>
            <a:off x="790955" y="2168651"/>
            <a:ext cx="6416040" cy="2437130"/>
            <a:chOff x="790955" y="2168651"/>
            <a:chExt cx="6416040" cy="2437130"/>
          </a:xfrm>
        </p:grpSpPr>
        <p:sp>
          <p:nvSpPr>
            <p:cNvPr id="4" name="object 4"/>
            <p:cNvSpPr/>
            <p:nvPr/>
          </p:nvSpPr>
          <p:spPr>
            <a:xfrm>
              <a:off x="794765" y="2172461"/>
              <a:ext cx="6408420" cy="2429510"/>
            </a:xfrm>
            <a:custGeom>
              <a:avLst/>
              <a:gdLst/>
              <a:ahLst/>
              <a:cxnLst/>
              <a:rect l="l" t="t" r="r" b="b"/>
              <a:pathLst>
                <a:path w="6408420" h="2429510">
                  <a:moveTo>
                    <a:pt x="6313170" y="0"/>
                  </a:moveTo>
                  <a:lnTo>
                    <a:pt x="95300" y="0"/>
                  </a:lnTo>
                  <a:lnTo>
                    <a:pt x="58207" y="7489"/>
                  </a:lnTo>
                  <a:lnTo>
                    <a:pt x="27914" y="27908"/>
                  </a:lnTo>
                  <a:lnTo>
                    <a:pt x="7489" y="58185"/>
                  </a:lnTo>
                  <a:lnTo>
                    <a:pt x="0" y="95250"/>
                  </a:lnTo>
                  <a:lnTo>
                    <a:pt x="0" y="2334005"/>
                  </a:lnTo>
                  <a:lnTo>
                    <a:pt x="7489" y="2371070"/>
                  </a:lnTo>
                  <a:lnTo>
                    <a:pt x="27914" y="2401347"/>
                  </a:lnTo>
                  <a:lnTo>
                    <a:pt x="58207" y="2421766"/>
                  </a:lnTo>
                  <a:lnTo>
                    <a:pt x="95300" y="2429255"/>
                  </a:lnTo>
                  <a:lnTo>
                    <a:pt x="6313170" y="2429255"/>
                  </a:lnTo>
                  <a:lnTo>
                    <a:pt x="6350234" y="2421766"/>
                  </a:lnTo>
                  <a:lnTo>
                    <a:pt x="6380511" y="2401347"/>
                  </a:lnTo>
                  <a:lnTo>
                    <a:pt x="6400930" y="2371070"/>
                  </a:lnTo>
                  <a:lnTo>
                    <a:pt x="6408420" y="2334005"/>
                  </a:lnTo>
                  <a:lnTo>
                    <a:pt x="6408420" y="95250"/>
                  </a:lnTo>
                  <a:lnTo>
                    <a:pt x="6400930" y="58185"/>
                  </a:lnTo>
                  <a:lnTo>
                    <a:pt x="6380511" y="27908"/>
                  </a:lnTo>
                  <a:lnTo>
                    <a:pt x="6350234" y="7489"/>
                  </a:lnTo>
                  <a:lnTo>
                    <a:pt x="6313170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94765" y="2172461"/>
              <a:ext cx="6408420" cy="2429510"/>
            </a:xfrm>
            <a:custGeom>
              <a:avLst/>
              <a:gdLst/>
              <a:ahLst/>
              <a:cxnLst/>
              <a:rect l="l" t="t" r="r" b="b"/>
              <a:pathLst>
                <a:path w="6408420" h="2429510">
                  <a:moveTo>
                    <a:pt x="0" y="95250"/>
                  </a:moveTo>
                  <a:lnTo>
                    <a:pt x="7489" y="58185"/>
                  </a:lnTo>
                  <a:lnTo>
                    <a:pt x="27914" y="27908"/>
                  </a:lnTo>
                  <a:lnTo>
                    <a:pt x="58207" y="7489"/>
                  </a:lnTo>
                  <a:lnTo>
                    <a:pt x="95300" y="0"/>
                  </a:lnTo>
                  <a:lnTo>
                    <a:pt x="6313170" y="0"/>
                  </a:lnTo>
                  <a:lnTo>
                    <a:pt x="6350234" y="7489"/>
                  </a:lnTo>
                  <a:lnTo>
                    <a:pt x="6380511" y="27908"/>
                  </a:lnTo>
                  <a:lnTo>
                    <a:pt x="6400930" y="58185"/>
                  </a:lnTo>
                  <a:lnTo>
                    <a:pt x="6408420" y="95250"/>
                  </a:lnTo>
                  <a:lnTo>
                    <a:pt x="6408420" y="2334005"/>
                  </a:lnTo>
                  <a:lnTo>
                    <a:pt x="6400930" y="2371070"/>
                  </a:lnTo>
                  <a:lnTo>
                    <a:pt x="6380511" y="2401347"/>
                  </a:lnTo>
                  <a:lnTo>
                    <a:pt x="6350234" y="2421766"/>
                  </a:lnTo>
                  <a:lnTo>
                    <a:pt x="6313170" y="2429255"/>
                  </a:lnTo>
                  <a:lnTo>
                    <a:pt x="95300" y="2429255"/>
                  </a:lnTo>
                  <a:lnTo>
                    <a:pt x="58207" y="2421766"/>
                  </a:lnTo>
                  <a:lnTo>
                    <a:pt x="27914" y="2401347"/>
                  </a:lnTo>
                  <a:lnTo>
                    <a:pt x="7489" y="2371070"/>
                  </a:lnTo>
                  <a:lnTo>
                    <a:pt x="0" y="2334005"/>
                  </a:lnTo>
                  <a:lnTo>
                    <a:pt x="0" y="95250"/>
                  </a:lnTo>
                  <a:close/>
                </a:path>
              </a:pathLst>
            </a:custGeom>
            <a:ln w="7619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015695" y="2377186"/>
            <a:ext cx="5749925" cy="19761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254" dirty="0">
                <a:solidFill>
                  <a:srgbClr val="DFD5DE"/>
                </a:solidFill>
                <a:latin typeface="Georgia"/>
                <a:cs typeface="Georgia"/>
              </a:rPr>
              <a:t>Direct</a:t>
            </a:r>
            <a:r>
              <a:rPr sz="2300" b="1" spc="-18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290" dirty="0">
                <a:solidFill>
                  <a:srgbClr val="DFD5DE"/>
                </a:solidFill>
                <a:latin typeface="Georgia"/>
                <a:cs typeface="Georgia"/>
              </a:rPr>
              <a:t>Interference</a:t>
            </a:r>
            <a:endParaRPr sz="23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90"/>
              </a:spcBef>
            </a:pP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involves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any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direct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immediate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interference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 with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another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person's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right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possession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of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chattel.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can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include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touching,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moving,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damaging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property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without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permission.</a:t>
            </a:r>
            <a:endParaRPr sz="1750">
              <a:latin typeface="Verdana"/>
              <a:cs typeface="Verdan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424928" y="2168651"/>
            <a:ext cx="6416040" cy="2437130"/>
            <a:chOff x="7424928" y="2168651"/>
            <a:chExt cx="6416040" cy="2437130"/>
          </a:xfrm>
        </p:grpSpPr>
        <p:sp>
          <p:nvSpPr>
            <p:cNvPr id="8" name="object 8"/>
            <p:cNvSpPr/>
            <p:nvPr/>
          </p:nvSpPr>
          <p:spPr>
            <a:xfrm>
              <a:off x="7428738" y="2172461"/>
              <a:ext cx="6408420" cy="2429510"/>
            </a:xfrm>
            <a:custGeom>
              <a:avLst/>
              <a:gdLst/>
              <a:ahLst/>
              <a:cxnLst/>
              <a:rect l="l" t="t" r="r" b="b"/>
              <a:pathLst>
                <a:path w="6408419" h="2429510">
                  <a:moveTo>
                    <a:pt x="6313169" y="0"/>
                  </a:moveTo>
                  <a:lnTo>
                    <a:pt x="95250" y="0"/>
                  </a:lnTo>
                  <a:lnTo>
                    <a:pt x="58185" y="7489"/>
                  </a:lnTo>
                  <a:lnTo>
                    <a:pt x="27908" y="27908"/>
                  </a:lnTo>
                  <a:lnTo>
                    <a:pt x="7489" y="58185"/>
                  </a:lnTo>
                  <a:lnTo>
                    <a:pt x="0" y="95250"/>
                  </a:lnTo>
                  <a:lnTo>
                    <a:pt x="0" y="2334005"/>
                  </a:lnTo>
                  <a:lnTo>
                    <a:pt x="7489" y="2371070"/>
                  </a:lnTo>
                  <a:lnTo>
                    <a:pt x="27908" y="2401347"/>
                  </a:lnTo>
                  <a:lnTo>
                    <a:pt x="58185" y="2421766"/>
                  </a:lnTo>
                  <a:lnTo>
                    <a:pt x="95250" y="2429255"/>
                  </a:lnTo>
                  <a:lnTo>
                    <a:pt x="6313169" y="2429255"/>
                  </a:lnTo>
                  <a:lnTo>
                    <a:pt x="6350234" y="2421766"/>
                  </a:lnTo>
                  <a:lnTo>
                    <a:pt x="6380511" y="2401347"/>
                  </a:lnTo>
                  <a:lnTo>
                    <a:pt x="6400930" y="2371070"/>
                  </a:lnTo>
                  <a:lnTo>
                    <a:pt x="6408419" y="2334005"/>
                  </a:lnTo>
                  <a:lnTo>
                    <a:pt x="6408419" y="95250"/>
                  </a:lnTo>
                  <a:lnTo>
                    <a:pt x="6400930" y="58185"/>
                  </a:lnTo>
                  <a:lnTo>
                    <a:pt x="6380511" y="27908"/>
                  </a:lnTo>
                  <a:lnTo>
                    <a:pt x="6350234" y="7489"/>
                  </a:lnTo>
                  <a:lnTo>
                    <a:pt x="6313169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428738" y="2172461"/>
              <a:ext cx="6408420" cy="2429510"/>
            </a:xfrm>
            <a:custGeom>
              <a:avLst/>
              <a:gdLst/>
              <a:ahLst/>
              <a:cxnLst/>
              <a:rect l="l" t="t" r="r" b="b"/>
              <a:pathLst>
                <a:path w="6408419" h="2429510">
                  <a:moveTo>
                    <a:pt x="0" y="95250"/>
                  </a:moveTo>
                  <a:lnTo>
                    <a:pt x="7489" y="58185"/>
                  </a:lnTo>
                  <a:lnTo>
                    <a:pt x="27908" y="27908"/>
                  </a:lnTo>
                  <a:lnTo>
                    <a:pt x="58185" y="7489"/>
                  </a:lnTo>
                  <a:lnTo>
                    <a:pt x="95250" y="0"/>
                  </a:lnTo>
                  <a:lnTo>
                    <a:pt x="6313169" y="0"/>
                  </a:lnTo>
                  <a:lnTo>
                    <a:pt x="6350234" y="7489"/>
                  </a:lnTo>
                  <a:lnTo>
                    <a:pt x="6380511" y="27908"/>
                  </a:lnTo>
                  <a:lnTo>
                    <a:pt x="6400930" y="58185"/>
                  </a:lnTo>
                  <a:lnTo>
                    <a:pt x="6408419" y="95250"/>
                  </a:lnTo>
                  <a:lnTo>
                    <a:pt x="6408419" y="2334005"/>
                  </a:lnTo>
                  <a:lnTo>
                    <a:pt x="6400930" y="2371070"/>
                  </a:lnTo>
                  <a:lnTo>
                    <a:pt x="6380511" y="2401347"/>
                  </a:lnTo>
                  <a:lnTo>
                    <a:pt x="6350234" y="2421766"/>
                  </a:lnTo>
                  <a:lnTo>
                    <a:pt x="6313169" y="2429255"/>
                  </a:lnTo>
                  <a:lnTo>
                    <a:pt x="95250" y="2429255"/>
                  </a:lnTo>
                  <a:lnTo>
                    <a:pt x="58185" y="2421766"/>
                  </a:lnTo>
                  <a:lnTo>
                    <a:pt x="27908" y="2401347"/>
                  </a:lnTo>
                  <a:lnTo>
                    <a:pt x="7489" y="2371070"/>
                  </a:lnTo>
                  <a:lnTo>
                    <a:pt x="0" y="2334005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651242" y="2377186"/>
            <a:ext cx="5893435" cy="16090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300" dirty="0">
                <a:solidFill>
                  <a:srgbClr val="DFD5DE"/>
                </a:solidFill>
                <a:latin typeface="Georgia"/>
                <a:cs typeface="Georgia"/>
              </a:rPr>
              <a:t>Possession,</a:t>
            </a:r>
            <a:r>
              <a:rPr sz="2300" b="1" spc="-18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254" dirty="0">
                <a:solidFill>
                  <a:srgbClr val="DFD5DE"/>
                </a:solidFill>
                <a:latin typeface="Georgia"/>
                <a:cs typeface="Georgia"/>
              </a:rPr>
              <a:t>Not</a:t>
            </a:r>
            <a:r>
              <a:rPr sz="2300" b="1" spc="-18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305" dirty="0">
                <a:solidFill>
                  <a:srgbClr val="DFD5DE"/>
                </a:solidFill>
                <a:latin typeface="Georgia"/>
                <a:cs typeface="Georgia"/>
              </a:rPr>
              <a:t>Ownership</a:t>
            </a:r>
            <a:endParaRPr sz="2300">
              <a:latin typeface="Georgia"/>
              <a:cs typeface="Georgia"/>
            </a:endParaRPr>
          </a:p>
          <a:p>
            <a:pPr marL="12700" marR="5080">
              <a:lnSpc>
                <a:spcPct val="138400"/>
              </a:lnSpc>
              <a:spcBef>
                <a:spcPts val="980"/>
              </a:spcBef>
            </a:pP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right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protected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possession,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not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necessarily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ownership.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claimant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must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have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had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possession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immediate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right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possession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at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time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trespass.</a:t>
            </a:r>
            <a:endParaRPr sz="1750">
              <a:latin typeface="Verdana"/>
              <a:cs typeface="Verdan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90955" y="4823459"/>
            <a:ext cx="6416040" cy="2437130"/>
            <a:chOff x="790955" y="4823459"/>
            <a:chExt cx="6416040" cy="2437130"/>
          </a:xfrm>
        </p:grpSpPr>
        <p:sp>
          <p:nvSpPr>
            <p:cNvPr id="12" name="object 12"/>
            <p:cNvSpPr/>
            <p:nvPr/>
          </p:nvSpPr>
          <p:spPr>
            <a:xfrm>
              <a:off x="794765" y="4827269"/>
              <a:ext cx="6408420" cy="2429510"/>
            </a:xfrm>
            <a:custGeom>
              <a:avLst/>
              <a:gdLst/>
              <a:ahLst/>
              <a:cxnLst/>
              <a:rect l="l" t="t" r="r" b="b"/>
              <a:pathLst>
                <a:path w="6408420" h="2429509">
                  <a:moveTo>
                    <a:pt x="6313170" y="0"/>
                  </a:moveTo>
                  <a:lnTo>
                    <a:pt x="95300" y="0"/>
                  </a:lnTo>
                  <a:lnTo>
                    <a:pt x="58207" y="7489"/>
                  </a:lnTo>
                  <a:lnTo>
                    <a:pt x="27914" y="27908"/>
                  </a:lnTo>
                  <a:lnTo>
                    <a:pt x="7489" y="58185"/>
                  </a:lnTo>
                  <a:lnTo>
                    <a:pt x="0" y="95250"/>
                  </a:lnTo>
                  <a:lnTo>
                    <a:pt x="0" y="2333955"/>
                  </a:lnTo>
                  <a:lnTo>
                    <a:pt x="7489" y="2371048"/>
                  </a:lnTo>
                  <a:lnTo>
                    <a:pt x="27914" y="2401341"/>
                  </a:lnTo>
                  <a:lnTo>
                    <a:pt x="58207" y="2421766"/>
                  </a:lnTo>
                  <a:lnTo>
                    <a:pt x="95300" y="2429255"/>
                  </a:lnTo>
                  <a:lnTo>
                    <a:pt x="6313170" y="2429255"/>
                  </a:lnTo>
                  <a:lnTo>
                    <a:pt x="6350234" y="2421766"/>
                  </a:lnTo>
                  <a:lnTo>
                    <a:pt x="6380511" y="2401341"/>
                  </a:lnTo>
                  <a:lnTo>
                    <a:pt x="6400930" y="2371048"/>
                  </a:lnTo>
                  <a:lnTo>
                    <a:pt x="6408420" y="2333955"/>
                  </a:lnTo>
                  <a:lnTo>
                    <a:pt x="6408420" y="95250"/>
                  </a:lnTo>
                  <a:lnTo>
                    <a:pt x="6400930" y="58185"/>
                  </a:lnTo>
                  <a:lnTo>
                    <a:pt x="6380511" y="27908"/>
                  </a:lnTo>
                  <a:lnTo>
                    <a:pt x="6350234" y="7489"/>
                  </a:lnTo>
                  <a:lnTo>
                    <a:pt x="6313170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94765" y="4827269"/>
              <a:ext cx="6408420" cy="2429510"/>
            </a:xfrm>
            <a:custGeom>
              <a:avLst/>
              <a:gdLst/>
              <a:ahLst/>
              <a:cxnLst/>
              <a:rect l="l" t="t" r="r" b="b"/>
              <a:pathLst>
                <a:path w="6408420" h="2429509">
                  <a:moveTo>
                    <a:pt x="0" y="95250"/>
                  </a:moveTo>
                  <a:lnTo>
                    <a:pt x="7489" y="58185"/>
                  </a:lnTo>
                  <a:lnTo>
                    <a:pt x="27914" y="27908"/>
                  </a:lnTo>
                  <a:lnTo>
                    <a:pt x="58207" y="7489"/>
                  </a:lnTo>
                  <a:lnTo>
                    <a:pt x="95300" y="0"/>
                  </a:lnTo>
                  <a:lnTo>
                    <a:pt x="6313170" y="0"/>
                  </a:lnTo>
                  <a:lnTo>
                    <a:pt x="6350234" y="7489"/>
                  </a:lnTo>
                  <a:lnTo>
                    <a:pt x="6380511" y="27908"/>
                  </a:lnTo>
                  <a:lnTo>
                    <a:pt x="6400930" y="58185"/>
                  </a:lnTo>
                  <a:lnTo>
                    <a:pt x="6408420" y="95250"/>
                  </a:lnTo>
                  <a:lnTo>
                    <a:pt x="6408420" y="2333955"/>
                  </a:lnTo>
                  <a:lnTo>
                    <a:pt x="6400930" y="2371048"/>
                  </a:lnTo>
                  <a:lnTo>
                    <a:pt x="6380511" y="2401341"/>
                  </a:lnTo>
                  <a:lnTo>
                    <a:pt x="6350234" y="2421766"/>
                  </a:lnTo>
                  <a:lnTo>
                    <a:pt x="6313170" y="2429255"/>
                  </a:lnTo>
                  <a:lnTo>
                    <a:pt x="95300" y="2429255"/>
                  </a:lnTo>
                  <a:lnTo>
                    <a:pt x="58207" y="2421766"/>
                  </a:lnTo>
                  <a:lnTo>
                    <a:pt x="27914" y="2401341"/>
                  </a:lnTo>
                  <a:lnTo>
                    <a:pt x="7489" y="2371048"/>
                  </a:lnTo>
                  <a:lnTo>
                    <a:pt x="0" y="2333955"/>
                  </a:lnTo>
                  <a:lnTo>
                    <a:pt x="0" y="95250"/>
                  </a:lnTo>
                  <a:close/>
                </a:path>
              </a:pathLst>
            </a:custGeom>
            <a:ln w="7619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015695" y="5033264"/>
            <a:ext cx="5855335" cy="1976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b="1" spc="-260" dirty="0">
                <a:solidFill>
                  <a:srgbClr val="DFD5DE"/>
                </a:solidFill>
                <a:latin typeface="Georgia"/>
                <a:cs typeface="Georgia"/>
              </a:rPr>
              <a:t>Intentional</a:t>
            </a:r>
            <a:r>
              <a:rPr sz="2300" b="1" spc="-21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25" dirty="0">
                <a:solidFill>
                  <a:srgbClr val="DFD5DE"/>
                </a:solidFill>
                <a:latin typeface="Georgia"/>
                <a:cs typeface="Georgia"/>
              </a:rPr>
              <a:t>Act</a:t>
            </a:r>
            <a:endParaRPr sz="23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95"/>
              </a:spcBef>
            </a:pP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an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intentional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tort,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meaning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defendant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must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have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intended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act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constitutes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interference,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even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40" dirty="0">
                <a:solidFill>
                  <a:srgbClr val="DFD5DE"/>
                </a:solidFill>
                <a:latin typeface="Verdana"/>
                <a:cs typeface="Verdana"/>
              </a:rPr>
              <a:t>if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they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didn't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intend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harm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know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item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belonged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someone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else.</a:t>
            </a:r>
            <a:endParaRPr sz="1750">
              <a:latin typeface="Verdana"/>
              <a:cs typeface="Verdan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424928" y="4823459"/>
            <a:ext cx="6416040" cy="2437130"/>
            <a:chOff x="7424928" y="4823459"/>
            <a:chExt cx="6416040" cy="2437130"/>
          </a:xfrm>
        </p:grpSpPr>
        <p:sp>
          <p:nvSpPr>
            <p:cNvPr id="16" name="object 16"/>
            <p:cNvSpPr/>
            <p:nvPr/>
          </p:nvSpPr>
          <p:spPr>
            <a:xfrm>
              <a:off x="7428738" y="4827269"/>
              <a:ext cx="6408420" cy="2429510"/>
            </a:xfrm>
            <a:custGeom>
              <a:avLst/>
              <a:gdLst/>
              <a:ahLst/>
              <a:cxnLst/>
              <a:rect l="l" t="t" r="r" b="b"/>
              <a:pathLst>
                <a:path w="6408419" h="2429509">
                  <a:moveTo>
                    <a:pt x="6313169" y="0"/>
                  </a:moveTo>
                  <a:lnTo>
                    <a:pt x="95250" y="0"/>
                  </a:lnTo>
                  <a:lnTo>
                    <a:pt x="58185" y="7489"/>
                  </a:lnTo>
                  <a:lnTo>
                    <a:pt x="27908" y="27908"/>
                  </a:lnTo>
                  <a:lnTo>
                    <a:pt x="7489" y="58185"/>
                  </a:lnTo>
                  <a:lnTo>
                    <a:pt x="0" y="95250"/>
                  </a:lnTo>
                  <a:lnTo>
                    <a:pt x="0" y="2333955"/>
                  </a:lnTo>
                  <a:lnTo>
                    <a:pt x="7489" y="2371048"/>
                  </a:lnTo>
                  <a:lnTo>
                    <a:pt x="27908" y="2401341"/>
                  </a:lnTo>
                  <a:lnTo>
                    <a:pt x="58185" y="2421766"/>
                  </a:lnTo>
                  <a:lnTo>
                    <a:pt x="95250" y="2429255"/>
                  </a:lnTo>
                  <a:lnTo>
                    <a:pt x="6313169" y="2429255"/>
                  </a:lnTo>
                  <a:lnTo>
                    <a:pt x="6350234" y="2421766"/>
                  </a:lnTo>
                  <a:lnTo>
                    <a:pt x="6380511" y="2401341"/>
                  </a:lnTo>
                  <a:lnTo>
                    <a:pt x="6400930" y="2371048"/>
                  </a:lnTo>
                  <a:lnTo>
                    <a:pt x="6408419" y="2333955"/>
                  </a:lnTo>
                  <a:lnTo>
                    <a:pt x="6408419" y="95250"/>
                  </a:lnTo>
                  <a:lnTo>
                    <a:pt x="6400930" y="58185"/>
                  </a:lnTo>
                  <a:lnTo>
                    <a:pt x="6380511" y="27908"/>
                  </a:lnTo>
                  <a:lnTo>
                    <a:pt x="6350234" y="7489"/>
                  </a:lnTo>
                  <a:lnTo>
                    <a:pt x="6313169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428738" y="4827269"/>
              <a:ext cx="6408420" cy="2429510"/>
            </a:xfrm>
            <a:custGeom>
              <a:avLst/>
              <a:gdLst/>
              <a:ahLst/>
              <a:cxnLst/>
              <a:rect l="l" t="t" r="r" b="b"/>
              <a:pathLst>
                <a:path w="6408419" h="2429509">
                  <a:moveTo>
                    <a:pt x="0" y="95250"/>
                  </a:moveTo>
                  <a:lnTo>
                    <a:pt x="7489" y="58185"/>
                  </a:lnTo>
                  <a:lnTo>
                    <a:pt x="27908" y="27908"/>
                  </a:lnTo>
                  <a:lnTo>
                    <a:pt x="58185" y="7489"/>
                  </a:lnTo>
                  <a:lnTo>
                    <a:pt x="95250" y="0"/>
                  </a:lnTo>
                  <a:lnTo>
                    <a:pt x="6313169" y="0"/>
                  </a:lnTo>
                  <a:lnTo>
                    <a:pt x="6350234" y="7489"/>
                  </a:lnTo>
                  <a:lnTo>
                    <a:pt x="6380511" y="27908"/>
                  </a:lnTo>
                  <a:lnTo>
                    <a:pt x="6400930" y="58185"/>
                  </a:lnTo>
                  <a:lnTo>
                    <a:pt x="6408419" y="95250"/>
                  </a:lnTo>
                  <a:lnTo>
                    <a:pt x="6408419" y="2333955"/>
                  </a:lnTo>
                  <a:lnTo>
                    <a:pt x="6400930" y="2371048"/>
                  </a:lnTo>
                  <a:lnTo>
                    <a:pt x="6380511" y="2401341"/>
                  </a:lnTo>
                  <a:lnTo>
                    <a:pt x="6350234" y="2421766"/>
                  </a:lnTo>
                  <a:lnTo>
                    <a:pt x="6313169" y="2429255"/>
                  </a:lnTo>
                  <a:lnTo>
                    <a:pt x="95250" y="2429255"/>
                  </a:lnTo>
                  <a:lnTo>
                    <a:pt x="58185" y="2421766"/>
                  </a:lnTo>
                  <a:lnTo>
                    <a:pt x="27908" y="2401341"/>
                  </a:lnTo>
                  <a:lnTo>
                    <a:pt x="7489" y="2371048"/>
                  </a:lnTo>
                  <a:lnTo>
                    <a:pt x="0" y="2333955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651242" y="5033264"/>
            <a:ext cx="5803265" cy="1976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b="1" spc="-235" dirty="0">
                <a:solidFill>
                  <a:srgbClr val="DFD5DE"/>
                </a:solidFill>
                <a:latin typeface="Georgia"/>
                <a:cs typeface="Georgia"/>
              </a:rPr>
              <a:t>Strict</a:t>
            </a:r>
            <a:r>
              <a:rPr sz="2300" b="1" spc="-18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120" dirty="0">
                <a:solidFill>
                  <a:srgbClr val="DFD5DE"/>
                </a:solidFill>
                <a:latin typeface="Georgia"/>
                <a:cs typeface="Georgia"/>
              </a:rPr>
              <a:t>Liability</a:t>
            </a:r>
            <a:endParaRPr sz="23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95"/>
              </a:spcBef>
            </a:pP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Once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intentional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interference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established,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trespass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tort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strict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liability.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defendant's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40" dirty="0">
                <a:solidFill>
                  <a:srgbClr val="DFD5DE"/>
                </a:solidFill>
                <a:latin typeface="Verdana"/>
                <a:cs typeface="Verdana"/>
              </a:rPr>
              <a:t>motive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knowledge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wrongdoing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generally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irrelevant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to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liability.</a:t>
            </a:r>
            <a:endParaRPr sz="1750">
              <a:latin typeface="Verdana"/>
              <a:cs typeface="Verdana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304" y="1927301"/>
            <a:ext cx="12018645" cy="7359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650" spc="-515" dirty="0"/>
              <a:t>Distinguishing</a:t>
            </a:r>
            <a:r>
              <a:rPr sz="4650" spc="-385" dirty="0"/>
              <a:t> </a:t>
            </a:r>
            <a:r>
              <a:rPr sz="4650" spc="-600" dirty="0"/>
              <a:t>Trespass,</a:t>
            </a:r>
            <a:r>
              <a:rPr sz="4650" spc="-345" dirty="0"/>
              <a:t> </a:t>
            </a:r>
            <a:r>
              <a:rPr sz="4650" spc="-580" dirty="0"/>
              <a:t>Conversion,</a:t>
            </a:r>
            <a:r>
              <a:rPr sz="4650" spc="-350" dirty="0"/>
              <a:t> </a:t>
            </a:r>
            <a:r>
              <a:rPr sz="4650" spc="-585" dirty="0"/>
              <a:t>and</a:t>
            </a:r>
            <a:r>
              <a:rPr sz="4650" spc="-365" dirty="0"/>
              <a:t> </a:t>
            </a:r>
            <a:r>
              <a:rPr sz="4650" spc="-560" dirty="0"/>
              <a:t>Detinue</a:t>
            </a:r>
            <a:endParaRPr sz="4650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3251453"/>
            <a:ext cx="2168525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290" dirty="0">
                <a:solidFill>
                  <a:srgbClr val="FF89AE"/>
                </a:solidFill>
                <a:latin typeface="Georgia"/>
                <a:cs typeface="Georgia"/>
              </a:rPr>
              <a:t>Trespass</a:t>
            </a:r>
            <a:r>
              <a:rPr sz="2300" b="1" spc="-204" dirty="0">
                <a:solidFill>
                  <a:srgbClr val="FF89AE"/>
                </a:solidFill>
                <a:latin typeface="Georgia"/>
                <a:cs typeface="Georgia"/>
              </a:rPr>
              <a:t> </a:t>
            </a:r>
            <a:r>
              <a:rPr sz="2300" b="1" spc="-245" dirty="0">
                <a:solidFill>
                  <a:srgbClr val="FF89AE"/>
                </a:solidFill>
                <a:latin typeface="Georgia"/>
                <a:cs typeface="Georgia"/>
              </a:rPr>
              <a:t>to</a:t>
            </a:r>
            <a:r>
              <a:rPr sz="2300" b="1" spc="-180" dirty="0">
                <a:solidFill>
                  <a:srgbClr val="FF89AE"/>
                </a:solidFill>
                <a:latin typeface="Georgia"/>
                <a:cs typeface="Georgia"/>
              </a:rPr>
              <a:t> </a:t>
            </a:r>
            <a:r>
              <a:rPr sz="2300" b="1" spc="-345" dirty="0">
                <a:solidFill>
                  <a:srgbClr val="FF89AE"/>
                </a:solidFill>
                <a:latin typeface="Georgia"/>
                <a:cs typeface="Georgia"/>
              </a:rPr>
              <a:t>Goods</a:t>
            </a:r>
            <a:endParaRPr sz="230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1304" y="3818686"/>
            <a:ext cx="3909695" cy="2237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200"/>
              </a:lnSpc>
              <a:spcBef>
                <a:spcPts val="100"/>
              </a:spcBef>
            </a:pP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Involves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any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direct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interference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with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possession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another.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can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be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temporary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does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not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require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proof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damage.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essence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interference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with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possession,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however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brief.</a:t>
            </a:r>
            <a:endParaRPr sz="175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20665" y="3251453"/>
            <a:ext cx="1405890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290" dirty="0">
                <a:solidFill>
                  <a:srgbClr val="FF89AE"/>
                </a:solidFill>
                <a:latin typeface="Georgia"/>
                <a:cs typeface="Georgia"/>
              </a:rPr>
              <a:t>Conversion</a:t>
            </a:r>
            <a:endParaRPr sz="2300">
              <a:latin typeface="Georgia"/>
              <a:cs typeface="Georg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20665" y="3818686"/>
            <a:ext cx="3985895" cy="2237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300"/>
              </a:lnSpc>
              <a:spcBef>
                <a:spcPts val="100"/>
              </a:spcBef>
            </a:pP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Occurs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when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there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deliberate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interference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with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way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is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inconsistent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with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owner's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rights.</a:t>
            </a:r>
            <a:endParaRPr sz="1750">
              <a:latin typeface="Verdana"/>
              <a:cs typeface="Verdana"/>
            </a:endParaRPr>
          </a:p>
          <a:p>
            <a:pPr marL="12700" marR="128270" algn="just">
              <a:lnSpc>
                <a:spcPts val="2900"/>
              </a:lnSpc>
              <a:spcBef>
                <a:spcPts val="100"/>
              </a:spcBef>
            </a:pP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750" spc="-2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often</a:t>
            </a:r>
            <a:r>
              <a:rPr sz="1750" spc="-2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involves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2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more</a:t>
            </a:r>
            <a:r>
              <a:rPr sz="1750" spc="-2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permanent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deprivation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750" spc="-2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substantial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interference</a:t>
            </a:r>
            <a:r>
              <a:rPr sz="1750" spc="-1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with</a:t>
            </a:r>
            <a:r>
              <a:rPr sz="1750" spc="-1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chattel.</a:t>
            </a:r>
            <a:endParaRPr sz="175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60406" y="3251453"/>
            <a:ext cx="992505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280" dirty="0">
                <a:solidFill>
                  <a:srgbClr val="FF89AE"/>
                </a:solidFill>
                <a:latin typeface="Georgia"/>
                <a:cs typeface="Georgia"/>
              </a:rPr>
              <a:t>Detinue</a:t>
            </a:r>
            <a:endParaRPr sz="2300">
              <a:latin typeface="Georgia"/>
              <a:cs typeface="Georg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860406" y="3818686"/>
            <a:ext cx="3568700" cy="2237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200"/>
              </a:lnSpc>
              <a:spcBef>
                <a:spcPts val="100"/>
              </a:spcBef>
            </a:pP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Arises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when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person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wrongfully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retains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belonging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another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who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has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an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immediate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right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to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possession.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key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element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refusal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return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upon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demand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by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rightful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possessor.</a:t>
            </a:r>
            <a:endParaRPr sz="17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9020" y="478281"/>
            <a:ext cx="768032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spc="-459" dirty="0"/>
              <a:t>Case</a:t>
            </a:r>
            <a:r>
              <a:rPr sz="3900" spc="-305" dirty="0"/>
              <a:t> </a:t>
            </a:r>
            <a:r>
              <a:rPr sz="3900" spc="-630" dirty="0"/>
              <a:t>Law:</a:t>
            </a:r>
            <a:r>
              <a:rPr sz="3900" spc="-305" dirty="0"/>
              <a:t> </a:t>
            </a:r>
            <a:r>
              <a:rPr sz="3900" spc="-490" dirty="0"/>
              <a:t>Fouldes</a:t>
            </a:r>
            <a:r>
              <a:rPr sz="3900" spc="-320" dirty="0"/>
              <a:t> </a:t>
            </a:r>
            <a:r>
              <a:rPr sz="3900" spc="-290" dirty="0"/>
              <a:t>v</a:t>
            </a:r>
            <a:r>
              <a:rPr sz="3900" spc="-300" dirty="0"/>
              <a:t> </a:t>
            </a:r>
            <a:r>
              <a:rPr sz="3900" spc="-465" dirty="0"/>
              <a:t>Willoughby</a:t>
            </a:r>
            <a:r>
              <a:rPr sz="3900" spc="-325" dirty="0"/>
              <a:t> </a:t>
            </a:r>
            <a:r>
              <a:rPr sz="3900" spc="-620" dirty="0"/>
              <a:t>[1841]</a:t>
            </a:r>
            <a:endParaRPr sz="3900"/>
          </a:p>
        </p:txBody>
      </p:sp>
      <p:grpSp>
        <p:nvGrpSpPr>
          <p:cNvPr id="3" name="object 3"/>
          <p:cNvGrpSpPr/>
          <p:nvPr/>
        </p:nvGrpSpPr>
        <p:grpSpPr>
          <a:xfrm>
            <a:off x="729995" y="1517903"/>
            <a:ext cx="1066800" cy="6192520"/>
            <a:chOff x="729995" y="1517903"/>
            <a:chExt cx="1066800" cy="6192520"/>
          </a:xfrm>
        </p:grpSpPr>
        <p:sp>
          <p:nvSpPr>
            <p:cNvPr id="4" name="object 4"/>
            <p:cNvSpPr/>
            <p:nvPr/>
          </p:nvSpPr>
          <p:spPr>
            <a:xfrm>
              <a:off x="934212" y="1517903"/>
              <a:ext cx="862965" cy="6192520"/>
            </a:xfrm>
            <a:custGeom>
              <a:avLst/>
              <a:gdLst/>
              <a:ahLst/>
              <a:cxnLst/>
              <a:rect l="l" t="t" r="r" b="b"/>
              <a:pathLst>
                <a:path w="862964" h="6192520">
                  <a:moveTo>
                    <a:pt x="22860" y="5080"/>
                  </a:moveTo>
                  <a:lnTo>
                    <a:pt x="17741" y="0"/>
                  </a:ln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6186894"/>
                  </a:lnTo>
                  <a:lnTo>
                    <a:pt x="5118" y="6192012"/>
                  </a:lnTo>
                  <a:lnTo>
                    <a:pt x="17741" y="6192012"/>
                  </a:lnTo>
                  <a:lnTo>
                    <a:pt x="22860" y="6186894"/>
                  </a:lnTo>
                  <a:lnTo>
                    <a:pt x="22860" y="5080"/>
                  </a:lnTo>
                  <a:close/>
                </a:path>
                <a:path w="862964" h="6192520">
                  <a:moveTo>
                    <a:pt x="862584" y="419608"/>
                  </a:moveTo>
                  <a:lnTo>
                    <a:pt x="857504" y="414528"/>
                  </a:lnTo>
                  <a:lnTo>
                    <a:pt x="206286" y="414528"/>
                  </a:lnTo>
                  <a:lnTo>
                    <a:pt x="201168" y="419608"/>
                  </a:lnTo>
                  <a:lnTo>
                    <a:pt x="201168" y="425958"/>
                  </a:lnTo>
                  <a:lnTo>
                    <a:pt x="201168" y="432308"/>
                  </a:lnTo>
                  <a:lnTo>
                    <a:pt x="206286" y="437388"/>
                  </a:lnTo>
                  <a:lnTo>
                    <a:pt x="857504" y="437388"/>
                  </a:lnTo>
                  <a:lnTo>
                    <a:pt x="862584" y="432308"/>
                  </a:lnTo>
                  <a:lnTo>
                    <a:pt x="862584" y="419608"/>
                  </a:lnTo>
                  <a:close/>
                </a:path>
              </a:pathLst>
            </a:custGeom>
            <a:solidFill>
              <a:srgbClr val="4736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33805" y="1732025"/>
              <a:ext cx="425450" cy="425450"/>
            </a:xfrm>
            <a:custGeom>
              <a:avLst/>
              <a:gdLst/>
              <a:ahLst/>
              <a:cxnLst/>
              <a:rect l="l" t="t" r="r" b="b"/>
              <a:pathLst>
                <a:path w="425450" h="425450">
                  <a:moveTo>
                    <a:pt x="345808" y="0"/>
                  </a:moveTo>
                  <a:lnTo>
                    <a:pt x="79387" y="0"/>
                  </a:lnTo>
                  <a:lnTo>
                    <a:pt x="48488" y="6240"/>
                  </a:lnTo>
                  <a:lnTo>
                    <a:pt x="23253" y="23256"/>
                  </a:lnTo>
                  <a:lnTo>
                    <a:pt x="6239" y="48488"/>
                  </a:lnTo>
                  <a:lnTo>
                    <a:pt x="0" y="79375"/>
                  </a:lnTo>
                  <a:lnTo>
                    <a:pt x="0" y="345821"/>
                  </a:lnTo>
                  <a:lnTo>
                    <a:pt x="6239" y="376707"/>
                  </a:lnTo>
                  <a:lnTo>
                    <a:pt x="23253" y="401939"/>
                  </a:lnTo>
                  <a:lnTo>
                    <a:pt x="48488" y="418955"/>
                  </a:lnTo>
                  <a:lnTo>
                    <a:pt x="79387" y="425196"/>
                  </a:lnTo>
                  <a:lnTo>
                    <a:pt x="345808" y="425196"/>
                  </a:lnTo>
                  <a:lnTo>
                    <a:pt x="376707" y="418955"/>
                  </a:lnTo>
                  <a:lnTo>
                    <a:pt x="401942" y="401939"/>
                  </a:lnTo>
                  <a:lnTo>
                    <a:pt x="418956" y="376707"/>
                  </a:lnTo>
                  <a:lnTo>
                    <a:pt x="425196" y="345821"/>
                  </a:lnTo>
                  <a:lnTo>
                    <a:pt x="425196" y="79375"/>
                  </a:lnTo>
                  <a:lnTo>
                    <a:pt x="418956" y="48488"/>
                  </a:lnTo>
                  <a:lnTo>
                    <a:pt x="401942" y="23256"/>
                  </a:lnTo>
                  <a:lnTo>
                    <a:pt x="376707" y="6240"/>
                  </a:lnTo>
                  <a:lnTo>
                    <a:pt x="345808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33805" y="1732025"/>
              <a:ext cx="425450" cy="425450"/>
            </a:xfrm>
            <a:custGeom>
              <a:avLst/>
              <a:gdLst/>
              <a:ahLst/>
              <a:cxnLst/>
              <a:rect l="l" t="t" r="r" b="b"/>
              <a:pathLst>
                <a:path w="425450" h="425450">
                  <a:moveTo>
                    <a:pt x="0" y="79375"/>
                  </a:moveTo>
                  <a:lnTo>
                    <a:pt x="6239" y="48488"/>
                  </a:lnTo>
                  <a:lnTo>
                    <a:pt x="23253" y="23256"/>
                  </a:lnTo>
                  <a:lnTo>
                    <a:pt x="48488" y="6240"/>
                  </a:lnTo>
                  <a:lnTo>
                    <a:pt x="79387" y="0"/>
                  </a:lnTo>
                  <a:lnTo>
                    <a:pt x="345808" y="0"/>
                  </a:lnTo>
                  <a:lnTo>
                    <a:pt x="376707" y="6240"/>
                  </a:lnTo>
                  <a:lnTo>
                    <a:pt x="401942" y="23256"/>
                  </a:lnTo>
                  <a:lnTo>
                    <a:pt x="418956" y="48488"/>
                  </a:lnTo>
                  <a:lnTo>
                    <a:pt x="425196" y="79375"/>
                  </a:lnTo>
                  <a:lnTo>
                    <a:pt x="425196" y="345821"/>
                  </a:lnTo>
                  <a:lnTo>
                    <a:pt x="418956" y="376707"/>
                  </a:lnTo>
                  <a:lnTo>
                    <a:pt x="401942" y="401939"/>
                  </a:lnTo>
                  <a:lnTo>
                    <a:pt x="376707" y="418955"/>
                  </a:lnTo>
                  <a:lnTo>
                    <a:pt x="345808" y="425196"/>
                  </a:lnTo>
                  <a:lnTo>
                    <a:pt x="79387" y="425196"/>
                  </a:lnTo>
                  <a:lnTo>
                    <a:pt x="48488" y="418955"/>
                  </a:lnTo>
                  <a:lnTo>
                    <a:pt x="23253" y="401939"/>
                  </a:lnTo>
                  <a:lnTo>
                    <a:pt x="6239" y="376707"/>
                  </a:lnTo>
                  <a:lnTo>
                    <a:pt x="0" y="345821"/>
                  </a:lnTo>
                  <a:lnTo>
                    <a:pt x="0" y="79375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78230" y="1709166"/>
            <a:ext cx="138430" cy="376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b="1" spc="-185" dirty="0">
                <a:solidFill>
                  <a:srgbClr val="DFD5DE"/>
                </a:solidFill>
                <a:latin typeface="Georgia"/>
                <a:cs typeface="Georgia"/>
              </a:rPr>
              <a:t>1</a:t>
            </a:r>
            <a:endParaRPr sz="2300">
              <a:latin typeface="Georgia"/>
              <a:cs typeface="Georg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72436" y="1675003"/>
            <a:ext cx="11762105" cy="10394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spc="-229" dirty="0">
                <a:solidFill>
                  <a:srgbClr val="DFD5DE"/>
                </a:solidFill>
                <a:latin typeface="Georgia"/>
                <a:cs typeface="Georgia"/>
              </a:rPr>
              <a:t>Case</a:t>
            </a:r>
            <a:r>
              <a:rPr sz="1950" b="1" spc="-16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1950" b="1" spc="-270" dirty="0">
                <a:solidFill>
                  <a:srgbClr val="DFD5DE"/>
                </a:solidFill>
                <a:latin typeface="Georgia"/>
                <a:cs typeface="Georgia"/>
              </a:rPr>
              <a:t>Background</a:t>
            </a:r>
            <a:endParaRPr sz="1950">
              <a:latin typeface="Georgia"/>
              <a:cs typeface="Georgia"/>
            </a:endParaRPr>
          </a:p>
          <a:p>
            <a:pPr marL="12700" marR="5080">
              <a:lnSpc>
                <a:spcPct val="137900"/>
              </a:lnSpc>
              <a:spcBef>
                <a:spcPts val="835"/>
              </a:spcBef>
            </a:pPr>
            <a:r>
              <a:rPr sz="1450" spc="-55" dirty="0">
                <a:solidFill>
                  <a:srgbClr val="DFD5DE"/>
                </a:solidFill>
                <a:latin typeface="Verdana"/>
                <a:cs typeface="Verdana"/>
              </a:rPr>
              <a:t>Fouldes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v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Willoughby </a:t>
            </a:r>
            <a:r>
              <a:rPr sz="1450" spc="-204" dirty="0">
                <a:solidFill>
                  <a:srgbClr val="DFD5DE"/>
                </a:solidFill>
                <a:latin typeface="Verdana"/>
                <a:cs typeface="Verdana"/>
              </a:rPr>
              <a:t>[1841]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45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4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seminal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35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law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4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4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goods.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4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dispute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arose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when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Willoughby,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4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ferryman,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removed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25" dirty="0">
                <a:solidFill>
                  <a:srgbClr val="DFD5DE"/>
                </a:solidFill>
                <a:latin typeface="Verdana"/>
                <a:cs typeface="Verdana"/>
              </a:rPr>
              <a:t>two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horses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from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his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ferry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belonged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Fouldes,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placing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them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5" dirty="0">
                <a:solidFill>
                  <a:srgbClr val="DFD5DE"/>
                </a:solidFill>
                <a:latin typeface="Verdana"/>
                <a:cs typeface="Verdana"/>
              </a:rPr>
              <a:t>back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5" dirty="0">
                <a:solidFill>
                  <a:srgbClr val="DFD5DE"/>
                </a:solidFill>
                <a:latin typeface="Verdana"/>
                <a:cs typeface="Verdana"/>
              </a:rPr>
              <a:t>on</a:t>
            </a:r>
            <a:r>
              <a:rPr sz="14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shore.</a:t>
            </a:r>
            <a:endParaRPr sz="1450">
              <a:latin typeface="Verdana"/>
              <a:cs typeface="Verdan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729995" y="3322320"/>
            <a:ext cx="1066800" cy="433070"/>
            <a:chOff x="729995" y="3322320"/>
            <a:chExt cx="1066800" cy="433070"/>
          </a:xfrm>
        </p:grpSpPr>
        <p:sp>
          <p:nvSpPr>
            <p:cNvPr id="10" name="object 10"/>
            <p:cNvSpPr/>
            <p:nvPr/>
          </p:nvSpPr>
          <p:spPr>
            <a:xfrm>
              <a:off x="1135379" y="3526536"/>
              <a:ext cx="661670" cy="22860"/>
            </a:xfrm>
            <a:custGeom>
              <a:avLst/>
              <a:gdLst/>
              <a:ahLst/>
              <a:cxnLst/>
              <a:rect l="l" t="t" r="r" b="b"/>
              <a:pathLst>
                <a:path w="661669" h="22860">
                  <a:moveTo>
                    <a:pt x="656336" y="0"/>
                  </a:moveTo>
                  <a:lnTo>
                    <a:pt x="5118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118" y="22860"/>
                  </a:lnTo>
                  <a:lnTo>
                    <a:pt x="656336" y="22860"/>
                  </a:lnTo>
                  <a:lnTo>
                    <a:pt x="661415" y="17779"/>
                  </a:lnTo>
                  <a:lnTo>
                    <a:pt x="661415" y="5079"/>
                  </a:lnTo>
                  <a:lnTo>
                    <a:pt x="656336" y="0"/>
                  </a:lnTo>
                  <a:close/>
                </a:path>
              </a:pathLst>
            </a:custGeom>
            <a:solidFill>
              <a:srgbClr val="4736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33805" y="3326130"/>
              <a:ext cx="425450" cy="425450"/>
            </a:xfrm>
            <a:custGeom>
              <a:avLst/>
              <a:gdLst/>
              <a:ahLst/>
              <a:cxnLst/>
              <a:rect l="l" t="t" r="r" b="b"/>
              <a:pathLst>
                <a:path w="425450" h="425450">
                  <a:moveTo>
                    <a:pt x="345808" y="0"/>
                  </a:moveTo>
                  <a:lnTo>
                    <a:pt x="79387" y="0"/>
                  </a:lnTo>
                  <a:lnTo>
                    <a:pt x="48488" y="6240"/>
                  </a:lnTo>
                  <a:lnTo>
                    <a:pt x="23253" y="23256"/>
                  </a:lnTo>
                  <a:lnTo>
                    <a:pt x="6239" y="48488"/>
                  </a:lnTo>
                  <a:lnTo>
                    <a:pt x="0" y="79375"/>
                  </a:lnTo>
                  <a:lnTo>
                    <a:pt x="0" y="345821"/>
                  </a:lnTo>
                  <a:lnTo>
                    <a:pt x="6239" y="376707"/>
                  </a:lnTo>
                  <a:lnTo>
                    <a:pt x="23253" y="401939"/>
                  </a:lnTo>
                  <a:lnTo>
                    <a:pt x="48488" y="418955"/>
                  </a:lnTo>
                  <a:lnTo>
                    <a:pt x="79387" y="425196"/>
                  </a:lnTo>
                  <a:lnTo>
                    <a:pt x="345808" y="425196"/>
                  </a:lnTo>
                  <a:lnTo>
                    <a:pt x="376707" y="418955"/>
                  </a:lnTo>
                  <a:lnTo>
                    <a:pt x="401942" y="401939"/>
                  </a:lnTo>
                  <a:lnTo>
                    <a:pt x="418956" y="376707"/>
                  </a:lnTo>
                  <a:lnTo>
                    <a:pt x="425196" y="345821"/>
                  </a:lnTo>
                  <a:lnTo>
                    <a:pt x="425196" y="79375"/>
                  </a:lnTo>
                  <a:lnTo>
                    <a:pt x="418956" y="48488"/>
                  </a:lnTo>
                  <a:lnTo>
                    <a:pt x="401942" y="23256"/>
                  </a:lnTo>
                  <a:lnTo>
                    <a:pt x="376707" y="6240"/>
                  </a:lnTo>
                  <a:lnTo>
                    <a:pt x="345808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33805" y="3326130"/>
              <a:ext cx="425450" cy="425450"/>
            </a:xfrm>
            <a:custGeom>
              <a:avLst/>
              <a:gdLst/>
              <a:ahLst/>
              <a:cxnLst/>
              <a:rect l="l" t="t" r="r" b="b"/>
              <a:pathLst>
                <a:path w="425450" h="425450">
                  <a:moveTo>
                    <a:pt x="0" y="79375"/>
                  </a:moveTo>
                  <a:lnTo>
                    <a:pt x="6239" y="48488"/>
                  </a:lnTo>
                  <a:lnTo>
                    <a:pt x="23253" y="23256"/>
                  </a:lnTo>
                  <a:lnTo>
                    <a:pt x="48488" y="6240"/>
                  </a:lnTo>
                  <a:lnTo>
                    <a:pt x="79387" y="0"/>
                  </a:lnTo>
                  <a:lnTo>
                    <a:pt x="345808" y="0"/>
                  </a:lnTo>
                  <a:lnTo>
                    <a:pt x="376707" y="6240"/>
                  </a:lnTo>
                  <a:lnTo>
                    <a:pt x="401942" y="23256"/>
                  </a:lnTo>
                  <a:lnTo>
                    <a:pt x="418956" y="48488"/>
                  </a:lnTo>
                  <a:lnTo>
                    <a:pt x="425196" y="79375"/>
                  </a:lnTo>
                  <a:lnTo>
                    <a:pt x="425196" y="345821"/>
                  </a:lnTo>
                  <a:lnTo>
                    <a:pt x="418956" y="376707"/>
                  </a:lnTo>
                  <a:lnTo>
                    <a:pt x="401942" y="401939"/>
                  </a:lnTo>
                  <a:lnTo>
                    <a:pt x="376707" y="418955"/>
                  </a:lnTo>
                  <a:lnTo>
                    <a:pt x="345808" y="425196"/>
                  </a:lnTo>
                  <a:lnTo>
                    <a:pt x="79387" y="425196"/>
                  </a:lnTo>
                  <a:lnTo>
                    <a:pt x="48488" y="418955"/>
                  </a:lnTo>
                  <a:lnTo>
                    <a:pt x="23253" y="401939"/>
                  </a:lnTo>
                  <a:lnTo>
                    <a:pt x="6239" y="376707"/>
                  </a:lnTo>
                  <a:lnTo>
                    <a:pt x="0" y="345821"/>
                  </a:lnTo>
                  <a:lnTo>
                    <a:pt x="0" y="79375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56284" y="3304108"/>
            <a:ext cx="183515" cy="377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150" dirty="0">
                <a:solidFill>
                  <a:srgbClr val="DFD5DE"/>
                </a:solidFill>
                <a:latin typeface="Georgia"/>
                <a:cs typeface="Georgia"/>
              </a:rPr>
              <a:t>2</a:t>
            </a:r>
            <a:endParaRPr sz="2300">
              <a:latin typeface="Georgia"/>
              <a:cs typeface="Georg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972436" y="3270630"/>
            <a:ext cx="11930380" cy="10388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spc="-235" dirty="0">
                <a:solidFill>
                  <a:srgbClr val="DFD5DE"/>
                </a:solidFill>
                <a:latin typeface="Georgia"/>
                <a:cs typeface="Georgia"/>
              </a:rPr>
              <a:t>Legal</a:t>
            </a:r>
            <a:r>
              <a:rPr sz="1950" b="1" spc="-15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1950" b="1" spc="-40" dirty="0">
                <a:solidFill>
                  <a:srgbClr val="DFD5DE"/>
                </a:solidFill>
                <a:latin typeface="Georgia"/>
                <a:cs typeface="Georgia"/>
              </a:rPr>
              <a:t>Issue</a:t>
            </a:r>
            <a:endParaRPr sz="195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495"/>
              </a:spcBef>
            </a:pPr>
            <a:r>
              <a:rPr sz="1450" spc="-4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court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had</a:t>
            </a:r>
            <a:r>
              <a:rPr sz="14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determine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whether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 the</a:t>
            </a:r>
            <a:r>
              <a:rPr sz="14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act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4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removing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horses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from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ferry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constituted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4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goods,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even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though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5" dirty="0">
                <a:solidFill>
                  <a:srgbClr val="DFD5DE"/>
                </a:solidFill>
                <a:latin typeface="Verdana"/>
                <a:cs typeface="Verdana"/>
              </a:rPr>
              <a:t>no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damage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25" dirty="0">
                <a:solidFill>
                  <a:srgbClr val="DFD5DE"/>
                </a:solidFill>
                <a:latin typeface="Verdana"/>
                <a:cs typeface="Verdana"/>
              </a:rPr>
              <a:t>was</a:t>
            </a:r>
            <a:endParaRPr sz="1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done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4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animals.</a:t>
            </a:r>
            <a:endParaRPr sz="1450">
              <a:latin typeface="Verdana"/>
              <a:cs typeface="Verdan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29995" y="4917947"/>
            <a:ext cx="1066800" cy="433070"/>
            <a:chOff x="729995" y="4917947"/>
            <a:chExt cx="1066800" cy="433070"/>
          </a:xfrm>
        </p:grpSpPr>
        <p:sp>
          <p:nvSpPr>
            <p:cNvPr id="16" name="object 16"/>
            <p:cNvSpPr/>
            <p:nvPr/>
          </p:nvSpPr>
          <p:spPr>
            <a:xfrm>
              <a:off x="1135379" y="5122163"/>
              <a:ext cx="661670" cy="22860"/>
            </a:xfrm>
            <a:custGeom>
              <a:avLst/>
              <a:gdLst/>
              <a:ahLst/>
              <a:cxnLst/>
              <a:rect l="l" t="t" r="r" b="b"/>
              <a:pathLst>
                <a:path w="661669" h="22860">
                  <a:moveTo>
                    <a:pt x="656336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60"/>
                  </a:lnTo>
                  <a:lnTo>
                    <a:pt x="656336" y="22860"/>
                  </a:lnTo>
                  <a:lnTo>
                    <a:pt x="661415" y="17780"/>
                  </a:lnTo>
                  <a:lnTo>
                    <a:pt x="661415" y="5080"/>
                  </a:lnTo>
                  <a:lnTo>
                    <a:pt x="656336" y="0"/>
                  </a:lnTo>
                  <a:close/>
                </a:path>
              </a:pathLst>
            </a:custGeom>
            <a:solidFill>
              <a:srgbClr val="4736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33805" y="4921757"/>
              <a:ext cx="425450" cy="425450"/>
            </a:xfrm>
            <a:custGeom>
              <a:avLst/>
              <a:gdLst/>
              <a:ahLst/>
              <a:cxnLst/>
              <a:rect l="l" t="t" r="r" b="b"/>
              <a:pathLst>
                <a:path w="425450" h="425450">
                  <a:moveTo>
                    <a:pt x="345808" y="0"/>
                  </a:moveTo>
                  <a:lnTo>
                    <a:pt x="79387" y="0"/>
                  </a:lnTo>
                  <a:lnTo>
                    <a:pt x="48488" y="6240"/>
                  </a:lnTo>
                  <a:lnTo>
                    <a:pt x="23253" y="23256"/>
                  </a:lnTo>
                  <a:lnTo>
                    <a:pt x="6239" y="48488"/>
                  </a:lnTo>
                  <a:lnTo>
                    <a:pt x="0" y="79374"/>
                  </a:lnTo>
                  <a:lnTo>
                    <a:pt x="0" y="345820"/>
                  </a:lnTo>
                  <a:lnTo>
                    <a:pt x="6239" y="376707"/>
                  </a:lnTo>
                  <a:lnTo>
                    <a:pt x="23253" y="401939"/>
                  </a:lnTo>
                  <a:lnTo>
                    <a:pt x="48488" y="418955"/>
                  </a:lnTo>
                  <a:lnTo>
                    <a:pt x="79387" y="425195"/>
                  </a:lnTo>
                  <a:lnTo>
                    <a:pt x="345808" y="425195"/>
                  </a:lnTo>
                  <a:lnTo>
                    <a:pt x="376707" y="418955"/>
                  </a:lnTo>
                  <a:lnTo>
                    <a:pt x="401942" y="401939"/>
                  </a:lnTo>
                  <a:lnTo>
                    <a:pt x="418956" y="376707"/>
                  </a:lnTo>
                  <a:lnTo>
                    <a:pt x="425196" y="345820"/>
                  </a:lnTo>
                  <a:lnTo>
                    <a:pt x="425196" y="79374"/>
                  </a:lnTo>
                  <a:lnTo>
                    <a:pt x="418956" y="48488"/>
                  </a:lnTo>
                  <a:lnTo>
                    <a:pt x="401942" y="23256"/>
                  </a:lnTo>
                  <a:lnTo>
                    <a:pt x="376707" y="6240"/>
                  </a:lnTo>
                  <a:lnTo>
                    <a:pt x="345808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33805" y="4921757"/>
              <a:ext cx="425450" cy="425450"/>
            </a:xfrm>
            <a:custGeom>
              <a:avLst/>
              <a:gdLst/>
              <a:ahLst/>
              <a:cxnLst/>
              <a:rect l="l" t="t" r="r" b="b"/>
              <a:pathLst>
                <a:path w="425450" h="425450">
                  <a:moveTo>
                    <a:pt x="0" y="79374"/>
                  </a:moveTo>
                  <a:lnTo>
                    <a:pt x="6239" y="48488"/>
                  </a:lnTo>
                  <a:lnTo>
                    <a:pt x="23253" y="23256"/>
                  </a:lnTo>
                  <a:lnTo>
                    <a:pt x="48488" y="6240"/>
                  </a:lnTo>
                  <a:lnTo>
                    <a:pt x="79387" y="0"/>
                  </a:lnTo>
                  <a:lnTo>
                    <a:pt x="345808" y="0"/>
                  </a:lnTo>
                  <a:lnTo>
                    <a:pt x="376707" y="6240"/>
                  </a:lnTo>
                  <a:lnTo>
                    <a:pt x="401942" y="23256"/>
                  </a:lnTo>
                  <a:lnTo>
                    <a:pt x="418956" y="48488"/>
                  </a:lnTo>
                  <a:lnTo>
                    <a:pt x="425196" y="79374"/>
                  </a:lnTo>
                  <a:lnTo>
                    <a:pt x="425196" y="345820"/>
                  </a:lnTo>
                  <a:lnTo>
                    <a:pt x="418956" y="376707"/>
                  </a:lnTo>
                  <a:lnTo>
                    <a:pt x="401942" y="401939"/>
                  </a:lnTo>
                  <a:lnTo>
                    <a:pt x="376707" y="418955"/>
                  </a:lnTo>
                  <a:lnTo>
                    <a:pt x="345808" y="425195"/>
                  </a:lnTo>
                  <a:lnTo>
                    <a:pt x="79387" y="425195"/>
                  </a:lnTo>
                  <a:lnTo>
                    <a:pt x="48488" y="418955"/>
                  </a:lnTo>
                  <a:lnTo>
                    <a:pt x="23253" y="401939"/>
                  </a:lnTo>
                  <a:lnTo>
                    <a:pt x="6239" y="376707"/>
                  </a:lnTo>
                  <a:lnTo>
                    <a:pt x="0" y="345820"/>
                  </a:lnTo>
                  <a:lnTo>
                    <a:pt x="0" y="79374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855980" y="4900040"/>
            <a:ext cx="186055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130" dirty="0">
                <a:solidFill>
                  <a:srgbClr val="DFD5DE"/>
                </a:solidFill>
                <a:latin typeface="Georgia"/>
                <a:cs typeface="Georgia"/>
              </a:rPr>
              <a:t>3</a:t>
            </a:r>
            <a:endParaRPr sz="2300">
              <a:latin typeface="Georgia"/>
              <a:cs typeface="Georgi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972436" y="4865877"/>
            <a:ext cx="11814175" cy="10394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spc="-254" dirty="0">
                <a:solidFill>
                  <a:srgbClr val="DFD5DE"/>
                </a:solidFill>
                <a:latin typeface="Georgia"/>
                <a:cs typeface="Georgia"/>
              </a:rPr>
              <a:t>Court's</a:t>
            </a:r>
            <a:r>
              <a:rPr sz="1950" b="1" spc="-12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1950" b="1" spc="-95" dirty="0">
                <a:solidFill>
                  <a:srgbClr val="DFD5DE"/>
                </a:solidFill>
                <a:latin typeface="Georgia"/>
                <a:cs typeface="Georgia"/>
              </a:rPr>
              <a:t>Decision</a:t>
            </a:r>
            <a:endParaRPr sz="1950">
              <a:latin typeface="Georgia"/>
              <a:cs typeface="Georgia"/>
            </a:endParaRPr>
          </a:p>
          <a:p>
            <a:pPr marL="12700" marR="5080">
              <a:lnSpc>
                <a:spcPct val="137900"/>
              </a:lnSpc>
              <a:spcBef>
                <a:spcPts val="835"/>
              </a:spcBef>
            </a:pPr>
            <a:r>
              <a:rPr sz="1450" spc="-4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court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held</a:t>
            </a:r>
            <a:r>
              <a:rPr sz="14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Willoughby's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action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did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amount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4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4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goods.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95" dirty="0">
                <a:solidFill>
                  <a:srgbClr val="DFD5DE"/>
                </a:solidFill>
                <a:latin typeface="Verdana"/>
                <a:cs typeface="Verdana"/>
              </a:rPr>
              <a:t>It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0" dirty="0">
                <a:solidFill>
                  <a:srgbClr val="DFD5DE"/>
                </a:solidFill>
                <a:latin typeface="Verdana"/>
                <a:cs typeface="Verdana"/>
              </a:rPr>
              <a:t>was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ruled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4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any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unauthorised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touching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moving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4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chattel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25" dirty="0">
                <a:solidFill>
                  <a:srgbClr val="DFD5DE"/>
                </a:solidFill>
                <a:latin typeface="Verdana"/>
                <a:cs typeface="Verdana"/>
              </a:rPr>
              <a:t>is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sufficient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constitute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trespass,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regardless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whether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any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 damage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occurs.</a:t>
            </a:r>
            <a:endParaRPr sz="1450">
              <a:latin typeface="Verdana"/>
              <a:cs typeface="Verdana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729995" y="6513576"/>
            <a:ext cx="1066800" cy="433070"/>
            <a:chOff x="729995" y="6513576"/>
            <a:chExt cx="1066800" cy="433070"/>
          </a:xfrm>
        </p:grpSpPr>
        <p:sp>
          <p:nvSpPr>
            <p:cNvPr id="22" name="object 22"/>
            <p:cNvSpPr/>
            <p:nvPr/>
          </p:nvSpPr>
          <p:spPr>
            <a:xfrm>
              <a:off x="1135379" y="6717792"/>
              <a:ext cx="661670" cy="22860"/>
            </a:xfrm>
            <a:custGeom>
              <a:avLst/>
              <a:gdLst/>
              <a:ahLst/>
              <a:cxnLst/>
              <a:rect l="l" t="t" r="r" b="b"/>
              <a:pathLst>
                <a:path w="661669" h="22859">
                  <a:moveTo>
                    <a:pt x="656336" y="0"/>
                  </a:moveTo>
                  <a:lnTo>
                    <a:pt x="5118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118" y="22859"/>
                  </a:lnTo>
                  <a:lnTo>
                    <a:pt x="656336" y="22859"/>
                  </a:lnTo>
                  <a:lnTo>
                    <a:pt x="661415" y="17779"/>
                  </a:lnTo>
                  <a:lnTo>
                    <a:pt x="661415" y="5079"/>
                  </a:lnTo>
                  <a:lnTo>
                    <a:pt x="656336" y="0"/>
                  </a:lnTo>
                  <a:close/>
                </a:path>
              </a:pathLst>
            </a:custGeom>
            <a:solidFill>
              <a:srgbClr val="4736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33805" y="6517386"/>
              <a:ext cx="425450" cy="425450"/>
            </a:xfrm>
            <a:custGeom>
              <a:avLst/>
              <a:gdLst/>
              <a:ahLst/>
              <a:cxnLst/>
              <a:rect l="l" t="t" r="r" b="b"/>
              <a:pathLst>
                <a:path w="425450" h="425450">
                  <a:moveTo>
                    <a:pt x="345808" y="0"/>
                  </a:moveTo>
                  <a:lnTo>
                    <a:pt x="79387" y="0"/>
                  </a:lnTo>
                  <a:lnTo>
                    <a:pt x="48488" y="6240"/>
                  </a:lnTo>
                  <a:lnTo>
                    <a:pt x="23253" y="23256"/>
                  </a:lnTo>
                  <a:lnTo>
                    <a:pt x="6239" y="48488"/>
                  </a:lnTo>
                  <a:lnTo>
                    <a:pt x="0" y="79374"/>
                  </a:lnTo>
                  <a:lnTo>
                    <a:pt x="0" y="345820"/>
                  </a:lnTo>
                  <a:lnTo>
                    <a:pt x="6239" y="376707"/>
                  </a:lnTo>
                  <a:lnTo>
                    <a:pt x="23253" y="401939"/>
                  </a:lnTo>
                  <a:lnTo>
                    <a:pt x="48488" y="418955"/>
                  </a:lnTo>
                  <a:lnTo>
                    <a:pt x="79387" y="425195"/>
                  </a:lnTo>
                  <a:lnTo>
                    <a:pt x="345808" y="425195"/>
                  </a:lnTo>
                  <a:lnTo>
                    <a:pt x="376707" y="418955"/>
                  </a:lnTo>
                  <a:lnTo>
                    <a:pt x="401942" y="401939"/>
                  </a:lnTo>
                  <a:lnTo>
                    <a:pt x="418956" y="376707"/>
                  </a:lnTo>
                  <a:lnTo>
                    <a:pt x="425196" y="345820"/>
                  </a:lnTo>
                  <a:lnTo>
                    <a:pt x="425196" y="79374"/>
                  </a:lnTo>
                  <a:lnTo>
                    <a:pt x="418956" y="48488"/>
                  </a:lnTo>
                  <a:lnTo>
                    <a:pt x="401942" y="23256"/>
                  </a:lnTo>
                  <a:lnTo>
                    <a:pt x="376707" y="6240"/>
                  </a:lnTo>
                  <a:lnTo>
                    <a:pt x="345808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33805" y="6517386"/>
              <a:ext cx="425450" cy="425450"/>
            </a:xfrm>
            <a:custGeom>
              <a:avLst/>
              <a:gdLst/>
              <a:ahLst/>
              <a:cxnLst/>
              <a:rect l="l" t="t" r="r" b="b"/>
              <a:pathLst>
                <a:path w="425450" h="425450">
                  <a:moveTo>
                    <a:pt x="0" y="79374"/>
                  </a:moveTo>
                  <a:lnTo>
                    <a:pt x="6239" y="48488"/>
                  </a:lnTo>
                  <a:lnTo>
                    <a:pt x="23253" y="23256"/>
                  </a:lnTo>
                  <a:lnTo>
                    <a:pt x="48488" y="6240"/>
                  </a:lnTo>
                  <a:lnTo>
                    <a:pt x="79387" y="0"/>
                  </a:lnTo>
                  <a:lnTo>
                    <a:pt x="345808" y="0"/>
                  </a:lnTo>
                  <a:lnTo>
                    <a:pt x="376707" y="6240"/>
                  </a:lnTo>
                  <a:lnTo>
                    <a:pt x="401942" y="23256"/>
                  </a:lnTo>
                  <a:lnTo>
                    <a:pt x="418956" y="48488"/>
                  </a:lnTo>
                  <a:lnTo>
                    <a:pt x="425196" y="79374"/>
                  </a:lnTo>
                  <a:lnTo>
                    <a:pt x="425196" y="345820"/>
                  </a:lnTo>
                  <a:lnTo>
                    <a:pt x="418956" y="376707"/>
                  </a:lnTo>
                  <a:lnTo>
                    <a:pt x="401942" y="401939"/>
                  </a:lnTo>
                  <a:lnTo>
                    <a:pt x="376707" y="418955"/>
                  </a:lnTo>
                  <a:lnTo>
                    <a:pt x="345808" y="425195"/>
                  </a:lnTo>
                  <a:lnTo>
                    <a:pt x="79387" y="425195"/>
                  </a:lnTo>
                  <a:lnTo>
                    <a:pt x="48488" y="418955"/>
                  </a:lnTo>
                  <a:lnTo>
                    <a:pt x="23253" y="401939"/>
                  </a:lnTo>
                  <a:lnTo>
                    <a:pt x="6239" y="376707"/>
                  </a:lnTo>
                  <a:lnTo>
                    <a:pt x="0" y="345820"/>
                  </a:lnTo>
                  <a:lnTo>
                    <a:pt x="0" y="79374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861466" y="6495110"/>
            <a:ext cx="172720" cy="377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395" dirty="0">
                <a:solidFill>
                  <a:srgbClr val="DFD5DE"/>
                </a:solidFill>
                <a:latin typeface="Georgia"/>
                <a:cs typeface="Georgia"/>
              </a:rPr>
              <a:t>4</a:t>
            </a:r>
            <a:endParaRPr sz="2300">
              <a:latin typeface="Georgia"/>
              <a:cs typeface="Georgia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6</a:t>
            </a:r>
          </a:p>
        </p:txBody>
      </p:sp>
      <p:sp>
        <p:nvSpPr>
          <p:cNvPr id="26" name="object 26"/>
          <p:cNvSpPr txBox="1"/>
          <p:nvPr/>
        </p:nvSpPr>
        <p:spPr>
          <a:xfrm>
            <a:off x="1972436" y="6461505"/>
            <a:ext cx="11876405" cy="10394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spc="-235" dirty="0">
                <a:solidFill>
                  <a:srgbClr val="DFD5DE"/>
                </a:solidFill>
                <a:latin typeface="Georgia"/>
                <a:cs typeface="Georgia"/>
              </a:rPr>
              <a:t>Legal</a:t>
            </a:r>
            <a:r>
              <a:rPr sz="1950" b="1" spc="-13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1950" b="1" spc="-220" dirty="0">
                <a:solidFill>
                  <a:srgbClr val="DFD5DE"/>
                </a:solidFill>
                <a:latin typeface="Georgia"/>
                <a:cs typeface="Georgia"/>
              </a:rPr>
              <a:t>Principle</a:t>
            </a:r>
            <a:r>
              <a:rPr sz="1950" b="1" spc="-14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1950" b="1" spc="-135" dirty="0">
                <a:solidFill>
                  <a:srgbClr val="DFD5DE"/>
                </a:solidFill>
                <a:latin typeface="Georgia"/>
                <a:cs typeface="Georgia"/>
              </a:rPr>
              <a:t>Established</a:t>
            </a:r>
            <a:endParaRPr sz="195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495"/>
              </a:spcBef>
            </a:pPr>
            <a:r>
              <a:rPr sz="1450" spc="-4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35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4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established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principle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4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4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4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40" dirty="0">
                <a:solidFill>
                  <a:srgbClr val="DFD5DE"/>
                </a:solidFill>
                <a:latin typeface="Verdana"/>
                <a:cs typeface="Verdana"/>
              </a:rPr>
              <a:t>does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not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require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5" dirty="0">
                <a:solidFill>
                  <a:srgbClr val="DFD5DE"/>
                </a:solidFill>
                <a:latin typeface="Verdana"/>
                <a:cs typeface="Verdana"/>
              </a:rPr>
              <a:t>proof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damage. </a:t>
            </a:r>
            <a:r>
              <a:rPr sz="1450" spc="-4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mere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interference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with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40" dirty="0">
                <a:solidFill>
                  <a:srgbClr val="DFD5DE"/>
                </a:solidFill>
                <a:latin typeface="Verdana"/>
                <a:cs typeface="Verdana"/>
              </a:rPr>
              <a:t>possessor's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right</a:t>
            </a:r>
            <a:endParaRPr sz="1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4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control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chattel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45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sufficient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establish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liability.</a:t>
            </a:r>
            <a:endParaRPr sz="1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304" y="553100"/>
            <a:ext cx="11394440" cy="15233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5600"/>
              </a:lnSpc>
              <a:spcBef>
                <a:spcPts val="100"/>
              </a:spcBef>
            </a:pPr>
            <a:r>
              <a:rPr sz="4650" spc="-545" dirty="0"/>
              <a:t>Case</a:t>
            </a:r>
            <a:r>
              <a:rPr sz="4650" spc="-395" dirty="0"/>
              <a:t> </a:t>
            </a:r>
            <a:r>
              <a:rPr sz="4650" spc="-590" dirty="0"/>
              <a:t>Study:</a:t>
            </a:r>
            <a:r>
              <a:rPr sz="4650" spc="-360" dirty="0"/>
              <a:t> </a:t>
            </a:r>
            <a:r>
              <a:rPr sz="4650" spc="-655" dirty="0"/>
              <a:t>Kuwait</a:t>
            </a:r>
            <a:r>
              <a:rPr sz="4650" spc="-360" dirty="0"/>
              <a:t> </a:t>
            </a:r>
            <a:r>
              <a:rPr sz="4650" spc="-590" dirty="0"/>
              <a:t>Airways</a:t>
            </a:r>
            <a:r>
              <a:rPr sz="4650" spc="-375" dirty="0"/>
              <a:t> </a:t>
            </a:r>
            <a:r>
              <a:rPr sz="4650" spc="-585" dirty="0"/>
              <a:t>Corporation</a:t>
            </a:r>
            <a:r>
              <a:rPr sz="4650" spc="-409" dirty="0"/>
              <a:t> </a:t>
            </a:r>
            <a:r>
              <a:rPr sz="4650" spc="-345" dirty="0"/>
              <a:t>v</a:t>
            </a:r>
            <a:r>
              <a:rPr sz="4650" spc="-360" dirty="0"/>
              <a:t> </a:t>
            </a:r>
            <a:r>
              <a:rPr sz="4650" spc="-550" dirty="0"/>
              <a:t>Iraqi </a:t>
            </a:r>
            <a:r>
              <a:rPr sz="4650" spc="-595" dirty="0"/>
              <a:t>Airways</a:t>
            </a:r>
            <a:r>
              <a:rPr sz="4650" spc="-355" dirty="0"/>
              <a:t> </a:t>
            </a:r>
            <a:r>
              <a:rPr sz="4650" spc="-500" dirty="0"/>
              <a:t>Co</a:t>
            </a:r>
            <a:r>
              <a:rPr sz="4650" spc="-360" dirty="0"/>
              <a:t> </a:t>
            </a:r>
            <a:r>
              <a:rPr sz="4650" spc="-575" dirty="0"/>
              <a:t>[2002]</a:t>
            </a:r>
            <a:endParaRPr sz="4650"/>
          </a:p>
        </p:txBody>
      </p:sp>
      <p:grpSp>
        <p:nvGrpSpPr>
          <p:cNvPr id="3" name="object 3"/>
          <p:cNvGrpSpPr/>
          <p:nvPr/>
        </p:nvGrpSpPr>
        <p:grpSpPr>
          <a:xfrm>
            <a:off x="790955" y="2828544"/>
            <a:ext cx="518159" cy="518159"/>
            <a:chOff x="790955" y="2828544"/>
            <a:chExt cx="518159" cy="518159"/>
          </a:xfrm>
        </p:grpSpPr>
        <p:sp>
          <p:nvSpPr>
            <p:cNvPr id="4" name="object 4"/>
            <p:cNvSpPr/>
            <p:nvPr/>
          </p:nvSpPr>
          <p:spPr>
            <a:xfrm>
              <a:off x="794765" y="2832354"/>
              <a:ext cx="510540" cy="510540"/>
            </a:xfrm>
            <a:custGeom>
              <a:avLst/>
              <a:gdLst/>
              <a:ahLst/>
              <a:cxnLst/>
              <a:rect l="l" t="t" r="r" b="b"/>
              <a:pathLst>
                <a:path w="510540" h="510539">
                  <a:moveTo>
                    <a:pt x="415226" y="0"/>
                  </a:moveTo>
                  <a:lnTo>
                    <a:pt x="95313" y="0"/>
                  </a:lnTo>
                  <a:lnTo>
                    <a:pt x="58212" y="7489"/>
                  </a:lnTo>
                  <a:lnTo>
                    <a:pt x="27916" y="27908"/>
                  </a:lnTo>
                  <a:lnTo>
                    <a:pt x="7490" y="58185"/>
                  </a:lnTo>
                  <a:lnTo>
                    <a:pt x="0" y="95250"/>
                  </a:lnTo>
                  <a:lnTo>
                    <a:pt x="0" y="415290"/>
                  </a:lnTo>
                  <a:lnTo>
                    <a:pt x="7490" y="452354"/>
                  </a:lnTo>
                  <a:lnTo>
                    <a:pt x="27916" y="482631"/>
                  </a:lnTo>
                  <a:lnTo>
                    <a:pt x="58212" y="503050"/>
                  </a:lnTo>
                  <a:lnTo>
                    <a:pt x="95313" y="510540"/>
                  </a:lnTo>
                  <a:lnTo>
                    <a:pt x="415226" y="510540"/>
                  </a:lnTo>
                  <a:lnTo>
                    <a:pt x="452327" y="503050"/>
                  </a:lnTo>
                  <a:lnTo>
                    <a:pt x="482623" y="482631"/>
                  </a:lnTo>
                  <a:lnTo>
                    <a:pt x="503049" y="452354"/>
                  </a:lnTo>
                  <a:lnTo>
                    <a:pt x="510540" y="415290"/>
                  </a:lnTo>
                  <a:lnTo>
                    <a:pt x="510540" y="95250"/>
                  </a:lnTo>
                  <a:lnTo>
                    <a:pt x="503049" y="58185"/>
                  </a:lnTo>
                  <a:lnTo>
                    <a:pt x="482623" y="27908"/>
                  </a:lnTo>
                  <a:lnTo>
                    <a:pt x="452327" y="7489"/>
                  </a:lnTo>
                  <a:lnTo>
                    <a:pt x="415226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94765" y="2832354"/>
              <a:ext cx="510540" cy="510540"/>
            </a:xfrm>
            <a:custGeom>
              <a:avLst/>
              <a:gdLst/>
              <a:ahLst/>
              <a:cxnLst/>
              <a:rect l="l" t="t" r="r" b="b"/>
              <a:pathLst>
                <a:path w="510540" h="510539">
                  <a:moveTo>
                    <a:pt x="0" y="95250"/>
                  </a:moveTo>
                  <a:lnTo>
                    <a:pt x="7490" y="58185"/>
                  </a:lnTo>
                  <a:lnTo>
                    <a:pt x="27916" y="27908"/>
                  </a:lnTo>
                  <a:lnTo>
                    <a:pt x="58212" y="7489"/>
                  </a:lnTo>
                  <a:lnTo>
                    <a:pt x="95313" y="0"/>
                  </a:lnTo>
                  <a:lnTo>
                    <a:pt x="415226" y="0"/>
                  </a:lnTo>
                  <a:lnTo>
                    <a:pt x="452327" y="7489"/>
                  </a:lnTo>
                  <a:lnTo>
                    <a:pt x="482623" y="27908"/>
                  </a:lnTo>
                  <a:lnTo>
                    <a:pt x="503049" y="58185"/>
                  </a:lnTo>
                  <a:lnTo>
                    <a:pt x="510540" y="95250"/>
                  </a:lnTo>
                  <a:lnTo>
                    <a:pt x="510540" y="415290"/>
                  </a:lnTo>
                  <a:lnTo>
                    <a:pt x="503049" y="452354"/>
                  </a:lnTo>
                  <a:lnTo>
                    <a:pt x="482623" y="482631"/>
                  </a:lnTo>
                  <a:lnTo>
                    <a:pt x="452327" y="503050"/>
                  </a:lnTo>
                  <a:lnTo>
                    <a:pt x="415226" y="510540"/>
                  </a:lnTo>
                  <a:lnTo>
                    <a:pt x="95313" y="510540"/>
                  </a:lnTo>
                  <a:lnTo>
                    <a:pt x="58212" y="503050"/>
                  </a:lnTo>
                  <a:lnTo>
                    <a:pt x="27916" y="482631"/>
                  </a:lnTo>
                  <a:lnTo>
                    <a:pt x="7490" y="452354"/>
                  </a:lnTo>
                  <a:lnTo>
                    <a:pt x="0" y="415290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71803" y="2806649"/>
            <a:ext cx="1625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355" dirty="0">
                <a:solidFill>
                  <a:srgbClr val="DFD5DE"/>
                </a:solidFill>
                <a:latin typeface="Georgia"/>
                <a:cs typeface="Georgia"/>
              </a:rPr>
              <a:t>1</a:t>
            </a:r>
            <a:endParaRPr sz="2800">
              <a:latin typeface="Georgia"/>
              <a:cs typeface="Georg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18285" y="2802382"/>
            <a:ext cx="5483860" cy="19761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320" dirty="0">
                <a:solidFill>
                  <a:srgbClr val="DFD5DE"/>
                </a:solidFill>
                <a:latin typeface="Georgia"/>
                <a:cs typeface="Georgia"/>
              </a:rPr>
              <a:t>Background</a:t>
            </a:r>
            <a:endParaRPr sz="23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90"/>
              </a:spcBef>
            </a:pP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40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arose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from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Iraq's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invasion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Kuwait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1990,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during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which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Iraqi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Airways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took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possession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several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Kuwait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Airways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aircraft.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led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complex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legal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battle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spanning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over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decade.</a:t>
            </a:r>
            <a:endParaRPr sz="1750">
              <a:latin typeface="Verdana"/>
              <a:cs typeface="Verdan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424928" y="2828544"/>
            <a:ext cx="518159" cy="518159"/>
            <a:chOff x="7424928" y="2828544"/>
            <a:chExt cx="518159" cy="518159"/>
          </a:xfrm>
        </p:grpSpPr>
        <p:sp>
          <p:nvSpPr>
            <p:cNvPr id="9" name="object 9"/>
            <p:cNvSpPr/>
            <p:nvPr/>
          </p:nvSpPr>
          <p:spPr>
            <a:xfrm>
              <a:off x="7428738" y="2832354"/>
              <a:ext cx="510540" cy="510540"/>
            </a:xfrm>
            <a:custGeom>
              <a:avLst/>
              <a:gdLst/>
              <a:ahLst/>
              <a:cxnLst/>
              <a:rect l="l" t="t" r="r" b="b"/>
              <a:pathLst>
                <a:path w="510540" h="510539">
                  <a:moveTo>
                    <a:pt x="415289" y="0"/>
                  </a:moveTo>
                  <a:lnTo>
                    <a:pt x="95250" y="0"/>
                  </a:lnTo>
                  <a:lnTo>
                    <a:pt x="58185" y="7489"/>
                  </a:lnTo>
                  <a:lnTo>
                    <a:pt x="27908" y="27908"/>
                  </a:lnTo>
                  <a:lnTo>
                    <a:pt x="7489" y="58185"/>
                  </a:lnTo>
                  <a:lnTo>
                    <a:pt x="0" y="95250"/>
                  </a:lnTo>
                  <a:lnTo>
                    <a:pt x="0" y="415290"/>
                  </a:lnTo>
                  <a:lnTo>
                    <a:pt x="7489" y="452354"/>
                  </a:lnTo>
                  <a:lnTo>
                    <a:pt x="27908" y="482631"/>
                  </a:lnTo>
                  <a:lnTo>
                    <a:pt x="58185" y="503050"/>
                  </a:lnTo>
                  <a:lnTo>
                    <a:pt x="95250" y="510540"/>
                  </a:lnTo>
                  <a:lnTo>
                    <a:pt x="415289" y="510540"/>
                  </a:lnTo>
                  <a:lnTo>
                    <a:pt x="452354" y="503050"/>
                  </a:lnTo>
                  <a:lnTo>
                    <a:pt x="482631" y="482631"/>
                  </a:lnTo>
                  <a:lnTo>
                    <a:pt x="503050" y="452354"/>
                  </a:lnTo>
                  <a:lnTo>
                    <a:pt x="510539" y="415290"/>
                  </a:lnTo>
                  <a:lnTo>
                    <a:pt x="510539" y="95250"/>
                  </a:lnTo>
                  <a:lnTo>
                    <a:pt x="503050" y="58185"/>
                  </a:lnTo>
                  <a:lnTo>
                    <a:pt x="482631" y="27908"/>
                  </a:lnTo>
                  <a:lnTo>
                    <a:pt x="452354" y="7489"/>
                  </a:lnTo>
                  <a:lnTo>
                    <a:pt x="415289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428738" y="2832354"/>
              <a:ext cx="510540" cy="510540"/>
            </a:xfrm>
            <a:custGeom>
              <a:avLst/>
              <a:gdLst/>
              <a:ahLst/>
              <a:cxnLst/>
              <a:rect l="l" t="t" r="r" b="b"/>
              <a:pathLst>
                <a:path w="510540" h="510539">
                  <a:moveTo>
                    <a:pt x="0" y="95250"/>
                  </a:moveTo>
                  <a:lnTo>
                    <a:pt x="7489" y="58185"/>
                  </a:lnTo>
                  <a:lnTo>
                    <a:pt x="27908" y="27908"/>
                  </a:lnTo>
                  <a:lnTo>
                    <a:pt x="58185" y="7489"/>
                  </a:lnTo>
                  <a:lnTo>
                    <a:pt x="95250" y="0"/>
                  </a:lnTo>
                  <a:lnTo>
                    <a:pt x="415289" y="0"/>
                  </a:lnTo>
                  <a:lnTo>
                    <a:pt x="452354" y="7489"/>
                  </a:lnTo>
                  <a:lnTo>
                    <a:pt x="482631" y="27908"/>
                  </a:lnTo>
                  <a:lnTo>
                    <a:pt x="503050" y="58185"/>
                  </a:lnTo>
                  <a:lnTo>
                    <a:pt x="510539" y="95250"/>
                  </a:lnTo>
                  <a:lnTo>
                    <a:pt x="510539" y="415290"/>
                  </a:lnTo>
                  <a:lnTo>
                    <a:pt x="503050" y="452354"/>
                  </a:lnTo>
                  <a:lnTo>
                    <a:pt x="482631" y="482631"/>
                  </a:lnTo>
                  <a:lnTo>
                    <a:pt x="452354" y="503050"/>
                  </a:lnTo>
                  <a:lnTo>
                    <a:pt x="415289" y="510540"/>
                  </a:lnTo>
                  <a:lnTo>
                    <a:pt x="95250" y="510540"/>
                  </a:lnTo>
                  <a:lnTo>
                    <a:pt x="58185" y="503050"/>
                  </a:lnTo>
                  <a:lnTo>
                    <a:pt x="27908" y="482631"/>
                  </a:lnTo>
                  <a:lnTo>
                    <a:pt x="7489" y="452354"/>
                  </a:lnTo>
                  <a:lnTo>
                    <a:pt x="0" y="415290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580121" y="2806649"/>
            <a:ext cx="2171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90" dirty="0">
                <a:solidFill>
                  <a:srgbClr val="DFD5DE"/>
                </a:solidFill>
                <a:latin typeface="Georgia"/>
                <a:cs typeface="Georgia"/>
              </a:rPr>
              <a:t>2</a:t>
            </a:r>
            <a:endParaRPr sz="2800">
              <a:latin typeface="Georgia"/>
              <a:cs typeface="Georg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153781" y="2802382"/>
            <a:ext cx="5592445" cy="19761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270" dirty="0">
                <a:solidFill>
                  <a:srgbClr val="DFD5DE"/>
                </a:solidFill>
                <a:latin typeface="Georgia"/>
                <a:cs typeface="Georgia"/>
              </a:rPr>
              <a:t>Legal</a:t>
            </a:r>
            <a:r>
              <a:rPr sz="2300" b="1" spc="-21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295" dirty="0">
                <a:solidFill>
                  <a:srgbClr val="DFD5DE"/>
                </a:solidFill>
                <a:latin typeface="Georgia"/>
                <a:cs typeface="Georgia"/>
              </a:rPr>
              <a:t>Issues</a:t>
            </a:r>
            <a:endParaRPr sz="23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90"/>
              </a:spcBef>
            </a:pP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40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involved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questions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conversion,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to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goods,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quantification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damages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in 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international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disputes.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20" dirty="0">
                <a:solidFill>
                  <a:srgbClr val="DFD5DE"/>
                </a:solidFill>
                <a:latin typeface="Verdana"/>
                <a:cs typeface="Verdana"/>
              </a:rPr>
              <a:t>It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also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addressed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issues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state 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immunity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application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foreign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law.</a:t>
            </a:r>
            <a:endParaRPr sz="1750">
              <a:latin typeface="Verdana"/>
              <a:cs typeface="Verdan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790955" y="5269991"/>
            <a:ext cx="518159" cy="518159"/>
            <a:chOff x="790955" y="5269991"/>
            <a:chExt cx="518159" cy="518159"/>
          </a:xfrm>
        </p:grpSpPr>
        <p:sp>
          <p:nvSpPr>
            <p:cNvPr id="14" name="object 14"/>
            <p:cNvSpPr/>
            <p:nvPr/>
          </p:nvSpPr>
          <p:spPr>
            <a:xfrm>
              <a:off x="794765" y="5273801"/>
              <a:ext cx="510540" cy="510540"/>
            </a:xfrm>
            <a:custGeom>
              <a:avLst/>
              <a:gdLst/>
              <a:ahLst/>
              <a:cxnLst/>
              <a:rect l="l" t="t" r="r" b="b"/>
              <a:pathLst>
                <a:path w="510540" h="510539">
                  <a:moveTo>
                    <a:pt x="415226" y="0"/>
                  </a:moveTo>
                  <a:lnTo>
                    <a:pt x="95313" y="0"/>
                  </a:lnTo>
                  <a:lnTo>
                    <a:pt x="58212" y="7489"/>
                  </a:lnTo>
                  <a:lnTo>
                    <a:pt x="27916" y="27908"/>
                  </a:lnTo>
                  <a:lnTo>
                    <a:pt x="7490" y="58185"/>
                  </a:lnTo>
                  <a:lnTo>
                    <a:pt x="0" y="95250"/>
                  </a:lnTo>
                  <a:lnTo>
                    <a:pt x="0" y="415290"/>
                  </a:lnTo>
                  <a:lnTo>
                    <a:pt x="7490" y="452354"/>
                  </a:lnTo>
                  <a:lnTo>
                    <a:pt x="27916" y="482631"/>
                  </a:lnTo>
                  <a:lnTo>
                    <a:pt x="58212" y="503050"/>
                  </a:lnTo>
                  <a:lnTo>
                    <a:pt x="95313" y="510540"/>
                  </a:lnTo>
                  <a:lnTo>
                    <a:pt x="415226" y="510540"/>
                  </a:lnTo>
                  <a:lnTo>
                    <a:pt x="452327" y="503050"/>
                  </a:lnTo>
                  <a:lnTo>
                    <a:pt x="482623" y="482631"/>
                  </a:lnTo>
                  <a:lnTo>
                    <a:pt x="503049" y="452354"/>
                  </a:lnTo>
                  <a:lnTo>
                    <a:pt x="510540" y="415290"/>
                  </a:lnTo>
                  <a:lnTo>
                    <a:pt x="510540" y="95250"/>
                  </a:lnTo>
                  <a:lnTo>
                    <a:pt x="503049" y="58185"/>
                  </a:lnTo>
                  <a:lnTo>
                    <a:pt x="482623" y="27908"/>
                  </a:lnTo>
                  <a:lnTo>
                    <a:pt x="452327" y="7489"/>
                  </a:lnTo>
                  <a:lnTo>
                    <a:pt x="415226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94765" y="5273801"/>
              <a:ext cx="510540" cy="510540"/>
            </a:xfrm>
            <a:custGeom>
              <a:avLst/>
              <a:gdLst/>
              <a:ahLst/>
              <a:cxnLst/>
              <a:rect l="l" t="t" r="r" b="b"/>
              <a:pathLst>
                <a:path w="510540" h="510539">
                  <a:moveTo>
                    <a:pt x="0" y="95250"/>
                  </a:moveTo>
                  <a:lnTo>
                    <a:pt x="7490" y="58185"/>
                  </a:lnTo>
                  <a:lnTo>
                    <a:pt x="27916" y="27908"/>
                  </a:lnTo>
                  <a:lnTo>
                    <a:pt x="58212" y="7489"/>
                  </a:lnTo>
                  <a:lnTo>
                    <a:pt x="95313" y="0"/>
                  </a:lnTo>
                  <a:lnTo>
                    <a:pt x="415226" y="0"/>
                  </a:lnTo>
                  <a:lnTo>
                    <a:pt x="452327" y="7489"/>
                  </a:lnTo>
                  <a:lnTo>
                    <a:pt x="482623" y="27908"/>
                  </a:lnTo>
                  <a:lnTo>
                    <a:pt x="503049" y="58185"/>
                  </a:lnTo>
                  <a:lnTo>
                    <a:pt x="510540" y="95250"/>
                  </a:lnTo>
                  <a:lnTo>
                    <a:pt x="510540" y="415290"/>
                  </a:lnTo>
                  <a:lnTo>
                    <a:pt x="503049" y="452354"/>
                  </a:lnTo>
                  <a:lnTo>
                    <a:pt x="482623" y="482631"/>
                  </a:lnTo>
                  <a:lnTo>
                    <a:pt x="452327" y="503050"/>
                  </a:lnTo>
                  <a:lnTo>
                    <a:pt x="415226" y="510540"/>
                  </a:lnTo>
                  <a:lnTo>
                    <a:pt x="95313" y="510540"/>
                  </a:lnTo>
                  <a:lnTo>
                    <a:pt x="58212" y="503050"/>
                  </a:lnTo>
                  <a:lnTo>
                    <a:pt x="27916" y="482631"/>
                  </a:lnTo>
                  <a:lnTo>
                    <a:pt x="7490" y="452354"/>
                  </a:lnTo>
                  <a:lnTo>
                    <a:pt x="0" y="415290"/>
                  </a:lnTo>
                  <a:lnTo>
                    <a:pt x="0" y="95250"/>
                  </a:lnTo>
                  <a:close/>
                </a:path>
              </a:pathLst>
            </a:custGeom>
            <a:ln w="7619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944067" y="5249417"/>
            <a:ext cx="2197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70" dirty="0">
                <a:solidFill>
                  <a:srgbClr val="DFD5DE"/>
                </a:solidFill>
                <a:latin typeface="Georgia"/>
                <a:cs typeface="Georgia"/>
              </a:rPr>
              <a:t>3</a:t>
            </a:r>
            <a:endParaRPr sz="2800">
              <a:latin typeface="Georgia"/>
              <a:cs typeface="Georg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518285" y="5244465"/>
            <a:ext cx="5374005" cy="2345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b="1" spc="-290" dirty="0">
                <a:solidFill>
                  <a:srgbClr val="DFD5DE"/>
                </a:solidFill>
                <a:latin typeface="Georgia"/>
                <a:cs typeface="Georgia"/>
              </a:rPr>
              <a:t>Court's</a:t>
            </a:r>
            <a:r>
              <a:rPr sz="2300" b="1" spc="-22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270" dirty="0">
                <a:solidFill>
                  <a:srgbClr val="DFD5DE"/>
                </a:solidFill>
                <a:latin typeface="Georgia"/>
                <a:cs typeface="Georgia"/>
              </a:rPr>
              <a:t>Decision</a:t>
            </a:r>
            <a:endParaRPr sz="23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94"/>
              </a:spcBef>
            </a:pP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House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Lords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held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Iraqi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Airways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was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30" dirty="0">
                <a:solidFill>
                  <a:srgbClr val="DFD5DE"/>
                </a:solidFill>
                <a:latin typeface="Verdana"/>
                <a:cs typeface="Verdana"/>
              </a:rPr>
              <a:t>liable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750" spc="-1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conversion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goods.</a:t>
            </a:r>
            <a:r>
              <a:rPr sz="175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court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rejected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arguments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state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immunity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found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that 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Iraqi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Airways'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actions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were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commercial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rather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than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sovereign.</a:t>
            </a:r>
            <a:endParaRPr sz="1750">
              <a:latin typeface="Verdana"/>
              <a:cs typeface="Verdana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7424928" y="5269991"/>
            <a:ext cx="518159" cy="518159"/>
            <a:chOff x="7424928" y="5269991"/>
            <a:chExt cx="518159" cy="518159"/>
          </a:xfrm>
        </p:grpSpPr>
        <p:sp>
          <p:nvSpPr>
            <p:cNvPr id="19" name="object 19"/>
            <p:cNvSpPr/>
            <p:nvPr/>
          </p:nvSpPr>
          <p:spPr>
            <a:xfrm>
              <a:off x="7428738" y="5273801"/>
              <a:ext cx="510540" cy="510540"/>
            </a:xfrm>
            <a:custGeom>
              <a:avLst/>
              <a:gdLst/>
              <a:ahLst/>
              <a:cxnLst/>
              <a:rect l="l" t="t" r="r" b="b"/>
              <a:pathLst>
                <a:path w="510540" h="510539">
                  <a:moveTo>
                    <a:pt x="415289" y="0"/>
                  </a:moveTo>
                  <a:lnTo>
                    <a:pt x="95250" y="0"/>
                  </a:lnTo>
                  <a:lnTo>
                    <a:pt x="58185" y="7489"/>
                  </a:lnTo>
                  <a:lnTo>
                    <a:pt x="27908" y="27908"/>
                  </a:lnTo>
                  <a:lnTo>
                    <a:pt x="7489" y="58185"/>
                  </a:lnTo>
                  <a:lnTo>
                    <a:pt x="0" y="95250"/>
                  </a:lnTo>
                  <a:lnTo>
                    <a:pt x="0" y="415290"/>
                  </a:lnTo>
                  <a:lnTo>
                    <a:pt x="7489" y="452354"/>
                  </a:lnTo>
                  <a:lnTo>
                    <a:pt x="27908" y="482631"/>
                  </a:lnTo>
                  <a:lnTo>
                    <a:pt x="58185" y="503050"/>
                  </a:lnTo>
                  <a:lnTo>
                    <a:pt x="95250" y="510540"/>
                  </a:lnTo>
                  <a:lnTo>
                    <a:pt x="415289" y="510540"/>
                  </a:lnTo>
                  <a:lnTo>
                    <a:pt x="452354" y="503050"/>
                  </a:lnTo>
                  <a:lnTo>
                    <a:pt x="482631" y="482631"/>
                  </a:lnTo>
                  <a:lnTo>
                    <a:pt x="503050" y="452354"/>
                  </a:lnTo>
                  <a:lnTo>
                    <a:pt x="510539" y="415290"/>
                  </a:lnTo>
                  <a:lnTo>
                    <a:pt x="510539" y="95250"/>
                  </a:lnTo>
                  <a:lnTo>
                    <a:pt x="503050" y="58185"/>
                  </a:lnTo>
                  <a:lnTo>
                    <a:pt x="482631" y="27908"/>
                  </a:lnTo>
                  <a:lnTo>
                    <a:pt x="452354" y="7489"/>
                  </a:lnTo>
                  <a:lnTo>
                    <a:pt x="415289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428738" y="5273801"/>
              <a:ext cx="510540" cy="510540"/>
            </a:xfrm>
            <a:custGeom>
              <a:avLst/>
              <a:gdLst/>
              <a:ahLst/>
              <a:cxnLst/>
              <a:rect l="l" t="t" r="r" b="b"/>
              <a:pathLst>
                <a:path w="510540" h="510539">
                  <a:moveTo>
                    <a:pt x="0" y="95250"/>
                  </a:moveTo>
                  <a:lnTo>
                    <a:pt x="7489" y="58185"/>
                  </a:lnTo>
                  <a:lnTo>
                    <a:pt x="27908" y="27908"/>
                  </a:lnTo>
                  <a:lnTo>
                    <a:pt x="58185" y="7489"/>
                  </a:lnTo>
                  <a:lnTo>
                    <a:pt x="95250" y="0"/>
                  </a:lnTo>
                  <a:lnTo>
                    <a:pt x="415289" y="0"/>
                  </a:lnTo>
                  <a:lnTo>
                    <a:pt x="452354" y="7489"/>
                  </a:lnTo>
                  <a:lnTo>
                    <a:pt x="482631" y="27908"/>
                  </a:lnTo>
                  <a:lnTo>
                    <a:pt x="503050" y="58185"/>
                  </a:lnTo>
                  <a:lnTo>
                    <a:pt x="510539" y="95250"/>
                  </a:lnTo>
                  <a:lnTo>
                    <a:pt x="510539" y="415290"/>
                  </a:lnTo>
                  <a:lnTo>
                    <a:pt x="503050" y="452354"/>
                  </a:lnTo>
                  <a:lnTo>
                    <a:pt x="482631" y="482631"/>
                  </a:lnTo>
                  <a:lnTo>
                    <a:pt x="452354" y="503050"/>
                  </a:lnTo>
                  <a:lnTo>
                    <a:pt x="415289" y="510540"/>
                  </a:lnTo>
                  <a:lnTo>
                    <a:pt x="95250" y="510540"/>
                  </a:lnTo>
                  <a:lnTo>
                    <a:pt x="58185" y="503050"/>
                  </a:lnTo>
                  <a:lnTo>
                    <a:pt x="27908" y="482631"/>
                  </a:lnTo>
                  <a:lnTo>
                    <a:pt x="7489" y="452354"/>
                  </a:lnTo>
                  <a:lnTo>
                    <a:pt x="0" y="415290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587233" y="5249417"/>
            <a:ext cx="2038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470" dirty="0">
                <a:solidFill>
                  <a:srgbClr val="DFD5DE"/>
                </a:solidFill>
                <a:latin typeface="Georgia"/>
                <a:cs typeface="Georgia"/>
              </a:rPr>
              <a:t>4</a:t>
            </a:r>
            <a:endParaRPr sz="2800">
              <a:latin typeface="Georgia"/>
              <a:cs typeface="Georgia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7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8153781" y="5244465"/>
            <a:ext cx="5439410" cy="1976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b="1" spc="-165" dirty="0">
                <a:solidFill>
                  <a:srgbClr val="DFD5DE"/>
                </a:solidFill>
                <a:latin typeface="Georgia"/>
                <a:cs typeface="Georgia"/>
              </a:rPr>
              <a:t>Significance</a:t>
            </a:r>
            <a:endParaRPr sz="23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94"/>
              </a:spcBef>
            </a:pP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40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highlighted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complexities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international 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tort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claims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set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important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precedents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assessment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damages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40" dirty="0">
                <a:solidFill>
                  <a:srgbClr val="DFD5DE"/>
                </a:solidFill>
                <a:latin typeface="Verdana"/>
                <a:cs typeface="Verdana"/>
              </a:rPr>
              <a:t>cases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involving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foreign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entities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cross-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border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disputes.</a:t>
            </a:r>
            <a:endParaRPr sz="17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3886" rIns="0" bIns="0" rtlCol="0">
            <a:spAutoFit/>
          </a:bodyPr>
          <a:lstStyle/>
          <a:p>
            <a:pPr marL="80645">
              <a:lnSpc>
                <a:spcPct val="100000"/>
              </a:lnSpc>
              <a:spcBef>
                <a:spcPts val="105"/>
              </a:spcBef>
            </a:pPr>
            <a:r>
              <a:rPr sz="4650" spc="-635" dirty="0"/>
              <a:t>Remedies</a:t>
            </a:r>
            <a:r>
              <a:rPr sz="4650" spc="-400" dirty="0"/>
              <a:t> </a:t>
            </a:r>
            <a:r>
              <a:rPr sz="4650" spc="-545" dirty="0"/>
              <a:t>for</a:t>
            </a:r>
            <a:r>
              <a:rPr sz="4650" spc="-370" dirty="0"/>
              <a:t> </a:t>
            </a:r>
            <a:r>
              <a:rPr sz="4650" spc="-585" dirty="0"/>
              <a:t>Trespass</a:t>
            </a:r>
            <a:r>
              <a:rPr sz="4650" spc="-390" dirty="0"/>
              <a:t> </a:t>
            </a:r>
            <a:r>
              <a:rPr sz="4650" spc="-484" dirty="0"/>
              <a:t>to</a:t>
            </a:r>
            <a:r>
              <a:rPr sz="4650" spc="-370" dirty="0"/>
              <a:t> </a:t>
            </a:r>
            <a:r>
              <a:rPr sz="4650" spc="-690" dirty="0"/>
              <a:t>Goods:</a:t>
            </a:r>
            <a:r>
              <a:rPr sz="4650" spc="-360" dirty="0"/>
              <a:t> </a:t>
            </a:r>
            <a:r>
              <a:rPr sz="4650" spc="-660" dirty="0"/>
              <a:t>Damages</a:t>
            </a:r>
            <a:endParaRPr sz="4650"/>
          </a:p>
        </p:txBody>
      </p:sp>
      <p:grpSp>
        <p:nvGrpSpPr>
          <p:cNvPr id="3" name="object 3"/>
          <p:cNvGrpSpPr/>
          <p:nvPr/>
        </p:nvGrpSpPr>
        <p:grpSpPr>
          <a:xfrm>
            <a:off x="790955" y="1987295"/>
            <a:ext cx="6416040" cy="2799715"/>
            <a:chOff x="790955" y="1987295"/>
            <a:chExt cx="6416040" cy="2799715"/>
          </a:xfrm>
        </p:grpSpPr>
        <p:sp>
          <p:nvSpPr>
            <p:cNvPr id="4" name="object 4"/>
            <p:cNvSpPr/>
            <p:nvPr/>
          </p:nvSpPr>
          <p:spPr>
            <a:xfrm>
              <a:off x="794765" y="1991105"/>
              <a:ext cx="6408420" cy="2792095"/>
            </a:xfrm>
            <a:custGeom>
              <a:avLst/>
              <a:gdLst/>
              <a:ahLst/>
              <a:cxnLst/>
              <a:rect l="l" t="t" r="r" b="b"/>
              <a:pathLst>
                <a:path w="6408420" h="2792095">
                  <a:moveTo>
                    <a:pt x="6313170" y="0"/>
                  </a:moveTo>
                  <a:lnTo>
                    <a:pt x="95288" y="0"/>
                  </a:lnTo>
                  <a:lnTo>
                    <a:pt x="58196" y="7489"/>
                  </a:lnTo>
                  <a:lnTo>
                    <a:pt x="27908" y="27908"/>
                  </a:lnTo>
                  <a:lnTo>
                    <a:pt x="7487" y="58185"/>
                  </a:lnTo>
                  <a:lnTo>
                    <a:pt x="0" y="95250"/>
                  </a:lnTo>
                  <a:lnTo>
                    <a:pt x="0" y="2696718"/>
                  </a:lnTo>
                  <a:lnTo>
                    <a:pt x="7487" y="2733782"/>
                  </a:lnTo>
                  <a:lnTo>
                    <a:pt x="27908" y="2764059"/>
                  </a:lnTo>
                  <a:lnTo>
                    <a:pt x="58196" y="2784478"/>
                  </a:lnTo>
                  <a:lnTo>
                    <a:pt x="95288" y="2791968"/>
                  </a:lnTo>
                  <a:lnTo>
                    <a:pt x="6313170" y="2791968"/>
                  </a:lnTo>
                  <a:lnTo>
                    <a:pt x="6350234" y="2784478"/>
                  </a:lnTo>
                  <a:lnTo>
                    <a:pt x="6380511" y="2764059"/>
                  </a:lnTo>
                  <a:lnTo>
                    <a:pt x="6400930" y="2733782"/>
                  </a:lnTo>
                  <a:lnTo>
                    <a:pt x="6408420" y="2696718"/>
                  </a:lnTo>
                  <a:lnTo>
                    <a:pt x="6408420" y="95250"/>
                  </a:lnTo>
                  <a:lnTo>
                    <a:pt x="6400930" y="58185"/>
                  </a:lnTo>
                  <a:lnTo>
                    <a:pt x="6380511" y="27908"/>
                  </a:lnTo>
                  <a:lnTo>
                    <a:pt x="6350234" y="7489"/>
                  </a:lnTo>
                  <a:lnTo>
                    <a:pt x="6313170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94765" y="1991105"/>
              <a:ext cx="6408420" cy="2792095"/>
            </a:xfrm>
            <a:custGeom>
              <a:avLst/>
              <a:gdLst/>
              <a:ahLst/>
              <a:cxnLst/>
              <a:rect l="l" t="t" r="r" b="b"/>
              <a:pathLst>
                <a:path w="6408420" h="2792095">
                  <a:moveTo>
                    <a:pt x="0" y="95250"/>
                  </a:moveTo>
                  <a:lnTo>
                    <a:pt x="7487" y="58185"/>
                  </a:lnTo>
                  <a:lnTo>
                    <a:pt x="27908" y="27908"/>
                  </a:lnTo>
                  <a:lnTo>
                    <a:pt x="58196" y="7489"/>
                  </a:lnTo>
                  <a:lnTo>
                    <a:pt x="95288" y="0"/>
                  </a:lnTo>
                  <a:lnTo>
                    <a:pt x="6313170" y="0"/>
                  </a:lnTo>
                  <a:lnTo>
                    <a:pt x="6350234" y="7489"/>
                  </a:lnTo>
                  <a:lnTo>
                    <a:pt x="6380511" y="27908"/>
                  </a:lnTo>
                  <a:lnTo>
                    <a:pt x="6400930" y="58185"/>
                  </a:lnTo>
                  <a:lnTo>
                    <a:pt x="6408420" y="95250"/>
                  </a:lnTo>
                  <a:lnTo>
                    <a:pt x="6408420" y="2696718"/>
                  </a:lnTo>
                  <a:lnTo>
                    <a:pt x="6400930" y="2733782"/>
                  </a:lnTo>
                  <a:lnTo>
                    <a:pt x="6380511" y="2764059"/>
                  </a:lnTo>
                  <a:lnTo>
                    <a:pt x="6350234" y="2784478"/>
                  </a:lnTo>
                  <a:lnTo>
                    <a:pt x="6313170" y="2791968"/>
                  </a:lnTo>
                  <a:lnTo>
                    <a:pt x="95288" y="2791968"/>
                  </a:lnTo>
                  <a:lnTo>
                    <a:pt x="58196" y="2784478"/>
                  </a:lnTo>
                  <a:lnTo>
                    <a:pt x="27908" y="2764059"/>
                  </a:lnTo>
                  <a:lnTo>
                    <a:pt x="7487" y="2733782"/>
                  </a:lnTo>
                  <a:lnTo>
                    <a:pt x="0" y="2696718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015695" y="2195271"/>
            <a:ext cx="5850255" cy="2345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300" dirty="0">
                <a:solidFill>
                  <a:srgbClr val="DFD5DE"/>
                </a:solidFill>
                <a:latin typeface="Georgia"/>
                <a:cs typeface="Georgia"/>
              </a:rPr>
              <a:t>Compensatory</a:t>
            </a:r>
            <a:r>
              <a:rPr sz="2300" b="1" spc="-19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325" dirty="0">
                <a:solidFill>
                  <a:srgbClr val="DFD5DE"/>
                </a:solidFill>
                <a:latin typeface="Georgia"/>
                <a:cs typeface="Georgia"/>
              </a:rPr>
              <a:t>Damages</a:t>
            </a:r>
            <a:endParaRPr sz="2300">
              <a:latin typeface="Georgia"/>
              <a:cs typeface="Georgia"/>
            </a:endParaRPr>
          </a:p>
          <a:p>
            <a:pPr marL="12700" marR="5080">
              <a:lnSpc>
                <a:spcPct val="138200"/>
              </a:lnSpc>
              <a:spcBef>
                <a:spcPts val="990"/>
              </a:spcBef>
            </a:pP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primary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remedy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75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is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compensatory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damages.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These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aim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put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claimant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in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position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they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would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have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been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had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not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occurred.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can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include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cost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repairs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diminution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value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goods.</a:t>
            </a:r>
            <a:endParaRPr sz="1750">
              <a:latin typeface="Verdana"/>
              <a:cs typeface="Verdan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424928" y="1987295"/>
            <a:ext cx="6416040" cy="2799715"/>
            <a:chOff x="7424928" y="1987295"/>
            <a:chExt cx="6416040" cy="2799715"/>
          </a:xfrm>
        </p:grpSpPr>
        <p:sp>
          <p:nvSpPr>
            <p:cNvPr id="8" name="object 8"/>
            <p:cNvSpPr/>
            <p:nvPr/>
          </p:nvSpPr>
          <p:spPr>
            <a:xfrm>
              <a:off x="7428738" y="1991105"/>
              <a:ext cx="6408420" cy="2792095"/>
            </a:xfrm>
            <a:custGeom>
              <a:avLst/>
              <a:gdLst/>
              <a:ahLst/>
              <a:cxnLst/>
              <a:rect l="l" t="t" r="r" b="b"/>
              <a:pathLst>
                <a:path w="6408419" h="2792095">
                  <a:moveTo>
                    <a:pt x="6313169" y="0"/>
                  </a:moveTo>
                  <a:lnTo>
                    <a:pt x="95250" y="0"/>
                  </a:lnTo>
                  <a:lnTo>
                    <a:pt x="58185" y="7489"/>
                  </a:lnTo>
                  <a:lnTo>
                    <a:pt x="27908" y="27908"/>
                  </a:lnTo>
                  <a:lnTo>
                    <a:pt x="7489" y="58185"/>
                  </a:lnTo>
                  <a:lnTo>
                    <a:pt x="0" y="95250"/>
                  </a:lnTo>
                  <a:lnTo>
                    <a:pt x="0" y="2696718"/>
                  </a:lnTo>
                  <a:lnTo>
                    <a:pt x="7489" y="2733782"/>
                  </a:lnTo>
                  <a:lnTo>
                    <a:pt x="27908" y="2764059"/>
                  </a:lnTo>
                  <a:lnTo>
                    <a:pt x="58185" y="2784478"/>
                  </a:lnTo>
                  <a:lnTo>
                    <a:pt x="95250" y="2791968"/>
                  </a:lnTo>
                  <a:lnTo>
                    <a:pt x="6313169" y="2791968"/>
                  </a:lnTo>
                  <a:lnTo>
                    <a:pt x="6350234" y="2784478"/>
                  </a:lnTo>
                  <a:lnTo>
                    <a:pt x="6380511" y="2764059"/>
                  </a:lnTo>
                  <a:lnTo>
                    <a:pt x="6400930" y="2733782"/>
                  </a:lnTo>
                  <a:lnTo>
                    <a:pt x="6408419" y="2696718"/>
                  </a:lnTo>
                  <a:lnTo>
                    <a:pt x="6408419" y="95250"/>
                  </a:lnTo>
                  <a:lnTo>
                    <a:pt x="6400930" y="58185"/>
                  </a:lnTo>
                  <a:lnTo>
                    <a:pt x="6380511" y="27908"/>
                  </a:lnTo>
                  <a:lnTo>
                    <a:pt x="6350234" y="7489"/>
                  </a:lnTo>
                  <a:lnTo>
                    <a:pt x="6313169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428738" y="1991105"/>
              <a:ext cx="6408420" cy="2792095"/>
            </a:xfrm>
            <a:custGeom>
              <a:avLst/>
              <a:gdLst/>
              <a:ahLst/>
              <a:cxnLst/>
              <a:rect l="l" t="t" r="r" b="b"/>
              <a:pathLst>
                <a:path w="6408419" h="2792095">
                  <a:moveTo>
                    <a:pt x="0" y="95250"/>
                  </a:moveTo>
                  <a:lnTo>
                    <a:pt x="7489" y="58185"/>
                  </a:lnTo>
                  <a:lnTo>
                    <a:pt x="27908" y="27908"/>
                  </a:lnTo>
                  <a:lnTo>
                    <a:pt x="58185" y="7489"/>
                  </a:lnTo>
                  <a:lnTo>
                    <a:pt x="95250" y="0"/>
                  </a:lnTo>
                  <a:lnTo>
                    <a:pt x="6313169" y="0"/>
                  </a:lnTo>
                  <a:lnTo>
                    <a:pt x="6350234" y="7489"/>
                  </a:lnTo>
                  <a:lnTo>
                    <a:pt x="6380511" y="27908"/>
                  </a:lnTo>
                  <a:lnTo>
                    <a:pt x="6400930" y="58185"/>
                  </a:lnTo>
                  <a:lnTo>
                    <a:pt x="6408419" y="95250"/>
                  </a:lnTo>
                  <a:lnTo>
                    <a:pt x="6408419" y="2696718"/>
                  </a:lnTo>
                  <a:lnTo>
                    <a:pt x="6400930" y="2733782"/>
                  </a:lnTo>
                  <a:lnTo>
                    <a:pt x="6380511" y="2764059"/>
                  </a:lnTo>
                  <a:lnTo>
                    <a:pt x="6350234" y="2784478"/>
                  </a:lnTo>
                  <a:lnTo>
                    <a:pt x="6313169" y="2791968"/>
                  </a:lnTo>
                  <a:lnTo>
                    <a:pt x="95250" y="2791968"/>
                  </a:lnTo>
                  <a:lnTo>
                    <a:pt x="58185" y="2784478"/>
                  </a:lnTo>
                  <a:lnTo>
                    <a:pt x="27908" y="2764059"/>
                  </a:lnTo>
                  <a:lnTo>
                    <a:pt x="7489" y="2733782"/>
                  </a:lnTo>
                  <a:lnTo>
                    <a:pt x="0" y="2696718"/>
                  </a:lnTo>
                  <a:lnTo>
                    <a:pt x="0" y="95250"/>
                  </a:lnTo>
                  <a:close/>
                </a:path>
              </a:pathLst>
            </a:custGeom>
            <a:ln w="7619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651242" y="2195271"/>
            <a:ext cx="5909945" cy="1976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270" dirty="0">
                <a:solidFill>
                  <a:srgbClr val="DFD5DE"/>
                </a:solidFill>
                <a:latin typeface="Georgia"/>
                <a:cs typeface="Georgia"/>
              </a:rPr>
              <a:t>Consequential</a:t>
            </a:r>
            <a:r>
              <a:rPr sz="2300" b="1" spc="-18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315" dirty="0">
                <a:solidFill>
                  <a:srgbClr val="DFD5DE"/>
                </a:solidFill>
                <a:latin typeface="Georgia"/>
                <a:cs typeface="Georgia"/>
              </a:rPr>
              <a:t>Losses</a:t>
            </a:r>
            <a:endParaRPr sz="23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95"/>
              </a:spcBef>
            </a:pP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Claimants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may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also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recover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consequential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losses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that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directly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result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from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trespass.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could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include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loss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of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profits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40" dirty="0">
                <a:solidFill>
                  <a:srgbClr val="DFD5DE"/>
                </a:solidFill>
                <a:latin typeface="Verdana"/>
                <a:cs typeface="Verdana"/>
              </a:rPr>
              <a:t>if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75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were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used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business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cost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of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hiring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replacement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goods.</a:t>
            </a:r>
            <a:endParaRPr sz="1750">
              <a:latin typeface="Verdana"/>
              <a:cs typeface="Verdan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90955" y="5004815"/>
            <a:ext cx="6416040" cy="2437130"/>
            <a:chOff x="790955" y="5004815"/>
            <a:chExt cx="6416040" cy="2437130"/>
          </a:xfrm>
        </p:grpSpPr>
        <p:sp>
          <p:nvSpPr>
            <p:cNvPr id="12" name="object 12"/>
            <p:cNvSpPr/>
            <p:nvPr/>
          </p:nvSpPr>
          <p:spPr>
            <a:xfrm>
              <a:off x="794765" y="5008625"/>
              <a:ext cx="6408420" cy="2429510"/>
            </a:xfrm>
            <a:custGeom>
              <a:avLst/>
              <a:gdLst/>
              <a:ahLst/>
              <a:cxnLst/>
              <a:rect l="l" t="t" r="r" b="b"/>
              <a:pathLst>
                <a:path w="6408420" h="2429509">
                  <a:moveTo>
                    <a:pt x="6313170" y="0"/>
                  </a:moveTo>
                  <a:lnTo>
                    <a:pt x="95300" y="0"/>
                  </a:lnTo>
                  <a:lnTo>
                    <a:pt x="58207" y="7489"/>
                  </a:lnTo>
                  <a:lnTo>
                    <a:pt x="27914" y="27908"/>
                  </a:lnTo>
                  <a:lnTo>
                    <a:pt x="7489" y="58185"/>
                  </a:lnTo>
                  <a:lnTo>
                    <a:pt x="0" y="95250"/>
                  </a:lnTo>
                  <a:lnTo>
                    <a:pt x="0" y="2333955"/>
                  </a:lnTo>
                  <a:lnTo>
                    <a:pt x="7489" y="2371048"/>
                  </a:lnTo>
                  <a:lnTo>
                    <a:pt x="27914" y="2401341"/>
                  </a:lnTo>
                  <a:lnTo>
                    <a:pt x="58207" y="2421766"/>
                  </a:lnTo>
                  <a:lnTo>
                    <a:pt x="95300" y="2429256"/>
                  </a:lnTo>
                  <a:lnTo>
                    <a:pt x="6313170" y="2429256"/>
                  </a:lnTo>
                  <a:lnTo>
                    <a:pt x="6350234" y="2421766"/>
                  </a:lnTo>
                  <a:lnTo>
                    <a:pt x="6380511" y="2401341"/>
                  </a:lnTo>
                  <a:lnTo>
                    <a:pt x="6400930" y="2371048"/>
                  </a:lnTo>
                  <a:lnTo>
                    <a:pt x="6408420" y="2333955"/>
                  </a:lnTo>
                  <a:lnTo>
                    <a:pt x="6408420" y="95250"/>
                  </a:lnTo>
                  <a:lnTo>
                    <a:pt x="6400930" y="58185"/>
                  </a:lnTo>
                  <a:lnTo>
                    <a:pt x="6380511" y="27908"/>
                  </a:lnTo>
                  <a:lnTo>
                    <a:pt x="6350234" y="7489"/>
                  </a:lnTo>
                  <a:lnTo>
                    <a:pt x="6313170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94765" y="5008625"/>
              <a:ext cx="6408420" cy="2429510"/>
            </a:xfrm>
            <a:custGeom>
              <a:avLst/>
              <a:gdLst/>
              <a:ahLst/>
              <a:cxnLst/>
              <a:rect l="l" t="t" r="r" b="b"/>
              <a:pathLst>
                <a:path w="6408420" h="2429509">
                  <a:moveTo>
                    <a:pt x="0" y="95250"/>
                  </a:moveTo>
                  <a:lnTo>
                    <a:pt x="7489" y="58185"/>
                  </a:lnTo>
                  <a:lnTo>
                    <a:pt x="27914" y="27908"/>
                  </a:lnTo>
                  <a:lnTo>
                    <a:pt x="58207" y="7489"/>
                  </a:lnTo>
                  <a:lnTo>
                    <a:pt x="95300" y="0"/>
                  </a:lnTo>
                  <a:lnTo>
                    <a:pt x="6313170" y="0"/>
                  </a:lnTo>
                  <a:lnTo>
                    <a:pt x="6350234" y="7489"/>
                  </a:lnTo>
                  <a:lnTo>
                    <a:pt x="6380511" y="27908"/>
                  </a:lnTo>
                  <a:lnTo>
                    <a:pt x="6400930" y="58185"/>
                  </a:lnTo>
                  <a:lnTo>
                    <a:pt x="6408420" y="95250"/>
                  </a:lnTo>
                  <a:lnTo>
                    <a:pt x="6408420" y="2333955"/>
                  </a:lnTo>
                  <a:lnTo>
                    <a:pt x="6400930" y="2371048"/>
                  </a:lnTo>
                  <a:lnTo>
                    <a:pt x="6380511" y="2401341"/>
                  </a:lnTo>
                  <a:lnTo>
                    <a:pt x="6350234" y="2421766"/>
                  </a:lnTo>
                  <a:lnTo>
                    <a:pt x="6313170" y="2429256"/>
                  </a:lnTo>
                  <a:lnTo>
                    <a:pt x="95300" y="2429256"/>
                  </a:lnTo>
                  <a:lnTo>
                    <a:pt x="58207" y="2421766"/>
                  </a:lnTo>
                  <a:lnTo>
                    <a:pt x="27914" y="2401341"/>
                  </a:lnTo>
                  <a:lnTo>
                    <a:pt x="7489" y="2371048"/>
                  </a:lnTo>
                  <a:lnTo>
                    <a:pt x="0" y="2333955"/>
                  </a:lnTo>
                  <a:lnTo>
                    <a:pt x="0" y="95250"/>
                  </a:lnTo>
                  <a:close/>
                </a:path>
              </a:pathLst>
            </a:custGeom>
            <a:ln w="7619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015695" y="5214620"/>
            <a:ext cx="5921375" cy="1976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b="1" spc="-280" dirty="0">
                <a:solidFill>
                  <a:srgbClr val="DFD5DE"/>
                </a:solidFill>
                <a:latin typeface="Georgia"/>
                <a:cs typeface="Georgia"/>
              </a:rPr>
              <a:t>Nominal</a:t>
            </a:r>
            <a:r>
              <a:rPr sz="2300" b="1" spc="-195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325" dirty="0">
                <a:solidFill>
                  <a:srgbClr val="DFD5DE"/>
                </a:solidFill>
                <a:latin typeface="Georgia"/>
                <a:cs typeface="Georgia"/>
              </a:rPr>
              <a:t>Damages</a:t>
            </a:r>
            <a:endParaRPr sz="23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95"/>
              </a:spcBef>
            </a:pPr>
            <a:r>
              <a:rPr sz="1750" spc="-204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40" dirty="0">
                <a:solidFill>
                  <a:srgbClr val="DFD5DE"/>
                </a:solidFill>
                <a:latin typeface="Verdana"/>
                <a:cs typeface="Verdana"/>
              </a:rPr>
              <a:t>cases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where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no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actual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loss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proven,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courts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may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30" dirty="0">
                <a:solidFill>
                  <a:srgbClr val="DFD5DE"/>
                </a:solidFill>
                <a:latin typeface="Verdana"/>
                <a:cs typeface="Verdana"/>
              </a:rPr>
              <a:t>award 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nominal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damages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recognise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infringement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claimant's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rights.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reinforces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principle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that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actionable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per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se.</a:t>
            </a:r>
            <a:endParaRPr sz="1750">
              <a:latin typeface="Verdana"/>
              <a:cs typeface="Verdan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424928" y="5004815"/>
            <a:ext cx="6416040" cy="2437130"/>
            <a:chOff x="7424928" y="5004815"/>
            <a:chExt cx="6416040" cy="2437130"/>
          </a:xfrm>
        </p:grpSpPr>
        <p:sp>
          <p:nvSpPr>
            <p:cNvPr id="16" name="object 16"/>
            <p:cNvSpPr/>
            <p:nvPr/>
          </p:nvSpPr>
          <p:spPr>
            <a:xfrm>
              <a:off x="7428738" y="5008625"/>
              <a:ext cx="6408420" cy="2429510"/>
            </a:xfrm>
            <a:custGeom>
              <a:avLst/>
              <a:gdLst/>
              <a:ahLst/>
              <a:cxnLst/>
              <a:rect l="l" t="t" r="r" b="b"/>
              <a:pathLst>
                <a:path w="6408419" h="2429509">
                  <a:moveTo>
                    <a:pt x="6313169" y="0"/>
                  </a:moveTo>
                  <a:lnTo>
                    <a:pt x="95250" y="0"/>
                  </a:lnTo>
                  <a:lnTo>
                    <a:pt x="58185" y="7489"/>
                  </a:lnTo>
                  <a:lnTo>
                    <a:pt x="27908" y="27908"/>
                  </a:lnTo>
                  <a:lnTo>
                    <a:pt x="7489" y="58185"/>
                  </a:lnTo>
                  <a:lnTo>
                    <a:pt x="0" y="95250"/>
                  </a:lnTo>
                  <a:lnTo>
                    <a:pt x="0" y="2333955"/>
                  </a:lnTo>
                  <a:lnTo>
                    <a:pt x="7489" y="2371048"/>
                  </a:lnTo>
                  <a:lnTo>
                    <a:pt x="27908" y="2401341"/>
                  </a:lnTo>
                  <a:lnTo>
                    <a:pt x="58185" y="2421766"/>
                  </a:lnTo>
                  <a:lnTo>
                    <a:pt x="95250" y="2429256"/>
                  </a:lnTo>
                  <a:lnTo>
                    <a:pt x="6313169" y="2429256"/>
                  </a:lnTo>
                  <a:lnTo>
                    <a:pt x="6350234" y="2421766"/>
                  </a:lnTo>
                  <a:lnTo>
                    <a:pt x="6380511" y="2401341"/>
                  </a:lnTo>
                  <a:lnTo>
                    <a:pt x="6400930" y="2371048"/>
                  </a:lnTo>
                  <a:lnTo>
                    <a:pt x="6408419" y="2333955"/>
                  </a:lnTo>
                  <a:lnTo>
                    <a:pt x="6408419" y="95250"/>
                  </a:lnTo>
                  <a:lnTo>
                    <a:pt x="6400930" y="58185"/>
                  </a:lnTo>
                  <a:lnTo>
                    <a:pt x="6380511" y="27908"/>
                  </a:lnTo>
                  <a:lnTo>
                    <a:pt x="6350234" y="7489"/>
                  </a:lnTo>
                  <a:lnTo>
                    <a:pt x="6313169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428738" y="5008625"/>
              <a:ext cx="6408420" cy="2429510"/>
            </a:xfrm>
            <a:custGeom>
              <a:avLst/>
              <a:gdLst/>
              <a:ahLst/>
              <a:cxnLst/>
              <a:rect l="l" t="t" r="r" b="b"/>
              <a:pathLst>
                <a:path w="6408419" h="2429509">
                  <a:moveTo>
                    <a:pt x="0" y="95250"/>
                  </a:moveTo>
                  <a:lnTo>
                    <a:pt x="7489" y="58185"/>
                  </a:lnTo>
                  <a:lnTo>
                    <a:pt x="27908" y="27908"/>
                  </a:lnTo>
                  <a:lnTo>
                    <a:pt x="58185" y="7489"/>
                  </a:lnTo>
                  <a:lnTo>
                    <a:pt x="95250" y="0"/>
                  </a:lnTo>
                  <a:lnTo>
                    <a:pt x="6313169" y="0"/>
                  </a:lnTo>
                  <a:lnTo>
                    <a:pt x="6350234" y="7489"/>
                  </a:lnTo>
                  <a:lnTo>
                    <a:pt x="6380511" y="27908"/>
                  </a:lnTo>
                  <a:lnTo>
                    <a:pt x="6400930" y="58185"/>
                  </a:lnTo>
                  <a:lnTo>
                    <a:pt x="6408419" y="95250"/>
                  </a:lnTo>
                  <a:lnTo>
                    <a:pt x="6408419" y="2333955"/>
                  </a:lnTo>
                  <a:lnTo>
                    <a:pt x="6400930" y="2371048"/>
                  </a:lnTo>
                  <a:lnTo>
                    <a:pt x="6380511" y="2401341"/>
                  </a:lnTo>
                  <a:lnTo>
                    <a:pt x="6350234" y="2421766"/>
                  </a:lnTo>
                  <a:lnTo>
                    <a:pt x="6313169" y="2429256"/>
                  </a:lnTo>
                  <a:lnTo>
                    <a:pt x="95250" y="2429256"/>
                  </a:lnTo>
                  <a:lnTo>
                    <a:pt x="58185" y="2421766"/>
                  </a:lnTo>
                  <a:lnTo>
                    <a:pt x="27908" y="2401341"/>
                  </a:lnTo>
                  <a:lnTo>
                    <a:pt x="7489" y="2371048"/>
                  </a:lnTo>
                  <a:lnTo>
                    <a:pt x="0" y="2333955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651242" y="5214620"/>
            <a:ext cx="5963920" cy="1976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b="1" spc="-295" dirty="0">
                <a:solidFill>
                  <a:srgbClr val="DFD5DE"/>
                </a:solidFill>
                <a:latin typeface="Georgia"/>
                <a:cs typeface="Georgia"/>
              </a:rPr>
              <a:t>Exemplary</a:t>
            </a:r>
            <a:r>
              <a:rPr sz="2300" b="1" spc="-18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300" b="1" spc="-325" dirty="0">
                <a:solidFill>
                  <a:srgbClr val="DFD5DE"/>
                </a:solidFill>
                <a:latin typeface="Georgia"/>
                <a:cs typeface="Georgia"/>
              </a:rPr>
              <a:t>Damages</a:t>
            </a:r>
            <a:endParaRPr sz="23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95"/>
              </a:spcBef>
            </a:pPr>
            <a:r>
              <a:rPr sz="1750" spc="-204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rare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40" dirty="0">
                <a:solidFill>
                  <a:srgbClr val="DFD5DE"/>
                </a:solidFill>
                <a:latin typeface="Verdana"/>
                <a:cs typeface="Verdana"/>
              </a:rPr>
              <a:t>cases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involving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egregious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conduct,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courts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may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award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exemplary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(or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punitive)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damages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punish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defendant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deter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similar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behaviour.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However,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these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are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awarded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sparingly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English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law.</a:t>
            </a:r>
            <a:endParaRPr sz="1750">
              <a:latin typeface="Verdana"/>
              <a:cs typeface="Verdana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23596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105"/>
              </a:spcBef>
            </a:pPr>
            <a:r>
              <a:rPr sz="4350" spc="-585" dirty="0"/>
              <a:t>Remedies</a:t>
            </a:r>
            <a:r>
              <a:rPr sz="4350" spc="-385" dirty="0"/>
              <a:t> </a:t>
            </a:r>
            <a:r>
              <a:rPr sz="4350" spc="-505" dirty="0"/>
              <a:t>for</a:t>
            </a:r>
            <a:r>
              <a:rPr sz="4350" spc="-370" dirty="0"/>
              <a:t> </a:t>
            </a:r>
            <a:r>
              <a:rPr sz="4350" spc="-550" dirty="0"/>
              <a:t>Trespass</a:t>
            </a:r>
            <a:r>
              <a:rPr sz="4350" spc="-370" dirty="0"/>
              <a:t> </a:t>
            </a:r>
            <a:r>
              <a:rPr sz="4350" spc="-455" dirty="0"/>
              <a:t>to</a:t>
            </a:r>
            <a:r>
              <a:rPr sz="4350" spc="-345" dirty="0"/>
              <a:t> </a:t>
            </a:r>
            <a:r>
              <a:rPr sz="4350" spc="-645" dirty="0"/>
              <a:t>Goods:</a:t>
            </a:r>
            <a:r>
              <a:rPr sz="4350" spc="-355" dirty="0"/>
              <a:t> </a:t>
            </a:r>
            <a:r>
              <a:rPr sz="4350" spc="-550" dirty="0"/>
              <a:t>Recovery</a:t>
            </a:r>
            <a:r>
              <a:rPr sz="4350" spc="-380" dirty="0"/>
              <a:t> </a:t>
            </a:r>
            <a:r>
              <a:rPr sz="4350" spc="-445" dirty="0"/>
              <a:t>of</a:t>
            </a:r>
            <a:r>
              <a:rPr sz="4350" spc="-330" dirty="0"/>
              <a:t> </a:t>
            </a:r>
            <a:r>
              <a:rPr sz="4350" spc="-615" dirty="0"/>
              <a:t>Goods</a:t>
            </a:r>
            <a:endParaRPr sz="4350"/>
          </a:p>
        </p:txBody>
      </p:sp>
      <p:sp>
        <p:nvSpPr>
          <p:cNvPr id="3" name="object 3"/>
          <p:cNvSpPr txBox="1"/>
          <p:nvPr/>
        </p:nvSpPr>
        <p:spPr>
          <a:xfrm>
            <a:off x="938580" y="3362959"/>
            <a:ext cx="2781300" cy="35579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b="1" spc="-210" dirty="0">
                <a:solidFill>
                  <a:srgbClr val="DFD5DE"/>
                </a:solidFill>
                <a:latin typeface="Georgia"/>
                <a:cs typeface="Georgia"/>
              </a:rPr>
              <a:t>Self-</a:t>
            </a:r>
            <a:r>
              <a:rPr sz="2150" b="1" spc="-295" dirty="0">
                <a:solidFill>
                  <a:srgbClr val="DFD5DE"/>
                </a:solidFill>
                <a:latin typeface="Georgia"/>
                <a:cs typeface="Georgia"/>
              </a:rPr>
              <a:t>Help</a:t>
            </a:r>
            <a:endParaRPr sz="2150">
              <a:latin typeface="Georgia"/>
              <a:cs typeface="Georgia"/>
            </a:endParaRPr>
          </a:p>
          <a:p>
            <a:pPr marL="12700" marR="5080">
              <a:lnSpc>
                <a:spcPct val="136400"/>
              </a:lnSpc>
              <a:spcBef>
                <a:spcPts val="930"/>
              </a:spcBef>
            </a:pPr>
            <a:r>
              <a:rPr sz="165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law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permits</a:t>
            </a:r>
            <a:r>
              <a:rPr sz="16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person</a:t>
            </a:r>
            <a:r>
              <a:rPr sz="16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DFD5DE"/>
                </a:solidFill>
                <a:latin typeface="Verdana"/>
                <a:cs typeface="Verdana"/>
              </a:rPr>
              <a:t>to </a:t>
            </a:r>
            <a:r>
              <a:rPr sz="1650" spc="-60" dirty="0">
                <a:solidFill>
                  <a:srgbClr val="DFD5DE"/>
                </a:solidFill>
                <a:latin typeface="Verdana"/>
                <a:cs typeface="Verdana"/>
              </a:rPr>
              <a:t>use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reasonable</a:t>
            </a: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40" dirty="0">
                <a:solidFill>
                  <a:srgbClr val="DFD5DE"/>
                </a:solidFill>
                <a:latin typeface="Verdana"/>
                <a:cs typeface="Verdana"/>
              </a:rPr>
              <a:t>force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DFD5DE"/>
                </a:solidFill>
                <a:latin typeface="Verdana"/>
                <a:cs typeface="Verdana"/>
              </a:rPr>
              <a:t>to </a:t>
            </a:r>
            <a:r>
              <a:rPr sz="1650" spc="-70" dirty="0">
                <a:solidFill>
                  <a:srgbClr val="DFD5DE"/>
                </a:solidFill>
                <a:latin typeface="Verdana"/>
                <a:cs typeface="Verdana"/>
              </a:rPr>
              <a:t>recover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10" dirty="0">
                <a:solidFill>
                  <a:srgbClr val="DFD5DE"/>
                </a:solidFill>
                <a:latin typeface="Verdana"/>
                <a:cs typeface="Verdana"/>
              </a:rPr>
              <a:t>their</a:t>
            </a:r>
            <a:r>
              <a:rPr sz="16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4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from</a:t>
            </a:r>
            <a:r>
              <a:rPr sz="16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0" dirty="0">
                <a:solidFill>
                  <a:srgbClr val="DFD5DE"/>
                </a:solidFill>
                <a:latin typeface="Verdana"/>
                <a:cs typeface="Verdana"/>
              </a:rPr>
              <a:t>a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trespasser.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0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6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45" dirty="0">
                <a:solidFill>
                  <a:srgbClr val="DFD5DE"/>
                </a:solidFill>
                <a:latin typeface="Verdana"/>
                <a:cs typeface="Verdana"/>
              </a:rPr>
              <a:t>'self-</a:t>
            </a:r>
            <a:r>
              <a:rPr sz="1650" spc="-20" dirty="0">
                <a:solidFill>
                  <a:srgbClr val="DFD5DE"/>
                </a:solidFill>
                <a:latin typeface="Verdana"/>
                <a:cs typeface="Verdana"/>
              </a:rPr>
              <a:t>help'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remedy</a:t>
            </a:r>
            <a:r>
              <a:rPr sz="16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0" dirty="0">
                <a:solidFill>
                  <a:srgbClr val="DFD5DE"/>
                </a:solidFill>
                <a:latin typeface="Verdana"/>
                <a:cs typeface="Verdana"/>
              </a:rPr>
              <a:t>allows</a:t>
            </a:r>
            <a:r>
              <a:rPr sz="16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immediate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action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but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must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0" dirty="0">
                <a:solidFill>
                  <a:srgbClr val="DFD5DE"/>
                </a:solidFill>
                <a:latin typeface="Verdana"/>
                <a:cs typeface="Verdana"/>
              </a:rPr>
              <a:t>be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0" dirty="0">
                <a:solidFill>
                  <a:srgbClr val="DFD5DE"/>
                </a:solidFill>
                <a:latin typeface="Verdana"/>
                <a:cs typeface="Verdana"/>
              </a:rPr>
              <a:t>exercised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cautiously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0" dirty="0">
                <a:solidFill>
                  <a:srgbClr val="DFD5DE"/>
                </a:solidFill>
                <a:latin typeface="Verdana"/>
                <a:cs typeface="Verdana"/>
              </a:rPr>
              <a:t>avoid </a:t>
            </a:r>
            <a:r>
              <a:rPr sz="1650" spc="-110" dirty="0">
                <a:solidFill>
                  <a:srgbClr val="DFD5DE"/>
                </a:solidFill>
                <a:latin typeface="Verdana"/>
                <a:cs typeface="Verdana"/>
              </a:rPr>
              <a:t>committing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breach</a:t>
            </a: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peace.</a:t>
            </a:r>
            <a:endParaRPr sz="165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9140" y="2228088"/>
            <a:ext cx="13152119" cy="844296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226433" y="3362959"/>
            <a:ext cx="2800350" cy="28721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b="1" spc="-280" dirty="0">
                <a:solidFill>
                  <a:srgbClr val="DFD5DE"/>
                </a:solidFill>
                <a:latin typeface="Georgia"/>
                <a:cs typeface="Georgia"/>
              </a:rPr>
              <a:t>Order</a:t>
            </a:r>
            <a:r>
              <a:rPr sz="2150" b="1" spc="-20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50" b="1" spc="-254" dirty="0">
                <a:solidFill>
                  <a:srgbClr val="DFD5DE"/>
                </a:solidFill>
                <a:latin typeface="Georgia"/>
                <a:cs typeface="Georgia"/>
              </a:rPr>
              <a:t>for</a:t>
            </a:r>
            <a:r>
              <a:rPr sz="2150" b="1" spc="-200" dirty="0">
                <a:solidFill>
                  <a:srgbClr val="DFD5DE"/>
                </a:solidFill>
                <a:latin typeface="Georgia"/>
                <a:cs typeface="Georgia"/>
              </a:rPr>
              <a:t> </a:t>
            </a:r>
            <a:r>
              <a:rPr sz="2150" b="1" spc="-114" dirty="0">
                <a:solidFill>
                  <a:srgbClr val="DFD5DE"/>
                </a:solidFill>
                <a:latin typeface="Georgia"/>
                <a:cs typeface="Georgia"/>
              </a:rPr>
              <a:t>Delivery</a:t>
            </a:r>
            <a:endParaRPr sz="2150">
              <a:latin typeface="Georgia"/>
              <a:cs typeface="Georgia"/>
            </a:endParaRPr>
          </a:p>
          <a:p>
            <a:pPr marL="12700" marR="5080">
              <a:lnSpc>
                <a:spcPct val="136400"/>
              </a:lnSpc>
              <a:spcBef>
                <a:spcPts val="930"/>
              </a:spcBef>
            </a:pP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Courts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5" dirty="0">
                <a:solidFill>
                  <a:srgbClr val="DFD5DE"/>
                </a:solidFill>
                <a:latin typeface="Verdana"/>
                <a:cs typeface="Verdana"/>
              </a:rPr>
              <a:t>can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issue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5" dirty="0">
                <a:solidFill>
                  <a:srgbClr val="DFD5DE"/>
                </a:solidFill>
                <a:latin typeface="Verdana"/>
                <a:cs typeface="Verdana"/>
              </a:rPr>
              <a:t>an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order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DFD5DE"/>
                </a:solidFill>
                <a:latin typeface="Verdana"/>
                <a:cs typeface="Verdana"/>
              </a:rPr>
              <a:t>for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40" dirty="0">
                <a:solidFill>
                  <a:srgbClr val="DFD5DE"/>
                </a:solidFill>
                <a:latin typeface="Verdana"/>
                <a:cs typeface="Verdana"/>
              </a:rPr>
              <a:t>specific</a:t>
            </a: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delivery</a:t>
            </a:r>
            <a:r>
              <a:rPr sz="16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goods.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particularly </a:t>
            </a:r>
            <a:r>
              <a:rPr sz="1650" spc="-70" dirty="0">
                <a:solidFill>
                  <a:srgbClr val="DFD5DE"/>
                </a:solidFill>
                <a:latin typeface="Verdana"/>
                <a:cs typeface="Verdana"/>
              </a:rPr>
              <a:t>useful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when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5" dirty="0">
                <a:solidFill>
                  <a:srgbClr val="DFD5DE"/>
                </a:solidFill>
                <a:latin typeface="Verdana"/>
                <a:cs typeface="Verdana"/>
              </a:rPr>
              <a:t>chattel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DFD5DE"/>
                </a:solidFill>
                <a:latin typeface="Verdana"/>
                <a:cs typeface="Verdana"/>
              </a:rPr>
              <a:t>has </a:t>
            </a:r>
            <a:r>
              <a:rPr sz="1650" spc="-95" dirty="0">
                <a:solidFill>
                  <a:srgbClr val="DFD5DE"/>
                </a:solidFill>
                <a:latin typeface="Verdana"/>
                <a:cs typeface="Verdana"/>
              </a:rPr>
              <a:t>unique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0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6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10" dirty="0">
                <a:solidFill>
                  <a:srgbClr val="DFD5DE"/>
                </a:solidFill>
                <a:latin typeface="Verdana"/>
                <a:cs typeface="Verdana"/>
              </a:rPr>
              <a:t>sentimental</a:t>
            </a:r>
            <a:r>
              <a:rPr sz="16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0" dirty="0">
                <a:solidFill>
                  <a:srgbClr val="DFD5DE"/>
                </a:solidFill>
                <a:latin typeface="Verdana"/>
                <a:cs typeface="Verdana"/>
              </a:rPr>
              <a:t>value </a:t>
            </a:r>
            <a:r>
              <a:rPr sz="1650" spc="-125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cannot</a:t>
            </a:r>
            <a:r>
              <a:rPr sz="1650" spc="-1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0" dirty="0">
                <a:solidFill>
                  <a:srgbClr val="DFD5DE"/>
                </a:solidFill>
                <a:latin typeface="Verdana"/>
                <a:cs typeface="Verdana"/>
              </a:rPr>
              <a:t>be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adequately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compensated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by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damages.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9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514590" y="3362959"/>
            <a:ext cx="2877185" cy="35579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b="1" spc="-150" dirty="0">
                <a:solidFill>
                  <a:srgbClr val="DFD5DE"/>
                </a:solidFill>
                <a:latin typeface="Georgia"/>
                <a:cs typeface="Georgia"/>
              </a:rPr>
              <a:t>Injunction</a:t>
            </a:r>
            <a:endParaRPr sz="2150">
              <a:latin typeface="Georgia"/>
              <a:cs typeface="Georgia"/>
            </a:endParaRPr>
          </a:p>
          <a:p>
            <a:pPr marL="12700" marR="5080">
              <a:lnSpc>
                <a:spcPct val="136400"/>
              </a:lnSpc>
              <a:spcBef>
                <a:spcPts val="930"/>
              </a:spcBef>
            </a:pPr>
            <a:r>
              <a:rPr sz="1650" spc="-1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40" dirty="0">
                <a:solidFill>
                  <a:srgbClr val="DFD5DE"/>
                </a:solidFill>
                <a:latin typeface="Verdana"/>
                <a:cs typeface="Verdana"/>
              </a:rPr>
              <a:t>cases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continuing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trespass</a:t>
            </a: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0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6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threatened</a:t>
            </a:r>
            <a:r>
              <a:rPr sz="16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future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trespass,</a:t>
            </a:r>
            <a:r>
              <a:rPr sz="16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court</a:t>
            </a:r>
            <a:r>
              <a:rPr sz="165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25" dirty="0">
                <a:solidFill>
                  <a:srgbClr val="DFD5DE"/>
                </a:solidFill>
                <a:latin typeface="Verdana"/>
                <a:cs typeface="Verdana"/>
              </a:rPr>
              <a:t>may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0" dirty="0">
                <a:solidFill>
                  <a:srgbClr val="DFD5DE"/>
                </a:solidFill>
                <a:latin typeface="Verdana"/>
                <a:cs typeface="Verdana"/>
              </a:rPr>
              <a:t>grant </a:t>
            </a:r>
            <a:r>
              <a:rPr sz="1650" spc="-95" dirty="0">
                <a:solidFill>
                  <a:srgbClr val="DFD5DE"/>
                </a:solidFill>
                <a:latin typeface="Verdana"/>
                <a:cs typeface="Verdana"/>
              </a:rPr>
              <a:t>an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injunction</a:t>
            </a:r>
            <a:r>
              <a:rPr sz="16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prevent 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further</a:t>
            </a:r>
            <a:r>
              <a:rPr sz="16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interference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5" dirty="0">
                <a:solidFill>
                  <a:srgbClr val="DFD5DE"/>
                </a:solidFill>
                <a:latin typeface="Verdana"/>
                <a:cs typeface="Verdana"/>
              </a:rPr>
              <a:t>with</a:t>
            </a: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goods.</a:t>
            </a:r>
            <a:r>
              <a:rPr sz="16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6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5" dirty="0">
                <a:solidFill>
                  <a:srgbClr val="DFD5DE"/>
                </a:solidFill>
                <a:latin typeface="Verdana"/>
                <a:cs typeface="Verdana"/>
              </a:rPr>
              <a:t>equitable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0" dirty="0">
                <a:solidFill>
                  <a:srgbClr val="DFD5DE"/>
                </a:solidFill>
                <a:latin typeface="Verdana"/>
                <a:cs typeface="Verdana"/>
              </a:rPr>
              <a:t>remedy is</a:t>
            </a:r>
            <a:r>
              <a:rPr sz="16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discretionary</a:t>
            </a:r>
            <a:r>
              <a:rPr sz="16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subject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DFD5DE"/>
                </a:solidFill>
                <a:latin typeface="Verdana"/>
                <a:cs typeface="Verdana"/>
              </a:rPr>
              <a:t>to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0" dirty="0">
                <a:solidFill>
                  <a:srgbClr val="DFD5DE"/>
                </a:solidFill>
                <a:latin typeface="Verdana"/>
                <a:cs typeface="Verdana"/>
              </a:rPr>
              <a:t>court's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assessment</a:t>
            </a: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DFD5DE"/>
                </a:solidFill>
                <a:latin typeface="Verdana"/>
                <a:cs typeface="Verdana"/>
              </a:rPr>
              <a:t>its </a:t>
            </a:r>
            <a:r>
              <a:rPr sz="1650" spc="-30" dirty="0">
                <a:solidFill>
                  <a:srgbClr val="DFD5DE"/>
                </a:solidFill>
                <a:latin typeface="Verdana"/>
                <a:cs typeface="Verdana"/>
              </a:rPr>
              <a:t>appropriateness.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802493" y="3362959"/>
            <a:ext cx="2672080" cy="32150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b="1" spc="-105" dirty="0">
                <a:solidFill>
                  <a:srgbClr val="DFD5DE"/>
                </a:solidFill>
                <a:latin typeface="Georgia"/>
                <a:cs typeface="Georgia"/>
              </a:rPr>
              <a:t>Tracing</a:t>
            </a:r>
            <a:endParaRPr sz="2150">
              <a:latin typeface="Georgia"/>
              <a:cs typeface="Georgia"/>
            </a:endParaRPr>
          </a:p>
          <a:p>
            <a:pPr marL="12700" marR="5080">
              <a:lnSpc>
                <a:spcPct val="136400"/>
              </a:lnSpc>
              <a:spcBef>
                <a:spcPts val="930"/>
              </a:spcBef>
            </a:pPr>
            <a:r>
              <a:rPr sz="1650" spc="-140" dirty="0">
                <a:solidFill>
                  <a:srgbClr val="DFD5DE"/>
                </a:solidFill>
                <a:latin typeface="Verdana"/>
                <a:cs typeface="Verdana"/>
              </a:rPr>
              <a:t>If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4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have</a:t>
            </a:r>
            <a:r>
              <a:rPr sz="16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been</a:t>
            </a:r>
            <a:r>
              <a:rPr sz="16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0" dirty="0">
                <a:solidFill>
                  <a:srgbClr val="DFD5DE"/>
                </a:solidFill>
                <a:latin typeface="Verdana"/>
                <a:cs typeface="Verdana"/>
              </a:rPr>
              <a:t>sold </a:t>
            </a:r>
            <a:r>
              <a:rPr sz="1650" spc="-70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6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transferred,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 the</a:t>
            </a:r>
            <a:r>
              <a:rPr sz="16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DFD5DE"/>
                </a:solidFill>
                <a:latin typeface="Verdana"/>
                <a:cs typeface="Verdana"/>
              </a:rPr>
              <a:t>claimant </a:t>
            </a:r>
            <a:r>
              <a:rPr sz="1650" spc="-125" dirty="0">
                <a:solidFill>
                  <a:srgbClr val="DFD5DE"/>
                </a:solidFill>
                <a:latin typeface="Verdana"/>
                <a:cs typeface="Verdana"/>
              </a:rPr>
              <a:t>may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have</a:t>
            </a:r>
            <a:r>
              <a:rPr sz="16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right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0" dirty="0">
                <a:solidFill>
                  <a:srgbClr val="DFD5DE"/>
                </a:solidFill>
                <a:latin typeface="Verdana"/>
                <a:cs typeface="Verdana"/>
              </a:rPr>
              <a:t>trace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5" dirty="0">
                <a:solidFill>
                  <a:srgbClr val="DFD5DE"/>
                </a:solidFill>
                <a:latin typeface="Verdana"/>
                <a:cs typeface="Verdana"/>
              </a:rPr>
              <a:t>proceeds</a:t>
            </a:r>
            <a:r>
              <a:rPr sz="16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5" dirty="0">
                <a:solidFill>
                  <a:srgbClr val="DFD5DE"/>
                </a:solidFill>
                <a:latin typeface="Verdana"/>
                <a:cs typeface="Verdana"/>
              </a:rPr>
              <a:t>sale.</a:t>
            </a:r>
            <a:r>
              <a:rPr sz="16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0" dirty="0">
                <a:solidFill>
                  <a:srgbClr val="DFD5DE"/>
                </a:solidFill>
                <a:latin typeface="Verdana"/>
                <a:cs typeface="Verdana"/>
              </a:rPr>
              <a:t>This </a:t>
            </a:r>
            <a:r>
              <a:rPr sz="1650" spc="-95" dirty="0">
                <a:solidFill>
                  <a:srgbClr val="DFD5DE"/>
                </a:solidFill>
                <a:latin typeface="Verdana"/>
                <a:cs typeface="Verdana"/>
              </a:rPr>
              <a:t>equitable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remedy</a:t>
            </a:r>
            <a:r>
              <a:rPr sz="16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0" dirty="0">
                <a:solidFill>
                  <a:srgbClr val="DFD5DE"/>
                </a:solidFill>
                <a:latin typeface="Verdana"/>
                <a:cs typeface="Verdana"/>
              </a:rPr>
              <a:t>allows</a:t>
            </a:r>
            <a:r>
              <a:rPr sz="16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DFD5DE"/>
                </a:solidFill>
                <a:latin typeface="Verdana"/>
                <a:cs typeface="Verdana"/>
              </a:rPr>
              <a:t>for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recovery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value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DFD5DE"/>
                </a:solidFill>
                <a:latin typeface="Verdana"/>
                <a:cs typeface="Verdana"/>
              </a:rPr>
              <a:t>of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4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from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third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parties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certain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circumstances.</a:t>
            </a:r>
            <a:endParaRPr sz="16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2313</Words>
  <Application>Microsoft Office PowerPoint</Application>
  <PresentationFormat>Custom</PresentationFormat>
  <Paragraphs>182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Garamond</vt:lpstr>
      <vt:lpstr>Georgia</vt:lpstr>
      <vt:lpstr>Noto Sans</vt:lpstr>
      <vt:lpstr>Verdana</vt:lpstr>
      <vt:lpstr>Office Theme</vt:lpstr>
      <vt:lpstr>Organic</vt:lpstr>
      <vt:lpstr>Trespass to Goods:  Legal Remedies and Case Studies</vt:lpstr>
      <vt:lpstr>Minor House Keeping</vt:lpstr>
      <vt:lpstr>Introduction</vt:lpstr>
      <vt:lpstr>Definition of Trespass to Goods</vt:lpstr>
      <vt:lpstr>Distinguishing Trespass, Conversion, and Detinue</vt:lpstr>
      <vt:lpstr>Case Law: Fouldes v Willoughby [1841]</vt:lpstr>
      <vt:lpstr>Case Study: Kuwait Airways Corporation v Iraqi Airways Co [2002]</vt:lpstr>
      <vt:lpstr>Remedies for Trespass to Goods: Damages</vt:lpstr>
      <vt:lpstr>Remedies for Trespass to Goods: Recovery of Goods</vt:lpstr>
      <vt:lpstr>The Role of Intent in Trespass to Goods</vt:lpstr>
      <vt:lpstr>Wrongful Interference in Trespass to Goods</vt:lpstr>
      <vt:lpstr>Statutory Provisions in Hong Kong: Theft Ordinance (Cap 210)</vt:lpstr>
      <vt:lpstr>Defenses: Consent</vt:lpstr>
      <vt:lpstr>Defenses: Lawful Authority</vt:lpstr>
      <vt:lpstr>Defenses: Necessity</vt:lpstr>
      <vt:lpstr>Practical Implications for Legal Professionals</vt:lpstr>
      <vt:lpstr>Future Developments in Trespass to Goods Law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Okwudili Onyenwee Onwurah</cp:lastModifiedBy>
  <cp:revision>2</cp:revision>
  <dcterms:created xsi:type="dcterms:W3CDTF">2024-11-22T17:04:08Z</dcterms:created>
  <dcterms:modified xsi:type="dcterms:W3CDTF">2024-11-25T18:14:51Z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2024-11-22T00:00:00Z</vt:filetime>
  </property>
  <property fmtid="{D5CDD505-2E9C-101B-9397-08002B2CF9AE}" pid="3" name="Producer">
    <vt:lpwstr>3-Heights(TM) PDF Security Shell 4.8.25.2 (http://www.pdf-tools.com)</vt:lpwstr>
  </property>
</Properties>
</file>