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1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  <a:endParaRPr lang="en-US" dirty="0"/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740727"/>
          <a:ext cx="11521435" cy="759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7030A0"/>
              </a:solidFill>
            </a:rPr>
            <a:t>Dr Okwudili O. Onwurah</a:t>
          </a:r>
          <a:endParaRPr lang="en-US" sz="2700" kern="1200" dirty="0"/>
        </a:p>
      </dsp:txBody>
      <dsp:txXfrm>
        <a:off x="0" y="3740727"/>
        <a:ext cx="11521435" cy="759742"/>
      </dsp:txXfrm>
    </dsp:sp>
    <dsp:sp modelId="{50E560F1-A1B3-4C64-B8C9-000AEB7FD047}">
      <dsp:nvSpPr>
        <dsp:cNvPr id="0" name=""/>
        <dsp:cNvSpPr/>
      </dsp:nvSpPr>
      <dsp:spPr>
        <a:xfrm rot="10800000">
          <a:off x="0" y="3123"/>
          <a:ext cx="11521435" cy="37744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Tutor</a:t>
          </a:r>
          <a:r>
            <a:rPr lang="en-US" sz="2700" kern="1200" dirty="0"/>
            <a:t>: </a:t>
          </a:r>
          <a:r>
            <a:rPr lang="en-GB" sz="2700" b="1" kern="1200" dirty="0"/>
            <a:t>Okwudili</a:t>
          </a:r>
          <a:r>
            <a:rPr lang="en-GB" sz="2700" kern="1200" dirty="0"/>
            <a:t> O. ONWURAH, </a:t>
          </a:r>
          <a:r>
            <a:rPr lang="en-GB" sz="2700" b="1" kern="1200" dirty="0"/>
            <a:t>LL.B.</a:t>
          </a:r>
          <a:r>
            <a:rPr lang="en-GB" sz="2700" kern="1200" dirty="0"/>
            <a:t> (Nigeria); </a:t>
          </a:r>
          <a:r>
            <a:rPr lang="en-GB" sz="2700" b="1" kern="1200" dirty="0"/>
            <a:t>BL</a:t>
          </a:r>
          <a:r>
            <a:rPr lang="en-GB" sz="2700" kern="1200" dirty="0"/>
            <a:t> (Abuja, Nigeria); </a:t>
          </a:r>
          <a:r>
            <a:rPr lang="en-GB" sz="2700" b="1" kern="1200" dirty="0"/>
            <a:t>LLM</a:t>
          </a:r>
          <a:r>
            <a:rPr lang="en-GB" sz="2700" kern="1200" dirty="0"/>
            <a:t> (Exeter, UK); </a:t>
          </a:r>
          <a:r>
            <a:rPr lang="en-GB" sz="2700" b="1" kern="1200" dirty="0"/>
            <a:t>LLM</a:t>
          </a:r>
          <a:r>
            <a:rPr lang="en-GB" sz="2700" kern="1200" dirty="0"/>
            <a:t> (Qingdao, PRC); </a:t>
          </a:r>
          <a:r>
            <a:rPr lang="en-GB" sz="2700" b="1" kern="1200" dirty="0"/>
            <a:t>LLM</a:t>
          </a:r>
          <a:r>
            <a:rPr lang="en-GB" sz="2700" kern="1200" dirty="0"/>
            <a:t> (Shanghai, PRC)</a:t>
          </a:r>
          <a:endParaRPr lang="en-US" sz="2700" kern="1200" dirty="0"/>
        </a:p>
      </dsp:txBody>
      <dsp:txXfrm rot="-10800000">
        <a:off x="0" y="3123"/>
        <a:ext cx="11521435" cy="1324819"/>
      </dsp:txXfrm>
    </dsp:sp>
    <dsp:sp modelId="{776488E1-41F0-4B79-AF8B-E69517EDFD16}">
      <dsp:nvSpPr>
        <dsp:cNvPr id="0" name=""/>
        <dsp:cNvSpPr/>
      </dsp:nvSpPr>
      <dsp:spPr>
        <a:xfrm>
          <a:off x="0" y="1137201"/>
          <a:ext cx="11521435" cy="1510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376936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PhD in Law (Hong Kong)</a:t>
          </a:r>
          <a:br>
            <a:rPr lang="en-US" sz="5300" kern="1200" dirty="0"/>
          </a:br>
          <a:endParaRPr lang="en-US" sz="5300" kern="1200" dirty="0"/>
        </a:p>
      </dsp:txBody>
      <dsp:txXfrm>
        <a:off x="0" y="1137201"/>
        <a:ext cx="11521435" cy="151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D5A-CD1C-41C9-9138-AA6D3C69EE5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6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436-3EB6-494F-83B8-CB7168DEC97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8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B29-9A24-4554-9833-B017014123F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3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3BA8-F3D4-44EC-B186-3C3243685898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21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8A35-2CEA-44FC-B515-049EB037702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42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4E-276C-48C7-A5B9-AF9DF8C0ACD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9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2-33D0-4291-A67F-9186B24BAFB6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84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2AB-B25B-4920-BDF6-0D9ACABE3DA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7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5E9-6CBB-4D99-974A-13ED7CF5A3D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6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F78-D7B8-4ADC-A70F-CD9A5A0C11A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0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673-0989-4DE3-9ABA-73D09582444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7E1A-0EBE-4D80-BEA0-B2FD01C5F372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68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977-895A-4931-BC27-26BBF6904C8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8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8CFFBC94-5597-4E44-B64C-D7FD77DF7E8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4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534E-EC2B-480C-979F-82E1D583FA2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CD9C-2490-4D54-A9A4-5744505C7BD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E04D-8037-469D-B903-B2892E83466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3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0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09" y="656029"/>
            <a:ext cx="13359180" cy="1192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219" y="2164079"/>
            <a:ext cx="7908290" cy="533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9080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5E3B4-0652-4011-9D35-266FDBFD879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6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984475"/>
            <a:ext cx="13558470" cy="1758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Vicarious Liability and Independent Contractors: Key Differences</a:t>
            </a:r>
            <a:endParaRPr lang="en-US" sz="576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2905760"/>
          <a:ext cx="11521435" cy="450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4F6122F0-3BDA-48C6-926D-393D5B4E07CE}" type="datetime1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693" y="481964"/>
            <a:ext cx="61696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/>
              <a:t>Employer</a:t>
            </a:r>
            <a:r>
              <a:rPr sz="3100" spc="-65" dirty="0"/>
              <a:t> </a:t>
            </a:r>
            <a:r>
              <a:rPr sz="3100" spc="-50" dirty="0"/>
              <a:t>Risk</a:t>
            </a:r>
            <a:r>
              <a:rPr sz="3100" spc="-85" dirty="0"/>
              <a:t> </a:t>
            </a:r>
            <a:r>
              <a:rPr sz="3100" spc="-70" dirty="0"/>
              <a:t>Mitigation</a:t>
            </a:r>
            <a:r>
              <a:rPr sz="3100" spc="-90" dirty="0"/>
              <a:t> </a:t>
            </a:r>
            <a:r>
              <a:rPr sz="3100" spc="-20" dirty="0"/>
              <a:t>Strategies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1333500"/>
            <a:ext cx="798576" cy="63809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82674" y="1474088"/>
            <a:ext cx="12401550" cy="595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solidFill>
                  <a:srgbClr val="EBEBEE"/>
                </a:solidFill>
                <a:latin typeface="Georgia"/>
                <a:cs typeface="Georgia"/>
              </a:rPr>
              <a:t>Clear</a:t>
            </a:r>
            <a:r>
              <a:rPr sz="1550" spc="-10" dirty="0">
                <a:solidFill>
                  <a:srgbClr val="EBEBEE"/>
                </a:solidFill>
                <a:latin typeface="Georgia"/>
                <a:cs typeface="Georgia"/>
              </a:rPr>
              <a:t> Contractual</a:t>
            </a:r>
            <a:r>
              <a:rPr sz="1550" spc="1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550" spc="-10" dirty="0">
                <a:solidFill>
                  <a:srgbClr val="EBEBEE"/>
                </a:solidFill>
                <a:latin typeface="Georgia"/>
                <a:cs typeface="Georgia"/>
              </a:rPr>
              <a:t>Terms</a:t>
            </a:r>
            <a:endParaRPr sz="1550">
              <a:latin typeface="Georgia"/>
              <a:cs typeface="Georgia"/>
            </a:endParaRPr>
          </a:p>
          <a:p>
            <a:pPr marL="12700" marR="5080">
              <a:lnSpc>
                <a:spcPct val="133600"/>
              </a:lnSpc>
              <a:spcBef>
                <a:spcPts val="655"/>
              </a:spcBef>
            </a:pPr>
            <a:r>
              <a:rPr sz="1250" spc="45" dirty="0">
                <a:solidFill>
                  <a:srgbClr val="EBEBEE"/>
                </a:solidFill>
                <a:latin typeface="Arial"/>
                <a:cs typeface="Arial"/>
              </a:rPr>
              <a:t>Employers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EBEBEE"/>
                </a:solidFill>
                <a:latin typeface="Arial"/>
                <a:cs typeface="Arial"/>
              </a:rPr>
              <a:t>should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ensure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contracts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EBEBEE"/>
                </a:solidFill>
                <a:latin typeface="Arial"/>
                <a:cs typeface="Arial"/>
              </a:rPr>
              <a:t>clearly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define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nature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EBEBEE"/>
                </a:solidFill>
                <a:latin typeface="Arial"/>
                <a:cs typeface="Arial"/>
              </a:rPr>
              <a:t>relationship,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specifying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whether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individual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employee</a:t>
            </a:r>
            <a:r>
              <a:rPr sz="1250" spc="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EBEBEE"/>
                </a:solidFill>
                <a:latin typeface="Arial"/>
                <a:cs typeface="Arial"/>
              </a:rPr>
              <a:t>or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contractor. 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However,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it's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crucial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5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remember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5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1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will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EBEBEE"/>
                </a:solidFill>
                <a:latin typeface="Arial"/>
                <a:cs typeface="Arial"/>
              </a:rPr>
              <a:t>look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beyond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EBEBEE"/>
                </a:solidFill>
                <a:latin typeface="Arial"/>
                <a:cs typeface="Arial"/>
              </a:rPr>
              <a:t>contractual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labels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5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reality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relationship.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50" spc="-20" dirty="0">
                <a:solidFill>
                  <a:srgbClr val="EBEBEE"/>
                </a:solidFill>
                <a:latin typeface="Georgia"/>
                <a:cs typeface="Georgia"/>
              </a:rPr>
              <a:t>Regular</a:t>
            </a:r>
            <a:r>
              <a:rPr sz="1550" spc="-3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550" spc="-25" dirty="0">
                <a:solidFill>
                  <a:srgbClr val="EBEBEE"/>
                </a:solidFill>
                <a:latin typeface="Georgia"/>
                <a:cs typeface="Georgia"/>
              </a:rPr>
              <a:t>Status</a:t>
            </a:r>
            <a:r>
              <a:rPr sz="1550" spc="-3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550" spc="-10" dirty="0">
                <a:solidFill>
                  <a:srgbClr val="EBEBEE"/>
                </a:solidFill>
                <a:latin typeface="Georgia"/>
                <a:cs typeface="Georgia"/>
              </a:rPr>
              <a:t>Reviews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Implement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system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14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regularly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reviewing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5" dirty="0">
                <a:solidFill>
                  <a:srgbClr val="EBEBEE"/>
                </a:solidFill>
                <a:latin typeface="Arial"/>
                <a:cs typeface="Arial"/>
              </a:rPr>
              <a:t>status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workers,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particularly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long-</a:t>
            </a:r>
            <a:r>
              <a:rPr sz="1250" spc="110" dirty="0">
                <a:solidFill>
                  <a:srgbClr val="EBEBEE"/>
                </a:solidFill>
                <a:latin typeface="Arial"/>
                <a:cs typeface="Arial"/>
              </a:rPr>
              <a:t>term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5" dirty="0">
                <a:solidFill>
                  <a:srgbClr val="EBEBEE"/>
                </a:solidFill>
                <a:latin typeface="Arial"/>
                <a:cs typeface="Arial"/>
              </a:rPr>
              <a:t>contractors.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helps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identify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any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shifts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relationship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might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alter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their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classification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associated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EBEBEE"/>
                </a:solidFill>
                <a:latin typeface="Arial"/>
                <a:cs typeface="Arial"/>
              </a:rPr>
              <a:t>liabilities.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50" spc="-20" dirty="0">
                <a:solidFill>
                  <a:srgbClr val="EBEBEE"/>
                </a:solidFill>
                <a:latin typeface="Georgia"/>
                <a:cs typeface="Georgia"/>
              </a:rPr>
              <a:t>Training</a:t>
            </a:r>
            <a:r>
              <a:rPr sz="1550" spc="-4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EBEBEE"/>
                </a:solidFill>
                <a:latin typeface="Georgia"/>
                <a:cs typeface="Georgia"/>
              </a:rPr>
              <a:t>and</a:t>
            </a:r>
            <a:r>
              <a:rPr sz="1550" spc="-10" dirty="0">
                <a:solidFill>
                  <a:srgbClr val="EBEBEE"/>
                </a:solidFill>
                <a:latin typeface="Georgia"/>
                <a:cs typeface="Georgia"/>
              </a:rPr>
              <a:t> Supervision</a:t>
            </a:r>
            <a:endParaRPr sz="1550">
              <a:latin typeface="Georgia"/>
              <a:cs typeface="Georgia"/>
            </a:endParaRPr>
          </a:p>
          <a:p>
            <a:pPr marL="12700" marR="594995">
              <a:lnSpc>
                <a:spcPct val="133600"/>
              </a:lnSpc>
              <a:spcBef>
                <a:spcPts val="650"/>
              </a:spcBef>
            </a:pP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Provide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adequate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training</a:t>
            </a:r>
            <a:r>
              <a:rPr sz="12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supervision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5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all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workers,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regardless</a:t>
            </a:r>
            <a:r>
              <a:rPr sz="125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their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status.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can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help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mitigate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risks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negligence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EBEBEE"/>
                </a:solidFill>
                <a:latin typeface="Arial"/>
                <a:cs typeface="Arial"/>
              </a:rPr>
              <a:t>claims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demonstrate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responsible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management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practices.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50" spc="-20" dirty="0">
                <a:solidFill>
                  <a:srgbClr val="EBEBEE"/>
                </a:solidFill>
                <a:latin typeface="Georgia"/>
                <a:cs typeface="Georgia"/>
              </a:rPr>
              <a:t>Insurance </a:t>
            </a:r>
            <a:r>
              <a:rPr sz="1550" spc="-10" dirty="0">
                <a:solidFill>
                  <a:srgbClr val="EBEBEE"/>
                </a:solidFill>
                <a:latin typeface="Georgia"/>
                <a:cs typeface="Georgia"/>
              </a:rPr>
              <a:t>Coverage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Maintain</a:t>
            </a:r>
            <a:r>
              <a:rPr sz="12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comprehensive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insurance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coverage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5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5" dirty="0">
                <a:solidFill>
                  <a:srgbClr val="EBEBEE"/>
                </a:solidFill>
                <a:latin typeface="Arial"/>
                <a:cs typeface="Arial"/>
              </a:rPr>
              <a:t>accounts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14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potential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EBEBEE"/>
                </a:solidFill>
                <a:latin typeface="Arial"/>
                <a:cs typeface="Arial"/>
              </a:rPr>
              <a:t>liabilities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arising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5" dirty="0">
                <a:solidFill>
                  <a:srgbClr val="EBEBEE"/>
                </a:solidFill>
                <a:latin typeface="Arial"/>
                <a:cs typeface="Arial"/>
              </a:rPr>
              <a:t>from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14" dirty="0">
                <a:solidFill>
                  <a:srgbClr val="EBEBEE"/>
                </a:solidFill>
                <a:latin typeface="Arial"/>
                <a:cs typeface="Arial"/>
              </a:rPr>
              <a:t>both</a:t>
            </a:r>
            <a:r>
              <a:rPr sz="12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employees</a:t>
            </a:r>
            <a:r>
              <a:rPr sz="1250" spc="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250" spc="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5" dirty="0">
                <a:solidFill>
                  <a:srgbClr val="EBEBEE"/>
                </a:solidFill>
                <a:latin typeface="Arial"/>
                <a:cs typeface="Arial"/>
              </a:rPr>
              <a:t>contractors.</a:t>
            </a:r>
            <a:r>
              <a:rPr sz="12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EBEBEE"/>
                </a:solidFill>
                <a:latin typeface="Arial"/>
                <a:cs typeface="Arial"/>
              </a:rPr>
              <a:t>Consider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specialised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policies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address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unique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risks</a:t>
            </a:r>
            <a:r>
              <a:rPr sz="12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associated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with</a:t>
            </a:r>
            <a:r>
              <a:rPr sz="12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5" dirty="0">
                <a:solidFill>
                  <a:srgbClr val="EBEBEE"/>
                </a:solidFill>
                <a:latin typeface="Arial"/>
                <a:cs typeface="Arial"/>
              </a:rPr>
              <a:t>different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types</a:t>
            </a:r>
            <a:r>
              <a:rPr sz="12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EBEBEE"/>
                </a:solidFill>
                <a:latin typeface="Arial"/>
                <a:cs typeface="Arial"/>
              </a:rPr>
              <a:t>relationships.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50" dirty="0">
                <a:solidFill>
                  <a:srgbClr val="EBEBEE"/>
                </a:solidFill>
                <a:latin typeface="Georgia"/>
                <a:cs typeface="Georgia"/>
              </a:rPr>
              <a:t>Legal</a:t>
            </a:r>
            <a:r>
              <a:rPr sz="1550" spc="-4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550" spc="-10" dirty="0">
                <a:solidFill>
                  <a:srgbClr val="EBEBEE"/>
                </a:solidFill>
                <a:latin typeface="Georgia"/>
                <a:cs typeface="Georgia"/>
              </a:rPr>
              <a:t>Consultation</a:t>
            </a:r>
            <a:endParaRPr sz="1550">
              <a:latin typeface="Georgia"/>
              <a:cs typeface="Georgia"/>
            </a:endParaRPr>
          </a:p>
          <a:p>
            <a:pPr marL="12700" marR="106680">
              <a:lnSpc>
                <a:spcPct val="133600"/>
              </a:lnSpc>
              <a:spcBef>
                <a:spcPts val="655"/>
              </a:spcBef>
            </a:pP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Regularly</a:t>
            </a:r>
            <a:r>
              <a:rPr sz="125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consult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with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sz="1250" spc="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EBEBEE"/>
                </a:solidFill>
                <a:latin typeface="Arial"/>
                <a:cs typeface="Arial"/>
              </a:rPr>
              <a:t>experts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5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stay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abreast</a:t>
            </a:r>
            <a:r>
              <a:rPr sz="12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EBEBEE"/>
                </a:solidFill>
                <a:latin typeface="Arial"/>
                <a:cs typeface="Arial"/>
              </a:rPr>
              <a:t>changes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in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250" spc="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law</a:t>
            </a:r>
            <a:r>
              <a:rPr sz="12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ensure</a:t>
            </a:r>
            <a:r>
              <a:rPr sz="12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compliance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with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5" dirty="0">
                <a:solidFill>
                  <a:srgbClr val="EBEBEE"/>
                </a:solidFill>
                <a:latin typeface="Arial"/>
                <a:cs typeface="Arial"/>
              </a:rPr>
              <a:t>current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regulations.</a:t>
            </a:r>
            <a:r>
              <a:rPr sz="1250" spc="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2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proactive</a:t>
            </a:r>
            <a:r>
              <a:rPr sz="12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EBEBEE"/>
                </a:solidFill>
                <a:latin typeface="Arial"/>
                <a:cs typeface="Arial"/>
              </a:rPr>
              <a:t>approach </a:t>
            </a:r>
            <a:r>
              <a:rPr sz="1250" spc="90" dirty="0">
                <a:solidFill>
                  <a:srgbClr val="EBEBEE"/>
                </a:solidFill>
                <a:latin typeface="Arial"/>
                <a:cs typeface="Arial"/>
              </a:rPr>
              <a:t>can</a:t>
            </a:r>
            <a:r>
              <a:rPr sz="12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EBEBEE"/>
                </a:solidFill>
                <a:latin typeface="Arial"/>
                <a:cs typeface="Arial"/>
              </a:rPr>
              <a:t>help</a:t>
            </a:r>
            <a:r>
              <a:rPr sz="12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85" dirty="0">
                <a:solidFill>
                  <a:srgbClr val="EBEBEE"/>
                </a:solidFill>
                <a:latin typeface="Arial"/>
                <a:cs typeface="Arial"/>
              </a:rPr>
              <a:t>identify</a:t>
            </a:r>
            <a:r>
              <a:rPr sz="12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EBEBEE"/>
                </a:solidFill>
                <a:latin typeface="Arial"/>
                <a:cs typeface="Arial"/>
              </a:rPr>
              <a:t>potential</a:t>
            </a:r>
            <a:r>
              <a:rPr sz="12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issues</a:t>
            </a:r>
            <a:r>
              <a:rPr sz="12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5" dirty="0">
                <a:solidFill>
                  <a:srgbClr val="EBEBEE"/>
                </a:solidFill>
                <a:latin typeface="Arial"/>
                <a:cs typeface="Arial"/>
              </a:rPr>
              <a:t>before</a:t>
            </a:r>
            <a:r>
              <a:rPr sz="12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they</a:t>
            </a:r>
            <a:r>
              <a:rPr sz="12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95" dirty="0">
                <a:solidFill>
                  <a:srgbClr val="EBEBEE"/>
                </a:solidFill>
                <a:latin typeface="Arial"/>
                <a:cs typeface="Arial"/>
              </a:rPr>
              <a:t>escalate</a:t>
            </a:r>
            <a:r>
              <a:rPr sz="12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EBEBEE"/>
                </a:solidFill>
                <a:latin typeface="Arial"/>
                <a:cs typeface="Arial"/>
              </a:rPr>
              <a:t>into</a:t>
            </a:r>
            <a:r>
              <a:rPr sz="12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EBEBEE"/>
                </a:solidFill>
                <a:latin typeface="Arial"/>
                <a:cs typeface="Arial"/>
              </a:rPr>
              <a:t>disputes.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587" y="572769"/>
            <a:ext cx="12651740" cy="68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50" spc="-75" dirty="0"/>
              <a:t>Discussion:</a:t>
            </a:r>
            <a:r>
              <a:rPr sz="4350" spc="-170" dirty="0"/>
              <a:t> </a:t>
            </a:r>
            <a:r>
              <a:rPr sz="4350" spc="-65" dirty="0"/>
              <a:t>Blurring</a:t>
            </a:r>
            <a:r>
              <a:rPr sz="4350" spc="-165" dirty="0"/>
              <a:t> </a:t>
            </a:r>
            <a:r>
              <a:rPr sz="4350" spc="-30" dirty="0"/>
              <a:t>Boundaries</a:t>
            </a:r>
            <a:r>
              <a:rPr sz="4350" spc="-165" dirty="0"/>
              <a:t> </a:t>
            </a:r>
            <a:r>
              <a:rPr sz="4350" dirty="0"/>
              <a:t>in</a:t>
            </a:r>
            <a:r>
              <a:rPr sz="4350" spc="-150" dirty="0"/>
              <a:t> </a:t>
            </a:r>
            <a:r>
              <a:rPr sz="4350" dirty="0"/>
              <a:t>the</a:t>
            </a:r>
            <a:r>
              <a:rPr sz="4350" spc="-135" dirty="0"/>
              <a:t> </a:t>
            </a:r>
            <a:r>
              <a:rPr sz="4350" dirty="0"/>
              <a:t>Gig</a:t>
            </a:r>
            <a:r>
              <a:rPr sz="4350" spc="-145" dirty="0"/>
              <a:t> </a:t>
            </a:r>
            <a:r>
              <a:rPr sz="4350" spc="-10" dirty="0"/>
              <a:t>Economy</a:t>
            </a:r>
            <a:endParaRPr sz="435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587" y="2536647"/>
            <a:ext cx="295275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-40" dirty="0">
                <a:solidFill>
                  <a:srgbClr val="FFFFFF"/>
                </a:solidFill>
                <a:latin typeface="Georgia"/>
                <a:cs typeface="Georgia"/>
              </a:rPr>
              <a:t>Rise</a:t>
            </a:r>
            <a:r>
              <a:rPr sz="215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15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15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dirty="0">
                <a:solidFill>
                  <a:srgbClr val="FFFFFF"/>
                </a:solidFill>
                <a:latin typeface="Georgia"/>
                <a:cs typeface="Georgia"/>
              </a:rPr>
              <a:t>Gig</a:t>
            </a:r>
            <a:r>
              <a:rPr sz="215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Georgia"/>
                <a:cs typeface="Georgia"/>
              </a:rPr>
              <a:t>Economy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587" y="3079800"/>
            <a:ext cx="3999229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gig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economy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has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introduced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new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complexities</a:t>
            </a:r>
            <a:r>
              <a:rPr sz="17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worker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classification.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Platform-based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EBEBEE"/>
                </a:solidFill>
                <a:latin typeface="Arial"/>
                <a:cs typeface="Arial"/>
              </a:rPr>
              <a:t>work,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such</a:t>
            </a:r>
            <a:r>
              <a:rPr sz="17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ride-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sharing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food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delivery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services,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often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blurs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lines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between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traditional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independent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contracting.</a:t>
            </a:r>
            <a:r>
              <a:rPr sz="1750" spc="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750" spc="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ambiguity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challenges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existing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legal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frameworks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raises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questions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about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worker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protections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employer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liabilities.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3045" y="2536647"/>
            <a:ext cx="205232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FFFFFF"/>
                </a:solidFill>
                <a:latin typeface="Georgia"/>
                <a:cs typeface="Georgia"/>
              </a:rPr>
              <a:t>Legal</a:t>
            </a:r>
            <a:r>
              <a:rPr sz="215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Georgia"/>
                <a:cs typeface="Georgia"/>
              </a:rPr>
              <a:t>Challenges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045" y="3079800"/>
            <a:ext cx="3997325" cy="393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95"/>
              </a:spcBef>
            </a:pP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Recent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cases,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such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Uber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110" dirty="0">
                <a:solidFill>
                  <a:srgbClr val="EBEBEE"/>
                </a:solidFill>
                <a:latin typeface="Arial"/>
                <a:cs typeface="Arial"/>
              </a:rPr>
              <a:t>BV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v Aslam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(2021)</a:t>
            </a:r>
            <a:r>
              <a:rPr sz="175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100" dirty="0">
                <a:solidFill>
                  <a:srgbClr val="EBEBEE"/>
                </a:solidFill>
                <a:latin typeface="Arial"/>
                <a:cs typeface="Arial"/>
              </a:rPr>
              <a:t>UK,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have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grappled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with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these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issues.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Courts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are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increasingly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EBEBEE"/>
                </a:solidFill>
                <a:latin typeface="Arial"/>
                <a:cs typeface="Arial"/>
              </a:rPr>
              <a:t>willing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look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beyond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contractual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terms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practical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realities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working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relationships.</a:t>
            </a:r>
            <a:r>
              <a:rPr sz="17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approach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has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led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some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gig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economy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workers</a:t>
            </a:r>
            <a:r>
              <a:rPr sz="17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being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classified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EBEBEE"/>
                </a:solidFill>
                <a:latin typeface="Arial"/>
                <a:cs typeface="Arial"/>
              </a:rPr>
              <a:t>'workers',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category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sits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between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employees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7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EBEBEE"/>
                </a:solidFill>
                <a:latin typeface="Arial"/>
                <a:cs typeface="Arial"/>
              </a:rPr>
              <a:t>UK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law.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8502" y="2536647"/>
            <a:ext cx="23615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-30" dirty="0">
                <a:solidFill>
                  <a:srgbClr val="FFFFFF"/>
                </a:solidFill>
                <a:latin typeface="Georgia"/>
                <a:cs typeface="Georgia"/>
              </a:rPr>
              <a:t>Future</a:t>
            </a:r>
            <a:r>
              <a:rPr sz="215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spc="-25" dirty="0">
                <a:solidFill>
                  <a:srgbClr val="FFFFFF"/>
                </a:solidFill>
                <a:latin typeface="Georgia"/>
                <a:cs typeface="Georgia"/>
              </a:rPr>
              <a:t>Implications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8502" y="3079800"/>
            <a:ext cx="401764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evolving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nature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gig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economy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may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necessitate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new legal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categories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or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reimagining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EBEBEE"/>
                </a:solidFill>
                <a:latin typeface="Arial"/>
                <a:cs typeface="Arial"/>
              </a:rPr>
              <a:t>of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existing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ones.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Legislators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face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challenge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of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balancing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worker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protections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with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flexibility</a:t>
            </a:r>
            <a:r>
              <a:rPr sz="175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attracts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many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00" dirty="0">
                <a:solidFill>
                  <a:srgbClr val="EBEBEE"/>
                </a:solidFill>
                <a:latin typeface="Arial"/>
                <a:cs typeface="Arial"/>
              </a:rPr>
              <a:t>to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gig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work.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ongoing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debate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has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significant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implications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vicarious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liability,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rights,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broader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structure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labour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market.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636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sz="4100" dirty="0"/>
              <a:t>Case</a:t>
            </a:r>
            <a:r>
              <a:rPr sz="4100" spc="-70" dirty="0"/>
              <a:t> </a:t>
            </a:r>
            <a:r>
              <a:rPr sz="4100" dirty="0"/>
              <a:t>Study</a:t>
            </a:r>
            <a:r>
              <a:rPr sz="4100" spc="-40" dirty="0"/>
              <a:t> </a:t>
            </a:r>
            <a:r>
              <a:rPr sz="4100" spc="-290" dirty="0"/>
              <a:t>1:</a:t>
            </a:r>
            <a:r>
              <a:rPr sz="4100" spc="-20" dirty="0"/>
              <a:t> </a:t>
            </a:r>
            <a:r>
              <a:rPr sz="4100" dirty="0"/>
              <a:t>The</a:t>
            </a:r>
            <a:r>
              <a:rPr sz="4100" spc="-40" dirty="0"/>
              <a:t> </a:t>
            </a:r>
            <a:r>
              <a:rPr sz="4100" dirty="0"/>
              <a:t>Delivery</a:t>
            </a:r>
            <a:r>
              <a:rPr sz="4100" spc="-70" dirty="0"/>
              <a:t> </a:t>
            </a:r>
            <a:r>
              <a:rPr sz="4100" dirty="0"/>
              <a:t>Driver</a:t>
            </a:r>
            <a:r>
              <a:rPr sz="4100" spc="-65" dirty="0"/>
              <a:t> </a:t>
            </a:r>
            <a:r>
              <a:rPr sz="4100" spc="-10" dirty="0"/>
              <a:t>Dilemma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729995" y="1979676"/>
            <a:ext cx="6484620" cy="2573020"/>
            <a:chOff x="729995" y="1979676"/>
            <a:chExt cx="6484620" cy="2573020"/>
          </a:xfrm>
        </p:grpSpPr>
        <p:sp>
          <p:nvSpPr>
            <p:cNvPr id="4" name="object 4"/>
            <p:cNvSpPr/>
            <p:nvPr/>
          </p:nvSpPr>
          <p:spPr>
            <a:xfrm>
              <a:off x="733805" y="1983486"/>
              <a:ext cx="6477000" cy="2565400"/>
            </a:xfrm>
            <a:custGeom>
              <a:avLst/>
              <a:gdLst/>
              <a:ahLst/>
              <a:cxnLst/>
              <a:rect l="l" t="t" r="r" b="b"/>
              <a:pathLst>
                <a:path w="6477000" h="2565400">
                  <a:moveTo>
                    <a:pt x="6388989" y="0"/>
                  </a:moveTo>
                  <a:lnTo>
                    <a:pt x="88049" y="0"/>
                  </a:lnTo>
                  <a:lnTo>
                    <a:pt x="53776" y="6911"/>
                  </a:lnTo>
                  <a:lnTo>
                    <a:pt x="25788" y="25765"/>
                  </a:lnTo>
                  <a:lnTo>
                    <a:pt x="6919" y="53738"/>
                  </a:lnTo>
                  <a:lnTo>
                    <a:pt x="0" y="88011"/>
                  </a:lnTo>
                  <a:lnTo>
                    <a:pt x="0" y="2476880"/>
                  </a:lnTo>
                  <a:lnTo>
                    <a:pt x="6919" y="2511153"/>
                  </a:lnTo>
                  <a:lnTo>
                    <a:pt x="25788" y="2539126"/>
                  </a:lnTo>
                  <a:lnTo>
                    <a:pt x="53776" y="2557980"/>
                  </a:lnTo>
                  <a:lnTo>
                    <a:pt x="88049" y="2564891"/>
                  </a:lnTo>
                  <a:lnTo>
                    <a:pt x="6388989" y="2564891"/>
                  </a:lnTo>
                  <a:lnTo>
                    <a:pt x="6423261" y="2557980"/>
                  </a:lnTo>
                  <a:lnTo>
                    <a:pt x="6451234" y="2539126"/>
                  </a:lnTo>
                  <a:lnTo>
                    <a:pt x="6470088" y="2511153"/>
                  </a:lnTo>
                  <a:lnTo>
                    <a:pt x="6477000" y="2476880"/>
                  </a:lnTo>
                  <a:lnTo>
                    <a:pt x="6477000" y="88011"/>
                  </a:lnTo>
                  <a:lnTo>
                    <a:pt x="6470088" y="53738"/>
                  </a:lnTo>
                  <a:lnTo>
                    <a:pt x="6451234" y="25765"/>
                  </a:lnTo>
                  <a:lnTo>
                    <a:pt x="6423261" y="6911"/>
                  </a:lnTo>
                  <a:lnTo>
                    <a:pt x="638898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3805" y="1983486"/>
              <a:ext cx="6477000" cy="2565400"/>
            </a:xfrm>
            <a:custGeom>
              <a:avLst/>
              <a:gdLst/>
              <a:ahLst/>
              <a:cxnLst/>
              <a:rect l="l" t="t" r="r" b="b"/>
              <a:pathLst>
                <a:path w="6477000" h="2565400">
                  <a:moveTo>
                    <a:pt x="0" y="88011"/>
                  </a:moveTo>
                  <a:lnTo>
                    <a:pt x="6919" y="53738"/>
                  </a:lnTo>
                  <a:lnTo>
                    <a:pt x="25788" y="25765"/>
                  </a:lnTo>
                  <a:lnTo>
                    <a:pt x="53776" y="6911"/>
                  </a:lnTo>
                  <a:lnTo>
                    <a:pt x="88049" y="0"/>
                  </a:lnTo>
                  <a:lnTo>
                    <a:pt x="6388989" y="0"/>
                  </a:lnTo>
                  <a:lnTo>
                    <a:pt x="6423261" y="6911"/>
                  </a:lnTo>
                  <a:lnTo>
                    <a:pt x="6451234" y="25765"/>
                  </a:lnTo>
                  <a:lnTo>
                    <a:pt x="6470088" y="53738"/>
                  </a:lnTo>
                  <a:lnTo>
                    <a:pt x="6477000" y="88011"/>
                  </a:lnTo>
                  <a:lnTo>
                    <a:pt x="6477000" y="2476880"/>
                  </a:lnTo>
                  <a:lnTo>
                    <a:pt x="6470088" y="2511153"/>
                  </a:lnTo>
                  <a:lnTo>
                    <a:pt x="6451234" y="2539126"/>
                  </a:lnTo>
                  <a:lnTo>
                    <a:pt x="6423261" y="2557980"/>
                  </a:lnTo>
                  <a:lnTo>
                    <a:pt x="6388989" y="2564891"/>
                  </a:lnTo>
                  <a:lnTo>
                    <a:pt x="88049" y="2564891"/>
                  </a:lnTo>
                  <a:lnTo>
                    <a:pt x="53776" y="2557980"/>
                  </a:lnTo>
                  <a:lnTo>
                    <a:pt x="25788" y="2539126"/>
                  </a:lnTo>
                  <a:lnTo>
                    <a:pt x="6919" y="2511153"/>
                  </a:lnTo>
                  <a:lnTo>
                    <a:pt x="0" y="2476880"/>
                  </a:lnTo>
                  <a:lnTo>
                    <a:pt x="0" y="88011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7971" y="2175763"/>
            <a:ext cx="5983605" cy="210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Scenario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1200"/>
              </a:lnSpc>
              <a:spcBef>
                <a:spcPts val="890"/>
              </a:spcBef>
            </a:pPr>
            <a:r>
              <a:rPr sz="1650" spc="-9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major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online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retailer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uses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EBEBEE"/>
                </a:solidFill>
                <a:latin typeface="Arial"/>
                <a:cs typeface="Arial"/>
              </a:rPr>
              <a:t>mix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employed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drivers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deliveries.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independent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contractor</a:t>
            </a:r>
            <a:r>
              <a:rPr sz="1650" spc="-9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driver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causes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EBEBEE"/>
                </a:solidFill>
                <a:latin typeface="Arial"/>
                <a:cs typeface="Arial"/>
              </a:rPr>
              <a:t>accident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while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making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EBEBEE"/>
                </a:solidFill>
                <a:latin typeface="Arial"/>
                <a:cs typeface="Arial"/>
              </a:rPr>
              <a:t>a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delivery,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injuring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6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pedestrian.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pedestrian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sues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both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driver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retailer.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17307" y="1979676"/>
            <a:ext cx="6484620" cy="2573020"/>
            <a:chOff x="7417307" y="1979676"/>
            <a:chExt cx="6484620" cy="2573020"/>
          </a:xfrm>
        </p:grpSpPr>
        <p:sp>
          <p:nvSpPr>
            <p:cNvPr id="8" name="object 8"/>
            <p:cNvSpPr/>
            <p:nvPr/>
          </p:nvSpPr>
          <p:spPr>
            <a:xfrm>
              <a:off x="7421117" y="1983486"/>
              <a:ext cx="6477000" cy="2565400"/>
            </a:xfrm>
            <a:custGeom>
              <a:avLst/>
              <a:gdLst/>
              <a:ahLst/>
              <a:cxnLst/>
              <a:rect l="l" t="t" r="r" b="b"/>
              <a:pathLst>
                <a:path w="6477000" h="2565400">
                  <a:moveTo>
                    <a:pt x="6388989" y="0"/>
                  </a:moveTo>
                  <a:lnTo>
                    <a:pt x="88010" y="0"/>
                  </a:lnTo>
                  <a:lnTo>
                    <a:pt x="53738" y="6911"/>
                  </a:lnTo>
                  <a:lnTo>
                    <a:pt x="25765" y="25765"/>
                  </a:lnTo>
                  <a:lnTo>
                    <a:pt x="6911" y="53738"/>
                  </a:lnTo>
                  <a:lnTo>
                    <a:pt x="0" y="88011"/>
                  </a:lnTo>
                  <a:lnTo>
                    <a:pt x="0" y="2476880"/>
                  </a:lnTo>
                  <a:lnTo>
                    <a:pt x="6911" y="2511153"/>
                  </a:lnTo>
                  <a:lnTo>
                    <a:pt x="25765" y="2539126"/>
                  </a:lnTo>
                  <a:lnTo>
                    <a:pt x="53738" y="2557980"/>
                  </a:lnTo>
                  <a:lnTo>
                    <a:pt x="88010" y="2564891"/>
                  </a:lnTo>
                  <a:lnTo>
                    <a:pt x="6388989" y="2564891"/>
                  </a:lnTo>
                  <a:lnTo>
                    <a:pt x="6423261" y="2557980"/>
                  </a:lnTo>
                  <a:lnTo>
                    <a:pt x="6451234" y="2539126"/>
                  </a:lnTo>
                  <a:lnTo>
                    <a:pt x="6470088" y="2511153"/>
                  </a:lnTo>
                  <a:lnTo>
                    <a:pt x="6476999" y="2476880"/>
                  </a:lnTo>
                  <a:lnTo>
                    <a:pt x="6476999" y="88011"/>
                  </a:lnTo>
                  <a:lnTo>
                    <a:pt x="6470088" y="53738"/>
                  </a:lnTo>
                  <a:lnTo>
                    <a:pt x="6451234" y="25765"/>
                  </a:lnTo>
                  <a:lnTo>
                    <a:pt x="6423261" y="6911"/>
                  </a:lnTo>
                  <a:lnTo>
                    <a:pt x="638898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1117" y="1983486"/>
              <a:ext cx="6477000" cy="2565400"/>
            </a:xfrm>
            <a:custGeom>
              <a:avLst/>
              <a:gdLst/>
              <a:ahLst/>
              <a:cxnLst/>
              <a:rect l="l" t="t" r="r" b="b"/>
              <a:pathLst>
                <a:path w="6477000" h="2565400">
                  <a:moveTo>
                    <a:pt x="0" y="88011"/>
                  </a:moveTo>
                  <a:lnTo>
                    <a:pt x="6911" y="53738"/>
                  </a:lnTo>
                  <a:lnTo>
                    <a:pt x="25765" y="25765"/>
                  </a:lnTo>
                  <a:lnTo>
                    <a:pt x="53738" y="6911"/>
                  </a:lnTo>
                  <a:lnTo>
                    <a:pt x="88010" y="0"/>
                  </a:lnTo>
                  <a:lnTo>
                    <a:pt x="6388989" y="0"/>
                  </a:lnTo>
                  <a:lnTo>
                    <a:pt x="6423261" y="6911"/>
                  </a:lnTo>
                  <a:lnTo>
                    <a:pt x="6451234" y="25765"/>
                  </a:lnTo>
                  <a:lnTo>
                    <a:pt x="6470088" y="53738"/>
                  </a:lnTo>
                  <a:lnTo>
                    <a:pt x="6476999" y="88011"/>
                  </a:lnTo>
                  <a:lnTo>
                    <a:pt x="6476999" y="2476880"/>
                  </a:lnTo>
                  <a:lnTo>
                    <a:pt x="6470088" y="2511153"/>
                  </a:lnTo>
                  <a:lnTo>
                    <a:pt x="6451234" y="2539126"/>
                  </a:lnTo>
                  <a:lnTo>
                    <a:pt x="6423261" y="2557980"/>
                  </a:lnTo>
                  <a:lnTo>
                    <a:pt x="6388989" y="2564891"/>
                  </a:lnTo>
                  <a:lnTo>
                    <a:pt x="88010" y="2564891"/>
                  </a:lnTo>
                  <a:lnTo>
                    <a:pt x="53738" y="2557980"/>
                  </a:lnTo>
                  <a:lnTo>
                    <a:pt x="25765" y="2539126"/>
                  </a:lnTo>
                  <a:lnTo>
                    <a:pt x="6911" y="2511153"/>
                  </a:lnTo>
                  <a:lnTo>
                    <a:pt x="0" y="2476880"/>
                  </a:lnTo>
                  <a:lnTo>
                    <a:pt x="0" y="88011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25333" y="2175763"/>
            <a:ext cx="5829300" cy="210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Legal</a:t>
            </a:r>
            <a:r>
              <a:rPr sz="2050" spc="-6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Issues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1200"/>
              </a:lnSpc>
              <a:spcBef>
                <a:spcPts val="890"/>
              </a:spcBef>
            </a:pP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must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determine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whether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retailer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EBEBEE"/>
                </a:solidFill>
                <a:latin typeface="Arial"/>
                <a:cs typeface="Arial"/>
              </a:rPr>
              <a:t>is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vicariously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liable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BEBEE"/>
                </a:solidFill>
                <a:latin typeface="Arial"/>
                <a:cs typeface="Arial"/>
              </a:rPr>
              <a:t>driver's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actions.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BEBEE"/>
                </a:solidFill>
                <a:latin typeface="Arial"/>
                <a:cs typeface="Arial"/>
              </a:rPr>
              <a:t>Key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considerations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include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level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EBEBEE"/>
                </a:solidFill>
                <a:latin typeface="Arial"/>
                <a:cs typeface="Arial"/>
              </a:rPr>
              <a:t>control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exercised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BEBEE"/>
                </a:solidFill>
                <a:latin typeface="Arial"/>
                <a:cs typeface="Arial"/>
              </a:rPr>
              <a:t>by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retailer,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integration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driver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into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business,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economic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reality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relationship.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9995" y="4753355"/>
            <a:ext cx="6484620" cy="2571115"/>
            <a:chOff x="729995" y="4753355"/>
            <a:chExt cx="6484620" cy="2571115"/>
          </a:xfrm>
        </p:grpSpPr>
        <p:sp>
          <p:nvSpPr>
            <p:cNvPr id="12" name="object 12"/>
            <p:cNvSpPr/>
            <p:nvPr/>
          </p:nvSpPr>
          <p:spPr>
            <a:xfrm>
              <a:off x="733805" y="4757165"/>
              <a:ext cx="6477000" cy="2563495"/>
            </a:xfrm>
            <a:custGeom>
              <a:avLst/>
              <a:gdLst/>
              <a:ahLst/>
              <a:cxnLst/>
              <a:rect l="l" t="t" r="r" b="b"/>
              <a:pathLst>
                <a:path w="6477000" h="2563495">
                  <a:moveTo>
                    <a:pt x="6388989" y="0"/>
                  </a:moveTo>
                  <a:lnTo>
                    <a:pt x="87998" y="0"/>
                  </a:lnTo>
                  <a:lnTo>
                    <a:pt x="53744" y="6911"/>
                  </a:lnTo>
                  <a:lnTo>
                    <a:pt x="25773" y="25765"/>
                  </a:lnTo>
                  <a:lnTo>
                    <a:pt x="6914" y="53738"/>
                  </a:lnTo>
                  <a:lnTo>
                    <a:pt x="0" y="88011"/>
                  </a:lnTo>
                  <a:lnTo>
                    <a:pt x="0" y="2475369"/>
                  </a:lnTo>
                  <a:lnTo>
                    <a:pt x="6914" y="2509623"/>
                  </a:lnTo>
                  <a:lnTo>
                    <a:pt x="25773" y="2537594"/>
                  </a:lnTo>
                  <a:lnTo>
                    <a:pt x="53744" y="2556453"/>
                  </a:lnTo>
                  <a:lnTo>
                    <a:pt x="87998" y="2563368"/>
                  </a:lnTo>
                  <a:lnTo>
                    <a:pt x="6388989" y="2563368"/>
                  </a:lnTo>
                  <a:lnTo>
                    <a:pt x="6423261" y="2556453"/>
                  </a:lnTo>
                  <a:lnTo>
                    <a:pt x="6451234" y="2537594"/>
                  </a:lnTo>
                  <a:lnTo>
                    <a:pt x="6470088" y="2509623"/>
                  </a:lnTo>
                  <a:lnTo>
                    <a:pt x="6477000" y="2475369"/>
                  </a:lnTo>
                  <a:lnTo>
                    <a:pt x="6477000" y="88011"/>
                  </a:lnTo>
                  <a:lnTo>
                    <a:pt x="6470088" y="53738"/>
                  </a:lnTo>
                  <a:lnTo>
                    <a:pt x="6451234" y="25765"/>
                  </a:lnTo>
                  <a:lnTo>
                    <a:pt x="6423261" y="6911"/>
                  </a:lnTo>
                  <a:lnTo>
                    <a:pt x="638898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3805" y="4757165"/>
              <a:ext cx="6477000" cy="2563495"/>
            </a:xfrm>
            <a:custGeom>
              <a:avLst/>
              <a:gdLst/>
              <a:ahLst/>
              <a:cxnLst/>
              <a:rect l="l" t="t" r="r" b="b"/>
              <a:pathLst>
                <a:path w="6477000" h="2563495">
                  <a:moveTo>
                    <a:pt x="0" y="88011"/>
                  </a:moveTo>
                  <a:lnTo>
                    <a:pt x="6914" y="53738"/>
                  </a:lnTo>
                  <a:lnTo>
                    <a:pt x="25773" y="25765"/>
                  </a:lnTo>
                  <a:lnTo>
                    <a:pt x="53744" y="6911"/>
                  </a:lnTo>
                  <a:lnTo>
                    <a:pt x="87998" y="0"/>
                  </a:lnTo>
                  <a:lnTo>
                    <a:pt x="6388989" y="0"/>
                  </a:lnTo>
                  <a:lnTo>
                    <a:pt x="6423261" y="6911"/>
                  </a:lnTo>
                  <a:lnTo>
                    <a:pt x="6451234" y="25765"/>
                  </a:lnTo>
                  <a:lnTo>
                    <a:pt x="6470088" y="53738"/>
                  </a:lnTo>
                  <a:lnTo>
                    <a:pt x="6477000" y="88011"/>
                  </a:lnTo>
                  <a:lnTo>
                    <a:pt x="6477000" y="2475369"/>
                  </a:lnTo>
                  <a:lnTo>
                    <a:pt x="6470088" y="2509623"/>
                  </a:lnTo>
                  <a:lnTo>
                    <a:pt x="6451234" y="2537594"/>
                  </a:lnTo>
                  <a:lnTo>
                    <a:pt x="6423261" y="2556453"/>
                  </a:lnTo>
                  <a:lnTo>
                    <a:pt x="6388989" y="2563368"/>
                  </a:lnTo>
                  <a:lnTo>
                    <a:pt x="87998" y="2563368"/>
                  </a:lnTo>
                  <a:lnTo>
                    <a:pt x="53744" y="2556453"/>
                  </a:lnTo>
                  <a:lnTo>
                    <a:pt x="25773" y="2537594"/>
                  </a:lnTo>
                  <a:lnTo>
                    <a:pt x="6914" y="2509623"/>
                  </a:lnTo>
                  <a:lnTo>
                    <a:pt x="0" y="2475369"/>
                  </a:lnTo>
                  <a:lnTo>
                    <a:pt x="0" y="88011"/>
                  </a:lnTo>
                  <a:close/>
                </a:path>
              </a:pathLst>
            </a:custGeom>
            <a:ln w="7619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7971" y="4949697"/>
            <a:ext cx="6064250" cy="177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25" dirty="0">
                <a:solidFill>
                  <a:srgbClr val="EBEBEE"/>
                </a:solidFill>
                <a:latin typeface="Georgia"/>
                <a:cs typeface="Georgia"/>
              </a:rPr>
              <a:t>Potential</a:t>
            </a:r>
            <a:r>
              <a:rPr sz="2050" spc="-6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Outcomes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1400"/>
              </a:lnSpc>
              <a:spcBef>
                <a:spcPts val="890"/>
              </a:spcBef>
            </a:pPr>
            <a:r>
              <a:rPr sz="1650" spc="60" dirty="0">
                <a:solidFill>
                  <a:srgbClr val="EBEBEE"/>
                </a:solidFill>
                <a:latin typeface="Arial"/>
                <a:cs typeface="Arial"/>
              </a:rPr>
              <a:t>If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driver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deemed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EBEBEE"/>
                </a:solidFill>
                <a:latin typeface="Arial"/>
                <a:cs typeface="Arial"/>
              </a:rPr>
              <a:t>true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EBEBEE"/>
                </a:solidFill>
                <a:latin typeface="Arial"/>
                <a:cs typeface="Arial"/>
              </a:rPr>
              <a:t>contractor,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retailer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may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avoid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vicarious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EBEBEE"/>
                </a:solidFill>
                <a:latin typeface="Arial"/>
                <a:cs typeface="Arial"/>
              </a:rPr>
              <a:t>liability.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EBEBEE"/>
                </a:solidFill>
                <a:latin typeface="Arial"/>
                <a:cs typeface="Arial"/>
              </a:rPr>
              <a:t>However,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if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court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finds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sufficient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EBEBEE"/>
                </a:solidFill>
                <a:latin typeface="Arial"/>
                <a:cs typeface="Arial"/>
              </a:rPr>
              <a:t>control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or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integration,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retailer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could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be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held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liable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despite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contractual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classification.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17307" y="4753355"/>
            <a:ext cx="6484620" cy="2571115"/>
            <a:chOff x="7417307" y="4753355"/>
            <a:chExt cx="6484620" cy="2571115"/>
          </a:xfrm>
        </p:grpSpPr>
        <p:sp>
          <p:nvSpPr>
            <p:cNvPr id="16" name="object 16"/>
            <p:cNvSpPr/>
            <p:nvPr/>
          </p:nvSpPr>
          <p:spPr>
            <a:xfrm>
              <a:off x="7421117" y="4757165"/>
              <a:ext cx="6477000" cy="2563495"/>
            </a:xfrm>
            <a:custGeom>
              <a:avLst/>
              <a:gdLst/>
              <a:ahLst/>
              <a:cxnLst/>
              <a:rect l="l" t="t" r="r" b="b"/>
              <a:pathLst>
                <a:path w="6477000" h="2563495">
                  <a:moveTo>
                    <a:pt x="6388989" y="0"/>
                  </a:moveTo>
                  <a:lnTo>
                    <a:pt x="88010" y="0"/>
                  </a:lnTo>
                  <a:lnTo>
                    <a:pt x="53738" y="6911"/>
                  </a:lnTo>
                  <a:lnTo>
                    <a:pt x="25765" y="25765"/>
                  </a:lnTo>
                  <a:lnTo>
                    <a:pt x="6911" y="53738"/>
                  </a:lnTo>
                  <a:lnTo>
                    <a:pt x="0" y="88011"/>
                  </a:lnTo>
                  <a:lnTo>
                    <a:pt x="0" y="2475369"/>
                  </a:lnTo>
                  <a:lnTo>
                    <a:pt x="6911" y="2509623"/>
                  </a:lnTo>
                  <a:lnTo>
                    <a:pt x="25765" y="2537594"/>
                  </a:lnTo>
                  <a:lnTo>
                    <a:pt x="53738" y="2556453"/>
                  </a:lnTo>
                  <a:lnTo>
                    <a:pt x="88010" y="2563368"/>
                  </a:lnTo>
                  <a:lnTo>
                    <a:pt x="6388989" y="2563368"/>
                  </a:lnTo>
                  <a:lnTo>
                    <a:pt x="6423261" y="2556453"/>
                  </a:lnTo>
                  <a:lnTo>
                    <a:pt x="6451234" y="2537594"/>
                  </a:lnTo>
                  <a:lnTo>
                    <a:pt x="6470088" y="2509623"/>
                  </a:lnTo>
                  <a:lnTo>
                    <a:pt x="6476999" y="2475369"/>
                  </a:lnTo>
                  <a:lnTo>
                    <a:pt x="6476999" y="88011"/>
                  </a:lnTo>
                  <a:lnTo>
                    <a:pt x="6470088" y="53738"/>
                  </a:lnTo>
                  <a:lnTo>
                    <a:pt x="6451234" y="25765"/>
                  </a:lnTo>
                  <a:lnTo>
                    <a:pt x="6423261" y="6911"/>
                  </a:lnTo>
                  <a:lnTo>
                    <a:pt x="638898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1117" y="4757165"/>
              <a:ext cx="6477000" cy="2563495"/>
            </a:xfrm>
            <a:custGeom>
              <a:avLst/>
              <a:gdLst/>
              <a:ahLst/>
              <a:cxnLst/>
              <a:rect l="l" t="t" r="r" b="b"/>
              <a:pathLst>
                <a:path w="6477000" h="2563495">
                  <a:moveTo>
                    <a:pt x="0" y="88011"/>
                  </a:moveTo>
                  <a:lnTo>
                    <a:pt x="6911" y="53738"/>
                  </a:lnTo>
                  <a:lnTo>
                    <a:pt x="25765" y="25765"/>
                  </a:lnTo>
                  <a:lnTo>
                    <a:pt x="53738" y="6911"/>
                  </a:lnTo>
                  <a:lnTo>
                    <a:pt x="88010" y="0"/>
                  </a:lnTo>
                  <a:lnTo>
                    <a:pt x="6388989" y="0"/>
                  </a:lnTo>
                  <a:lnTo>
                    <a:pt x="6423261" y="6911"/>
                  </a:lnTo>
                  <a:lnTo>
                    <a:pt x="6451234" y="25765"/>
                  </a:lnTo>
                  <a:lnTo>
                    <a:pt x="6470088" y="53738"/>
                  </a:lnTo>
                  <a:lnTo>
                    <a:pt x="6476999" y="88011"/>
                  </a:lnTo>
                  <a:lnTo>
                    <a:pt x="6476999" y="2475369"/>
                  </a:lnTo>
                  <a:lnTo>
                    <a:pt x="6470088" y="2509623"/>
                  </a:lnTo>
                  <a:lnTo>
                    <a:pt x="6451234" y="2537594"/>
                  </a:lnTo>
                  <a:lnTo>
                    <a:pt x="6423261" y="2556453"/>
                  </a:lnTo>
                  <a:lnTo>
                    <a:pt x="6388989" y="2563368"/>
                  </a:lnTo>
                  <a:lnTo>
                    <a:pt x="88010" y="2563368"/>
                  </a:lnTo>
                  <a:lnTo>
                    <a:pt x="53738" y="2556453"/>
                  </a:lnTo>
                  <a:lnTo>
                    <a:pt x="25765" y="2537594"/>
                  </a:lnTo>
                  <a:lnTo>
                    <a:pt x="6911" y="2509623"/>
                  </a:lnTo>
                  <a:lnTo>
                    <a:pt x="0" y="2475369"/>
                  </a:lnTo>
                  <a:lnTo>
                    <a:pt x="0" y="88011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25333" y="4949697"/>
            <a:ext cx="5934075" cy="210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Implications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1200"/>
              </a:lnSpc>
              <a:spcBef>
                <a:spcPts val="890"/>
              </a:spcBef>
            </a:pP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6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case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highlights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importance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carefully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structuring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relationships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with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potential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risks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misclassification.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It</a:t>
            </a:r>
            <a:r>
              <a:rPr sz="16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also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underscores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need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businesses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21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consider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insurance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coverage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EBEBEE"/>
                </a:solidFill>
                <a:latin typeface="Arial"/>
                <a:cs typeface="Arial"/>
              </a:rPr>
              <a:t>both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employees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contractors.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256" y="465276"/>
            <a:ext cx="8876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Case</a:t>
            </a:r>
            <a:r>
              <a:rPr sz="3600" spc="-75" dirty="0"/>
              <a:t> </a:t>
            </a:r>
            <a:r>
              <a:rPr sz="3600" dirty="0"/>
              <a:t>Study</a:t>
            </a:r>
            <a:r>
              <a:rPr sz="3600" spc="-40" dirty="0"/>
              <a:t> </a:t>
            </a:r>
            <a:r>
              <a:rPr sz="3600" spc="-240" dirty="0"/>
              <a:t>2:</a:t>
            </a:r>
            <a:r>
              <a:rPr sz="3600" spc="-10" dirty="0"/>
              <a:t> </a:t>
            </a:r>
            <a:r>
              <a:rPr sz="3600" dirty="0"/>
              <a:t>The</a:t>
            </a:r>
            <a:r>
              <a:rPr sz="3600" spc="-40" dirty="0"/>
              <a:t> </a:t>
            </a:r>
            <a:r>
              <a:rPr sz="3600" dirty="0"/>
              <a:t>Freelance</a:t>
            </a:r>
            <a:r>
              <a:rPr sz="3600" spc="-60" dirty="0"/>
              <a:t> </a:t>
            </a:r>
            <a:r>
              <a:rPr sz="3600" dirty="0"/>
              <a:t>Web</a:t>
            </a:r>
            <a:r>
              <a:rPr sz="3600" spc="-30" dirty="0"/>
              <a:t> </a:t>
            </a:r>
            <a:r>
              <a:rPr sz="3600" spc="-10" dirty="0"/>
              <a:t>Developer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10183" y="1450847"/>
            <a:ext cx="1041400" cy="6271260"/>
            <a:chOff x="710183" y="1450847"/>
            <a:chExt cx="1041400" cy="6271260"/>
          </a:xfrm>
        </p:grpSpPr>
        <p:sp>
          <p:nvSpPr>
            <p:cNvPr id="4" name="object 4"/>
            <p:cNvSpPr/>
            <p:nvPr/>
          </p:nvSpPr>
          <p:spPr>
            <a:xfrm>
              <a:off x="909828" y="1450847"/>
              <a:ext cx="841375" cy="6271260"/>
            </a:xfrm>
            <a:custGeom>
              <a:avLst/>
              <a:gdLst/>
              <a:ahLst/>
              <a:cxnLst/>
              <a:rect l="l" t="t" r="r" b="b"/>
              <a:pathLst>
                <a:path w="841375" h="6271259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266142"/>
                  </a:lnTo>
                  <a:lnTo>
                    <a:pt x="5118" y="6271260"/>
                  </a:lnTo>
                  <a:lnTo>
                    <a:pt x="17741" y="6271260"/>
                  </a:lnTo>
                  <a:lnTo>
                    <a:pt x="22860" y="6266142"/>
                  </a:lnTo>
                  <a:lnTo>
                    <a:pt x="22860" y="5080"/>
                  </a:lnTo>
                  <a:close/>
                </a:path>
                <a:path w="841375" h="6271259">
                  <a:moveTo>
                    <a:pt x="841248" y="408940"/>
                  </a:moveTo>
                  <a:lnTo>
                    <a:pt x="836168" y="403860"/>
                  </a:lnTo>
                  <a:lnTo>
                    <a:pt x="200190" y="403860"/>
                  </a:lnTo>
                  <a:lnTo>
                    <a:pt x="195072" y="408940"/>
                  </a:lnTo>
                  <a:lnTo>
                    <a:pt x="195072" y="415290"/>
                  </a:lnTo>
                  <a:lnTo>
                    <a:pt x="195072" y="421640"/>
                  </a:lnTo>
                  <a:lnTo>
                    <a:pt x="200190" y="426720"/>
                  </a:lnTo>
                  <a:lnTo>
                    <a:pt x="836168" y="426720"/>
                  </a:lnTo>
                  <a:lnTo>
                    <a:pt x="841248" y="421640"/>
                  </a:lnTo>
                  <a:lnTo>
                    <a:pt x="841248" y="40894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3" y="1658873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5" h="414655">
                  <a:moveTo>
                    <a:pt x="337134" y="0"/>
                  </a:moveTo>
                  <a:lnTo>
                    <a:pt x="77393" y="0"/>
                  </a:lnTo>
                  <a:lnTo>
                    <a:pt x="47266" y="6084"/>
                  </a:lnTo>
                  <a:lnTo>
                    <a:pt x="22666" y="22669"/>
                  </a:lnTo>
                  <a:lnTo>
                    <a:pt x="6081" y="47255"/>
                  </a:lnTo>
                  <a:lnTo>
                    <a:pt x="0" y="77342"/>
                  </a:lnTo>
                  <a:lnTo>
                    <a:pt x="0" y="337185"/>
                  </a:lnTo>
                  <a:lnTo>
                    <a:pt x="6081" y="367272"/>
                  </a:lnTo>
                  <a:lnTo>
                    <a:pt x="22666" y="391858"/>
                  </a:lnTo>
                  <a:lnTo>
                    <a:pt x="47266" y="408443"/>
                  </a:lnTo>
                  <a:lnTo>
                    <a:pt x="77393" y="414527"/>
                  </a:lnTo>
                  <a:lnTo>
                    <a:pt x="337134" y="414527"/>
                  </a:lnTo>
                  <a:lnTo>
                    <a:pt x="367261" y="408443"/>
                  </a:lnTo>
                  <a:lnTo>
                    <a:pt x="391861" y="391858"/>
                  </a:lnTo>
                  <a:lnTo>
                    <a:pt x="408446" y="367272"/>
                  </a:lnTo>
                  <a:lnTo>
                    <a:pt x="414528" y="337185"/>
                  </a:lnTo>
                  <a:lnTo>
                    <a:pt x="414528" y="77342"/>
                  </a:lnTo>
                  <a:lnTo>
                    <a:pt x="408446" y="47255"/>
                  </a:lnTo>
                  <a:lnTo>
                    <a:pt x="391861" y="22669"/>
                  </a:lnTo>
                  <a:lnTo>
                    <a:pt x="367261" y="6084"/>
                  </a:lnTo>
                  <a:lnTo>
                    <a:pt x="33713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3993" y="1658873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5" h="414655">
                  <a:moveTo>
                    <a:pt x="0" y="77342"/>
                  </a:moveTo>
                  <a:lnTo>
                    <a:pt x="6081" y="47255"/>
                  </a:lnTo>
                  <a:lnTo>
                    <a:pt x="22666" y="22669"/>
                  </a:lnTo>
                  <a:lnTo>
                    <a:pt x="47266" y="6084"/>
                  </a:lnTo>
                  <a:lnTo>
                    <a:pt x="77393" y="0"/>
                  </a:lnTo>
                  <a:lnTo>
                    <a:pt x="337134" y="0"/>
                  </a:lnTo>
                  <a:lnTo>
                    <a:pt x="367261" y="6084"/>
                  </a:lnTo>
                  <a:lnTo>
                    <a:pt x="391861" y="22669"/>
                  </a:lnTo>
                  <a:lnTo>
                    <a:pt x="408446" y="47255"/>
                  </a:lnTo>
                  <a:lnTo>
                    <a:pt x="414528" y="77342"/>
                  </a:lnTo>
                  <a:lnTo>
                    <a:pt x="414528" y="337185"/>
                  </a:lnTo>
                  <a:lnTo>
                    <a:pt x="408446" y="367272"/>
                  </a:lnTo>
                  <a:lnTo>
                    <a:pt x="391861" y="391858"/>
                  </a:lnTo>
                  <a:lnTo>
                    <a:pt x="367261" y="408443"/>
                  </a:lnTo>
                  <a:lnTo>
                    <a:pt x="337134" y="414527"/>
                  </a:lnTo>
                  <a:lnTo>
                    <a:pt x="77393" y="414527"/>
                  </a:lnTo>
                  <a:lnTo>
                    <a:pt x="47266" y="408443"/>
                  </a:lnTo>
                  <a:lnTo>
                    <a:pt x="22666" y="391858"/>
                  </a:lnTo>
                  <a:lnTo>
                    <a:pt x="6081" y="367272"/>
                  </a:lnTo>
                  <a:lnTo>
                    <a:pt x="0" y="337185"/>
                  </a:lnTo>
                  <a:lnTo>
                    <a:pt x="0" y="77342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2017" y="1652777"/>
            <a:ext cx="13716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0" dirty="0">
                <a:solidFill>
                  <a:srgbClr val="EBEBEE"/>
                </a:solidFill>
                <a:latin typeface="Georgia"/>
                <a:cs typeface="Georgia"/>
              </a:rPr>
              <a:t>1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2145" y="1614042"/>
            <a:ext cx="11863070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EBEBEE"/>
                </a:solidFill>
                <a:latin typeface="Georgia"/>
                <a:cs typeface="Georgia"/>
              </a:rPr>
              <a:t>Initial</a:t>
            </a:r>
            <a:r>
              <a:rPr sz="1800" spc="-7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EBEBEE"/>
                </a:solidFill>
                <a:latin typeface="Georgia"/>
                <a:cs typeface="Georgia"/>
              </a:rPr>
              <a:t>Engagement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31700"/>
              </a:lnSpc>
              <a:spcBef>
                <a:spcPts val="775"/>
              </a:spcBef>
            </a:pPr>
            <a:r>
              <a:rPr sz="1450" spc="-8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5" dirty="0">
                <a:solidFill>
                  <a:srgbClr val="EBEBEE"/>
                </a:solidFill>
                <a:latin typeface="Arial"/>
                <a:cs typeface="Arial"/>
              </a:rPr>
              <a:t>tech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25" dirty="0">
                <a:solidFill>
                  <a:srgbClr val="EBEBEE"/>
                </a:solidFill>
                <a:latin typeface="Arial"/>
                <a:cs typeface="Arial"/>
              </a:rPr>
              <a:t>startup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hires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EBEBEE"/>
                </a:solidFill>
                <a:latin typeface="Arial"/>
                <a:cs typeface="Arial"/>
              </a:rPr>
              <a:t>freelance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rgbClr val="EBEBEE"/>
                </a:solidFill>
                <a:latin typeface="Arial"/>
                <a:cs typeface="Arial"/>
              </a:rPr>
              <a:t>web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EBEBEE"/>
                </a:solidFill>
                <a:latin typeface="Arial"/>
                <a:cs typeface="Arial"/>
              </a:rPr>
              <a:t>developer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25" dirty="0">
                <a:solidFill>
                  <a:srgbClr val="EBEBEE"/>
                </a:solidFill>
                <a:latin typeface="Arial"/>
                <a:cs typeface="Arial"/>
              </a:rPr>
              <a:t>project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EBEBEE"/>
                </a:solidFill>
                <a:latin typeface="Arial"/>
                <a:cs typeface="Arial"/>
              </a:rPr>
              <a:t>basis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rgbClr val="EBEBEE"/>
                </a:solidFill>
                <a:latin typeface="Arial"/>
                <a:cs typeface="Arial"/>
              </a:rPr>
              <a:t>create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EBEBEE"/>
                </a:solidFill>
                <a:latin typeface="Arial"/>
                <a:cs typeface="Arial"/>
              </a:rPr>
              <a:t>their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company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website.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50" dirty="0">
                <a:solidFill>
                  <a:srgbClr val="EBEBEE"/>
                </a:solidFill>
                <a:latin typeface="Arial"/>
                <a:cs typeface="Arial"/>
              </a:rPr>
              <a:t>contract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explicitly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30" dirty="0">
                <a:solidFill>
                  <a:srgbClr val="EBEBEE"/>
                </a:solidFill>
                <a:latin typeface="Arial"/>
                <a:cs typeface="Arial"/>
              </a:rPr>
              <a:t>states </a:t>
            </a:r>
            <a:r>
              <a:rPr sz="1450" spc="15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EBEBEE"/>
                </a:solidFill>
                <a:latin typeface="Arial"/>
                <a:cs typeface="Arial"/>
              </a:rPr>
              <a:t>developer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EBEBEE"/>
                </a:solidFill>
                <a:latin typeface="Arial"/>
                <a:cs typeface="Arial"/>
              </a:rPr>
              <a:t>contractor.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0183" y="3195827"/>
            <a:ext cx="1041400" cy="422275"/>
            <a:chOff x="710183" y="3195827"/>
            <a:chExt cx="1041400" cy="422275"/>
          </a:xfrm>
        </p:grpSpPr>
        <p:sp>
          <p:nvSpPr>
            <p:cNvPr id="10" name="object 10"/>
            <p:cNvSpPr/>
            <p:nvPr/>
          </p:nvSpPr>
          <p:spPr>
            <a:xfrm>
              <a:off x="1104899" y="3393947"/>
              <a:ext cx="646430" cy="22860"/>
            </a:xfrm>
            <a:custGeom>
              <a:avLst/>
              <a:gdLst/>
              <a:ahLst/>
              <a:cxnLst/>
              <a:rect l="l" t="t" r="r" b="b"/>
              <a:pathLst>
                <a:path w="646430" h="22860">
                  <a:moveTo>
                    <a:pt x="641095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641095" y="22860"/>
                  </a:lnTo>
                  <a:lnTo>
                    <a:pt x="646176" y="17779"/>
                  </a:lnTo>
                  <a:lnTo>
                    <a:pt x="646176" y="5079"/>
                  </a:lnTo>
                  <a:lnTo>
                    <a:pt x="641095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993" y="3199637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5" h="414654">
                  <a:moveTo>
                    <a:pt x="337134" y="0"/>
                  </a:moveTo>
                  <a:lnTo>
                    <a:pt x="77393" y="0"/>
                  </a:lnTo>
                  <a:lnTo>
                    <a:pt x="47266" y="6084"/>
                  </a:lnTo>
                  <a:lnTo>
                    <a:pt x="22666" y="22669"/>
                  </a:lnTo>
                  <a:lnTo>
                    <a:pt x="6081" y="47255"/>
                  </a:lnTo>
                  <a:lnTo>
                    <a:pt x="0" y="77342"/>
                  </a:lnTo>
                  <a:lnTo>
                    <a:pt x="0" y="337185"/>
                  </a:lnTo>
                  <a:lnTo>
                    <a:pt x="6081" y="367272"/>
                  </a:lnTo>
                  <a:lnTo>
                    <a:pt x="22666" y="391858"/>
                  </a:lnTo>
                  <a:lnTo>
                    <a:pt x="47266" y="408443"/>
                  </a:lnTo>
                  <a:lnTo>
                    <a:pt x="77393" y="414527"/>
                  </a:lnTo>
                  <a:lnTo>
                    <a:pt x="337134" y="414527"/>
                  </a:lnTo>
                  <a:lnTo>
                    <a:pt x="367261" y="408443"/>
                  </a:lnTo>
                  <a:lnTo>
                    <a:pt x="391861" y="391858"/>
                  </a:lnTo>
                  <a:lnTo>
                    <a:pt x="408446" y="367272"/>
                  </a:lnTo>
                  <a:lnTo>
                    <a:pt x="414528" y="337185"/>
                  </a:lnTo>
                  <a:lnTo>
                    <a:pt x="414528" y="77342"/>
                  </a:lnTo>
                  <a:lnTo>
                    <a:pt x="408446" y="47255"/>
                  </a:lnTo>
                  <a:lnTo>
                    <a:pt x="391861" y="22669"/>
                  </a:lnTo>
                  <a:lnTo>
                    <a:pt x="367261" y="6084"/>
                  </a:lnTo>
                  <a:lnTo>
                    <a:pt x="33713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3993" y="3199637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5" h="414654">
                  <a:moveTo>
                    <a:pt x="0" y="77342"/>
                  </a:moveTo>
                  <a:lnTo>
                    <a:pt x="6081" y="47255"/>
                  </a:lnTo>
                  <a:lnTo>
                    <a:pt x="22666" y="22669"/>
                  </a:lnTo>
                  <a:lnTo>
                    <a:pt x="47266" y="6084"/>
                  </a:lnTo>
                  <a:lnTo>
                    <a:pt x="77393" y="0"/>
                  </a:lnTo>
                  <a:lnTo>
                    <a:pt x="337134" y="0"/>
                  </a:lnTo>
                  <a:lnTo>
                    <a:pt x="367261" y="6084"/>
                  </a:lnTo>
                  <a:lnTo>
                    <a:pt x="391861" y="22669"/>
                  </a:lnTo>
                  <a:lnTo>
                    <a:pt x="408446" y="47255"/>
                  </a:lnTo>
                  <a:lnTo>
                    <a:pt x="414528" y="77342"/>
                  </a:lnTo>
                  <a:lnTo>
                    <a:pt x="414528" y="337185"/>
                  </a:lnTo>
                  <a:lnTo>
                    <a:pt x="408446" y="367272"/>
                  </a:lnTo>
                  <a:lnTo>
                    <a:pt x="391861" y="391858"/>
                  </a:lnTo>
                  <a:lnTo>
                    <a:pt x="367261" y="408443"/>
                  </a:lnTo>
                  <a:lnTo>
                    <a:pt x="337134" y="414527"/>
                  </a:lnTo>
                  <a:lnTo>
                    <a:pt x="77393" y="414527"/>
                  </a:lnTo>
                  <a:lnTo>
                    <a:pt x="47266" y="408443"/>
                  </a:lnTo>
                  <a:lnTo>
                    <a:pt x="22666" y="391858"/>
                  </a:lnTo>
                  <a:lnTo>
                    <a:pt x="6081" y="367272"/>
                  </a:lnTo>
                  <a:lnTo>
                    <a:pt x="0" y="337185"/>
                  </a:lnTo>
                  <a:lnTo>
                    <a:pt x="0" y="77342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32815" y="3193161"/>
            <a:ext cx="1746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0" dirty="0">
                <a:solidFill>
                  <a:srgbClr val="EBEBEE"/>
                </a:solidFill>
                <a:latin typeface="Georgia"/>
                <a:cs typeface="Georgia"/>
              </a:rPr>
              <a:t>2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2145" y="3154426"/>
            <a:ext cx="11678920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BEBEE"/>
                </a:solidFill>
                <a:latin typeface="Georgia"/>
                <a:cs typeface="Georgia"/>
              </a:rPr>
              <a:t>Evolving</a:t>
            </a:r>
            <a:r>
              <a:rPr sz="1800" spc="-4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EBEBEE"/>
                </a:solidFill>
                <a:latin typeface="Georgia"/>
                <a:cs typeface="Georgia"/>
              </a:rPr>
              <a:t>Relationship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31700"/>
              </a:lnSpc>
              <a:spcBef>
                <a:spcPts val="775"/>
              </a:spcBef>
            </a:pPr>
            <a:r>
              <a:rPr sz="1450" dirty="0">
                <a:solidFill>
                  <a:srgbClr val="EBEBEE"/>
                </a:solidFill>
                <a:latin typeface="Arial"/>
                <a:cs typeface="Arial"/>
              </a:rPr>
              <a:t>Over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time,</a:t>
            </a:r>
            <a:r>
              <a:rPr sz="14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EBEBEE"/>
                </a:solidFill>
                <a:latin typeface="Arial"/>
                <a:cs typeface="Arial"/>
              </a:rPr>
              <a:t>developer</a:t>
            </a:r>
            <a:r>
              <a:rPr sz="14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rgbClr val="EBEBEE"/>
                </a:solidFill>
                <a:latin typeface="Arial"/>
                <a:cs typeface="Arial"/>
              </a:rPr>
              <a:t>becomes</a:t>
            </a:r>
            <a:r>
              <a:rPr sz="14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increasingly</a:t>
            </a:r>
            <a:r>
              <a:rPr sz="14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rgbClr val="EBEBEE"/>
                </a:solidFill>
                <a:latin typeface="Arial"/>
                <a:cs typeface="Arial"/>
              </a:rPr>
              <a:t>integrated</a:t>
            </a:r>
            <a:r>
              <a:rPr sz="14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EBEBEE"/>
                </a:solidFill>
                <a:latin typeface="Arial"/>
                <a:cs typeface="Arial"/>
              </a:rPr>
              <a:t>into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EBEBEE"/>
                </a:solidFill>
                <a:latin typeface="Arial"/>
                <a:cs typeface="Arial"/>
              </a:rPr>
              <a:t>company's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rgbClr val="EBEBEE"/>
                </a:solidFill>
                <a:latin typeface="Arial"/>
                <a:cs typeface="Arial"/>
              </a:rPr>
              <a:t>operations,</a:t>
            </a:r>
            <a:r>
              <a:rPr sz="14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EBEBEE"/>
                </a:solidFill>
                <a:latin typeface="Arial"/>
                <a:cs typeface="Arial"/>
              </a:rPr>
              <a:t>attending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regular</a:t>
            </a:r>
            <a:r>
              <a:rPr sz="14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rgbClr val="EBEBEE"/>
                </a:solidFill>
                <a:latin typeface="Arial"/>
                <a:cs typeface="Arial"/>
              </a:rPr>
              <a:t>team</a:t>
            </a:r>
            <a:r>
              <a:rPr sz="14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rgbClr val="EBEBEE"/>
                </a:solidFill>
                <a:latin typeface="Arial"/>
                <a:cs typeface="Arial"/>
              </a:rPr>
              <a:t>meetings</a:t>
            </a:r>
            <a:r>
              <a:rPr sz="14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taking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additional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responsibilities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beyond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EBEBEE"/>
                </a:solidFill>
                <a:latin typeface="Arial"/>
                <a:cs typeface="Arial"/>
              </a:rPr>
              <a:t>initial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25" dirty="0">
                <a:solidFill>
                  <a:srgbClr val="EBEBEE"/>
                </a:solidFill>
                <a:latin typeface="Arial"/>
                <a:cs typeface="Arial"/>
              </a:rPr>
              <a:t>project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scope.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0183" y="4735067"/>
            <a:ext cx="1041400" cy="422275"/>
            <a:chOff x="710183" y="4735067"/>
            <a:chExt cx="1041400" cy="422275"/>
          </a:xfrm>
        </p:grpSpPr>
        <p:sp>
          <p:nvSpPr>
            <p:cNvPr id="16" name="object 16"/>
            <p:cNvSpPr/>
            <p:nvPr/>
          </p:nvSpPr>
          <p:spPr>
            <a:xfrm>
              <a:off x="1104899" y="4934711"/>
              <a:ext cx="646430" cy="22860"/>
            </a:xfrm>
            <a:custGeom>
              <a:avLst/>
              <a:gdLst/>
              <a:ahLst/>
              <a:cxnLst/>
              <a:rect l="l" t="t" r="r" b="b"/>
              <a:pathLst>
                <a:path w="646430" h="22860">
                  <a:moveTo>
                    <a:pt x="641095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641095" y="22860"/>
                  </a:lnTo>
                  <a:lnTo>
                    <a:pt x="646176" y="17779"/>
                  </a:lnTo>
                  <a:lnTo>
                    <a:pt x="646176" y="5079"/>
                  </a:lnTo>
                  <a:lnTo>
                    <a:pt x="641095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993" y="4738877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5" h="414654">
                  <a:moveTo>
                    <a:pt x="337134" y="0"/>
                  </a:moveTo>
                  <a:lnTo>
                    <a:pt x="77393" y="0"/>
                  </a:lnTo>
                  <a:lnTo>
                    <a:pt x="47266" y="6084"/>
                  </a:lnTo>
                  <a:lnTo>
                    <a:pt x="22666" y="22669"/>
                  </a:lnTo>
                  <a:lnTo>
                    <a:pt x="6081" y="47255"/>
                  </a:lnTo>
                  <a:lnTo>
                    <a:pt x="0" y="77343"/>
                  </a:lnTo>
                  <a:lnTo>
                    <a:pt x="0" y="337185"/>
                  </a:lnTo>
                  <a:lnTo>
                    <a:pt x="6081" y="367272"/>
                  </a:lnTo>
                  <a:lnTo>
                    <a:pt x="22666" y="391858"/>
                  </a:lnTo>
                  <a:lnTo>
                    <a:pt x="47266" y="408443"/>
                  </a:lnTo>
                  <a:lnTo>
                    <a:pt x="77393" y="414528"/>
                  </a:lnTo>
                  <a:lnTo>
                    <a:pt x="337134" y="414528"/>
                  </a:lnTo>
                  <a:lnTo>
                    <a:pt x="367261" y="408443"/>
                  </a:lnTo>
                  <a:lnTo>
                    <a:pt x="391861" y="391858"/>
                  </a:lnTo>
                  <a:lnTo>
                    <a:pt x="408446" y="367272"/>
                  </a:lnTo>
                  <a:lnTo>
                    <a:pt x="414528" y="337185"/>
                  </a:lnTo>
                  <a:lnTo>
                    <a:pt x="414528" y="77343"/>
                  </a:lnTo>
                  <a:lnTo>
                    <a:pt x="408446" y="47255"/>
                  </a:lnTo>
                  <a:lnTo>
                    <a:pt x="391861" y="22669"/>
                  </a:lnTo>
                  <a:lnTo>
                    <a:pt x="367261" y="6084"/>
                  </a:lnTo>
                  <a:lnTo>
                    <a:pt x="33713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993" y="4738877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5" h="414654">
                  <a:moveTo>
                    <a:pt x="0" y="77343"/>
                  </a:moveTo>
                  <a:lnTo>
                    <a:pt x="6081" y="47255"/>
                  </a:lnTo>
                  <a:lnTo>
                    <a:pt x="22666" y="22669"/>
                  </a:lnTo>
                  <a:lnTo>
                    <a:pt x="47266" y="6084"/>
                  </a:lnTo>
                  <a:lnTo>
                    <a:pt x="77393" y="0"/>
                  </a:lnTo>
                  <a:lnTo>
                    <a:pt x="337134" y="0"/>
                  </a:lnTo>
                  <a:lnTo>
                    <a:pt x="367261" y="6084"/>
                  </a:lnTo>
                  <a:lnTo>
                    <a:pt x="391861" y="22669"/>
                  </a:lnTo>
                  <a:lnTo>
                    <a:pt x="408446" y="47255"/>
                  </a:lnTo>
                  <a:lnTo>
                    <a:pt x="414528" y="77343"/>
                  </a:lnTo>
                  <a:lnTo>
                    <a:pt x="414528" y="337185"/>
                  </a:lnTo>
                  <a:lnTo>
                    <a:pt x="408446" y="367272"/>
                  </a:lnTo>
                  <a:lnTo>
                    <a:pt x="391861" y="391858"/>
                  </a:lnTo>
                  <a:lnTo>
                    <a:pt x="367261" y="408443"/>
                  </a:lnTo>
                  <a:lnTo>
                    <a:pt x="337134" y="414528"/>
                  </a:lnTo>
                  <a:lnTo>
                    <a:pt x="77393" y="414528"/>
                  </a:lnTo>
                  <a:lnTo>
                    <a:pt x="47266" y="408443"/>
                  </a:lnTo>
                  <a:lnTo>
                    <a:pt x="22666" y="391858"/>
                  </a:lnTo>
                  <a:lnTo>
                    <a:pt x="6081" y="367272"/>
                  </a:lnTo>
                  <a:lnTo>
                    <a:pt x="0" y="337185"/>
                  </a:lnTo>
                  <a:lnTo>
                    <a:pt x="0" y="77343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1654" y="4733671"/>
            <a:ext cx="15875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95" dirty="0">
                <a:solidFill>
                  <a:srgbClr val="EBEBEE"/>
                </a:solidFill>
                <a:latin typeface="Georgia"/>
                <a:cs typeface="Georgia"/>
              </a:rPr>
              <a:t>3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22145" y="4694935"/>
            <a:ext cx="11308080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EBEBEE"/>
                </a:solidFill>
                <a:latin typeface="Georgia"/>
                <a:cs typeface="Georgia"/>
              </a:rPr>
              <a:t>Dispute</a:t>
            </a:r>
            <a:r>
              <a:rPr sz="1800" spc="-4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EBEBEE"/>
                </a:solidFill>
                <a:latin typeface="Georgia"/>
                <a:cs typeface="Georgia"/>
              </a:rPr>
              <a:t>Arises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31700"/>
              </a:lnSpc>
              <a:spcBef>
                <a:spcPts val="775"/>
              </a:spcBef>
            </a:pPr>
            <a:r>
              <a:rPr sz="1450" spc="-8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rgbClr val="EBEBEE"/>
                </a:solidFill>
                <a:latin typeface="Arial"/>
                <a:cs typeface="Arial"/>
              </a:rPr>
              <a:t>data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EBEBEE"/>
                </a:solidFill>
                <a:latin typeface="Arial"/>
                <a:cs typeface="Arial"/>
              </a:rPr>
              <a:t>breach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rgbClr val="EBEBEE"/>
                </a:solidFill>
                <a:latin typeface="Arial"/>
                <a:cs typeface="Arial"/>
              </a:rPr>
              <a:t>occurs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due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8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EBEBEE"/>
                </a:solidFill>
                <a:latin typeface="Arial"/>
                <a:cs typeface="Arial"/>
              </a:rPr>
              <a:t>security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flaw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4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website.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25" dirty="0">
                <a:solidFill>
                  <a:srgbClr val="EBEBEE"/>
                </a:solidFill>
                <a:latin typeface="Arial"/>
                <a:cs typeface="Arial"/>
              </a:rPr>
              <a:t>Affected</a:t>
            </a:r>
            <a:r>
              <a:rPr sz="14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users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sue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company,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which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4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EBEBEE"/>
                </a:solidFill>
                <a:latin typeface="Arial"/>
                <a:cs typeface="Arial"/>
              </a:rPr>
              <a:t>turn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seeks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hold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450" spc="90" dirty="0">
                <a:solidFill>
                  <a:srgbClr val="EBEBEE"/>
                </a:solidFill>
                <a:latin typeface="Arial"/>
                <a:cs typeface="Arial"/>
              </a:rPr>
              <a:t>developer</a:t>
            </a:r>
            <a:r>
              <a:rPr sz="14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responsible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EBEBEE"/>
                </a:solidFill>
                <a:latin typeface="Arial"/>
                <a:cs typeface="Arial"/>
              </a:rPr>
              <a:t>contractor.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0183" y="6275832"/>
            <a:ext cx="1041400" cy="422275"/>
            <a:chOff x="710183" y="6275832"/>
            <a:chExt cx="1041400" cy="422275"/>
          </a:xfrm>
        </p:grpSpPr>
        <p:sp>
          <p:nvSpPr>
            <p:cNvPr id="22" name="object 22"/>
            <p:cNvSpPr/>
            <p:nvPr/>
          </p:nvSpPr>
          <p:spPr>
            <a:xfrm>
              <a:off x="1104899" y="6475476"/>
              <a:ext cx="646430" cy="22860"/>
            </a:xfrm>
            <a:custGeom>
              <a:avLst/>
              <a:gdLst/>
              <a:ahLst/>
              <a:cxnLst/>
              <a:rect l="l" t="t" r="r" b="b"/>
              <a:pathLst>
                <a:path w="646430" h="22860">
                  <a:moveTo>
                    <a:pt x="641095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41095" y="22860"/>
                  </a:lnTo>
                  <a:lnTo>
                    <a:pt x="646176" y="17780"/>
                  </a:lnTo>
                  <a:lnTo>
                    <a:pt x="646176" y="5080"/>
                  </a:lnTo>
                  <a:lnTo>
                    <a:pt x="641095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993" y="6279642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5" h="414654">
                  <a:moveTo>
                    <a:pt x="337134" y="0"/>
                  </a:moveTo>
                  <a:lnTo>
                    <a:pt x="77393" y="0"/>
                  </a:lnTo>
                  <a:lnTo>
                    <a:pt x="47266" y="6084"/>
                  </a:lnTo>
                  <a:lnTo>
                    <a:pt x="22666" y="22669"/>
                  </a:lnTo>
                  <a:lnTo>
                    <a:pt x="6081" y="47255"/>
                  </a:lnTo>
                  <a:lnTo>
                    <a:pt x="0" y="77342"/>
                  </a:lnTo>
                  <a:lnTo>
                    <a:pt x="0" y="337184"/>
                  </a:lnTo>
                  <a:lnTo>
                    <a:pt x="6081" y="367272"/>
                  </a:lnTo>
                  <a:lnTo>
                    <a:pt x="22666" y="391858"/>
                  </a:lnTo>
                  <a:lnTo>
                    <a:pt x="47266" y="408443"/>
                  </a:lnTo>
                  <a:lnTo>
                    <a:pt x="77393" y="414527"/>
                  </a:lnTo>
                  <a:lnTo>
                    <a:pt x="337134" y="414527"/>
                  </a:lnTo>
                  <a:lnTo>
                    <a:pt x="367261" y="408443"/>
                  </a:lnTo>
                  <a:lnTo>
                    <a:pt x="391861" y="391858"/>
                  </a:lnTo>
                  <a:lnTo>
                    <a:pt x="408446" y="367272"/>
                  </a:lnTo>
                  <a:lnTo>
                    <a:pt x="414528" y="337184"/>
                  </a:lnTo>
                  <a:lnTo>
                    <a:pt x="414528" y="77342"/>
                  </a:lnTo>
                  <a:lnTo>
                    <a:pt x="408446" y="47255"/>
                  </a:lnTo>
                  <a:lnTo>
                    <a:pt x="391861" y="22669"/>
                  </a:lnTo>
                  <a:lnTo>
                    <a:pt x="367261" y="6084"/>
                  </a:lnTo>
                  <a:lnTo>
                    <a:pt x="33713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993" y="6279642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5" h="414654">
                  <a:moveTo>
                    <a:pt x="0" y="77342"/>
                  </a:moveTo>
                  <a:lnTo>
                    <a:pt x="6081" y="47255"/>
                  </a:lnTo>
                  <a:lnTo>
                    <a:pt x="22666" y="22669"/>
                  </a:lnTo>
                  <a:lnTo>
                    <a:pt x="47266" y="6084"/>
                  </a:lnTo>
                  <a:lnTo>
                    <a:pt x="77393" y="0"/>
                  </a:lnTo>
                  <a:lnTo>
                    <a:pt x="337134" y="0"/>
                  </a:lnTo>
                  <a:lnTo>
                    <a:pt x="367261" y="6084"/>
                  </a:lnTo>
                  <a:lnTo>
                    <a:pt x="391861" y="22669"/>
                  </a:lnTo>
                  <a:lnTo>
                    <a:pt x="408446" y="47255"/>
                  </a:lnTo>
                  <a:lnTo>
                    <a:pt x="414528" y="77342"/>
                  </a:lnTo>
                  <a:lnTo>
                    <a:pt x="414528" y="337184"/>
                  </a:lnTo>
                  <a:lnTo>
                    <a:pt x="408446" y="367272"/>
                  </a:lnTo>
                  <a:lnTo>
                    <a:pt x="391861" y="391858"/>
                  </a:lnTo>
                  <a:lnTo>
                    <a:pt x="367261" y="408443"/>
                  </a:lnTo>
                  <a:lnTo>
                    <a:pt x="337134" y="414527"/>
                  </a:lnTo>
                  <a:lnTo>
                    <a:pt x="77393" y="414527"/>
                  </a:lnTo>
                  <a:lnTo>
                    <a:pt x="47266" y="408443"/>
                  </a:lnTo>
                  <a:lnTo>
                    <a:pt x="22666" y="391858"/>
                  </a:lnTo>
                  <a:lnTo>
                    <a:pt x="6081" y="367272"/>
                  </a:lnTo>
                  <a:lnTo>
                    <a:pt x="0" y="337184"/>
                  </a:lnTo>
                  <a:lnTo>
                    <a:pt x="0" y="77342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36777" y="6274053"/>
            <a:ext cx="16954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0" dirty="0">
                <a:solidFill>
                  <a:srgbClr val="EBEBEE"/>
                </a:solidFill>
                <a:latin typeface="Georgia"/>
                <a:cs typeface="Georgia"/>
              </a:rPr>
              <a:t>4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22145" y="6235445"/>
            <a:ext cx="11842115" cy="127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BEBEE"/>
                </a:solidFill>
                <a:latin typeface="Georgia"/>
                <a:cs typeface="Georgia"/>
              </a:rPr>
              <a:t>Legal</a:t>
            </a:r>
            <a:r>
              <a:rPr sz="1800" spc="-7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EBEBEE"/>
                </a:solidFill>
                <a:latin typeface="Georgia"/>
                <a:cs typeface="Georgia"/>
              </a:rPr>
              <a:t>Analysis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32100"/>
              </a:lnSpc>
              <a:spcBef>
                <a:spcPts val="765"/>
              </a:spcBef>
            </a:pPr>
            <a:r>
              <a:rPr sz="14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examines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EBEBEE"/>
                </a:solidFill>
                <a:latin typeface="Arial"/>
                <a:cs typeface="Arial"/>
              </a:rPr>
              <a:t>actual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4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relationship,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considering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factors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rgbClr val="EBEBEE"/>
                </a:solidFill>
                <a:latin typeface="Arial"/>
                <a:cs typeface="Arial"/>
              </a:rPr>
              <a:t>such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rgbClr val="EBEBEE"/>
                </a:solidFill>
                <a:latin typeface="Arial"/>
                <a:cs typeface="Arial"/>
              </a:rPr>
              <a:t>control,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EBEBEE"/>
                </a:solidFill>
                <a:latin typeface="Arial"/>
                <a:cs typeface="Arial"/>
              </a:rPr>
              <a:t>integration,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EBEBEE"/>
                </a:solidFill>
                <a:latin typeface="Arial"/>
                <a:cs typeface="Arial"/>
              </a:rPr>
              <a:t>economic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dependence.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Despite</a:t>
            </a:r>
            <a:r>
              <a:rPr sz="14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rgbClr val="EBEBEE"/>
                </a:solidFill>
                <a:latin typeface="Arial"/>
                <a:cs typeface="Arial"/>
              </a:rPr>
              <a:t>contractual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EBEBEE"/>
                </a:solidFill>
                <a:latin typeface="Arial"/>
                <a:cs typeface="Arial"/>
              </a:rPr>
              <a:t>label,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EBEBEE"/>
                </a:solidFill>
                <a:latin typeface="Arial"/>
                <a:cs typeface="Arial"/>
              </a:rPr>
              <a:t>may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EBEBEE"/>
                </a:solidFill>
                <a:latin typeface="Arial"/>
                <a:cs typeface="Arial"/>
              </a:rPr>
              <a:t>find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5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EBEBEE"/>
                </a:solidFill>
                <a:latin typeface="Arial"/>
                <a:cs typeface="Arial"/>
              </a:rPr>
              <a:t>developer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has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EBEBEE"/>
                </a:solidFill>
                <a:latin typeface="Arial"/>
                <a:cs typeface="Arial"/>
              </a:rPr>
              <a:t>become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EBEBEE"/>
                </a:solidFill>
                <a:latin typeface="Arial"/>
                <a:cs typeface="Arial"/>
              </a:rPr>
              <a:t>de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60" dirty="0">
                <a:solidFill>
                  <a:srgbClr val="EBEBEE"/>
                </a:solidFill>
                <a:latin typeface="Arial"/>
                <a:cs typeface="Arial"/>
              </a:rPr>
              <a:t>facto</a:t>
            </a:r>
            <a:r>
              <a:rPr sz="14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EBEBEE"/>
                </a:solidFill>
                <a:latin typeface="Arial"/>
                <a:cs typeface="Arial"/>
              </a:rPr>
              <a:t>employee,</a:t>
            </a:r>
            <a:r>
              <a:rPr sz="14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rgbClr val="EBEBEE"/>
                </a:solidFill>
                <a:latin typeface="Arial"/>
                <a:cs typeface="Arial"/>
              </a:rPr>
              <a:t>potentially</a:t>
            </a:r>
            <a:r>
              <a:rPr sz="14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exposing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450" spc="85" dirty="0">
                <a:solidFill>
                  <a:srgbClr val="EBEBEE"/>
                </a:solidFill>
                <a:latin typeface="Arial"/>
                <a:cs typeface="Arial"/>
              </a:rPr>
              <a:t>company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EBEBEE"/>
                </a:solidFill>
                <a:latin typeface="Arial"/>
                <a:cs typeface="Arial"/>
              </a:rPr>
              <a:t>vicarious</a:t>
            </a:r>
            <a:r>
              <a:rPr sz="14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EBEBEE"/>
                </a:solidFill>
                <a:latin typeface="Arial"/>
                <a:cs typeface="Arial"/>
              </a:rPr>
              <a:t>liability.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737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00"/>
              </a:spcBef>
            </a:pPr>
            <a:r>
              <a:rPr sz="4450" dirty="0"/>
              <a:t>Case</a:t>
            </a:r>
            <a:r>
              <a:rPr sz="4450" spc="-185" dirty="0"/>
              <a:t> </a:t>
            </a:r>
            <a:r>
              <a:rPr sz="4450" dirty="0"/>
              <a:t>Study</a:t>
            </a:r>
            <a:r>
              <a:rPr sz="4450" spc="-120" dirty="0"/>
              <a:t> </a:t>
            </a:r>
            <a:r>
              <a:rPr sz="4450" spc="-405" dirty="0"/>
              <a:t>3:</a:t>
            </a:r>
            <a:r>
              <a:rPr sz="4450" spc="-25" dirty="0"/>
              <a:t> </a:t>
            </a:r>
            <a:r>
              <a:rPr sz="4450" dirty="0"/>
              <a:t>The</a:t>
            </a:r>
            <a:r>
              <a:rPr sz="4450" spc="-100" dirty="0"/>
              <a:t> </a:t>
            </a:r>
            <a:r>
              <a:rPr sz="4450" spc="-30" dirty="0"/>
              <a:t>Construction</a:t>
            </a:r>
            <a:r>
              <a:rPr sz="4450" spc="-95" dirty="0"/>
              <a:t> </a:t>
            </a:r>
            <a:r>
              <a:rPr sz="4450" spc="-10" dirty="0"/>
              <a:t>Site</a:t>
            </a:r>
            <a:r>
              <a:rPr sz="4450" spc="-100" dirty="0"/>
              <a:t> </a:t>
            </a:r>
            <a:r>
              <a:rPr sz="4450" spc="-10" dirty="0"/>
              <a:t>Incident</a:t>
            </a:r>
            <a:endParaRPr sz="445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2339720"/>
            <a:ext cx="10915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Scenario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2884728"/>
            <a:ext cx="3895725" cy="334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spc="-100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large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construction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project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employs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various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subcontractors.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A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worker</a:t>
            </a:r>
            <a:r>
              <a:rPr sz="17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employed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by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one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subcontractor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injured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due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negligence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another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subcontractor's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employee.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injured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worker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sues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EBEBEE"/>
                </a:solidFill>
                <a:latin typeface="Arial"/>
                <a:cs typeface="Arial"/>
              </a:rPr>
              <a:t>main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contractor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negligent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subcontractor.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2339720"/>
            <a:ext cx="23444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Legal</a:t>
            </a:r>
            <a:r>
              <a:rPr sz="22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Complexities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2884728"/>
            <a:ext cx="3930015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case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involves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multiple</a:t>
            </a:r>
            <a:r>
              <a:rPr sz="17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layers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EBEBEE"/>
                </a:solidFill>
                <a:latin typeface="Arial"/>
                <a:cs typeface="Arial"/>
              </a:rPr>
              <a:t>of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contractual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relationships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potential</a:t>
            </a:r>
            <a:r>
              <a:rPr sz="175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liabilities.</a:t>
            </a:r>
            <a:r>
              <a:rPr sz="1750" spc="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must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navigate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distinctions</a:t>
            </a:r>
            <a:r>
              <a:rPr sz="17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between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employees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independent </a:t>
            </a:r>
            <a:r>
              <a:rPr sz="1750" spc="165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at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each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level,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EBEBEE"/>
                </a:solidFill>
                <a:latin typeface="Arial"/>
                <a:cs typeface="Arial"/>
              </a:rPr>
              <a:t>well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consider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any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non-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delegable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duties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main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contractor.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2339720"/>
            <a:ext cx="24085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Key</a:t>
            </a:r>
            <a:r>
              <a:rPr sz="22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Considerations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2884728"/>
            <a:ext cx="3882390" cy="4078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Factors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such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degree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EBEBEE"/>
                </a:solidFill>
                <a:latin typeface="Arial"/>
                <a:cs typeface="Arial"/>
              </a:rPr>
              <a:t>of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control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exercised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by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EBEBEE"/>
                </a:solidFill>
                <a:latin typeface="Arial"/>
                <a:cs typeface="Arial"/>
              </a:rPr>
              <a:t>main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contractor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over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subcontractors,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site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safety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responsibilities,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specific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terms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subcontracting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agreements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EBEBEE"/>
                </a:solidFill>
                <a:latin typeface="Arial"/>
                <a:cs typeface="Arial"/>
              </a:rPr>
              <a:t>will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be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crucial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EBEBEE"/>
                </a:solidFill>
                <a:latin typeface="Arial"/>
                <a:cs typeface="Arial"/>
              </a:rPr>
              <a:t>in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determining</a:t>
            </a:r>
            <a:r>
              <a:rPr sz="17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liability.</a:t>
            </a:r>
            <a:r>
              <a:rPr sz="1750" spc="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case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EBEBEE"/>
                </a:solidFill>
                <a:latin typeface="Arial"/>
                <a:cs typeface="Arial"/>
              </a:rPr>
              <a:t>may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also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involve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considerations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joint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several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liability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among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various</a:t>
            </a:r>
            <a:r>
              <a:rPr sz="17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parties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involved.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938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Discussion:</a:t>
            </a:r>
            <a:r>
              <a:rPr spc="-180" dirty="0"/>
              <a:t> </a:t>
            </a:r>
            <a:r>
              <a:rPr spc="-25" dirty="0"/>
              <a:t>Balancing</a:t>
            </a:r>
            <a:r>
              <a:rPr spc="-175" dirty="0"/>
              <a:t> </a:t>
            </a:r>
            <a:r>
              <a:rPr spc="-55" dirty="0"/>
              <a:t>Flexibility</a:t>
            </a:r>
            <a:r>
              <a:rPr spc="-170" dirty="0"/>
              <a:t> </a:t>
            </a:r>
            <a:r>
              <a:rPr dirty="0"/>
              <a:t>and</a:t>
            </a:r>
            <a:r>
              <a:rPr spc="-145" dirty="0"/>
              <a:t> </a:t>
            </a:r>
            <a:r>
              <a:rPr spc="-10" dirty="0"/>
              <a:t>Protection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36091" y="2234183"/>
            <a:ext cx="481965" cy="483234"/>
            <a:chOff x="736091" y="2234183"/>
            <a:chExt cx="481965" cy="483234"/>
          </a:xfrm>
        </p:grpSpPr>
        <p:sp>
          <p:nvSpPr>
            <p:cNvPr id="4" name="object 4"/>
            <p:cNvSpPr/>
            <p:nvPr/>
          </p:nvSpPr>
          <p:spPr>
            <a:xfrm>
              <a:off x="739901" y="2237993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4" h="475614">
                  <a:moveTo>
                    <a:pt x="385483" y="0"/>
                  </a:moveTo>
                  <a:lnTo>
                    <a:pt x="88480" y="0"/>
                  </a:lnTo>
                  <a:lnTo>
                    <a:pt x="54038" y="6955"/>
                  </a:lnTo>
                  <a:lnTo>
                    <a:pt x="25914" y="25923"/>
                  </a:lnTo>
                  <a:lnTo>
                    <a:pt x="6952" y="54060"/>
                  </a:lnTo>
                  <a:lnTo>
                    <a:pt x="0" y="88518"/>
                  </a:lnTo>
                  <a:lnTo>
                    <a:pt x="0" y="386968"/>
                  </a:lnTo>
                  <a:lnTo>
                    <a:pt x="6952" y="421427"/>
                  </a:lnTo>
                  <a:lnTo>
                    <a:pt x="25914" y="449564"/>
                  </a:lnTo>
                  <a:lnTo>
                    <a:pt x="54038" y="468532"/>
                  </a:lnTo>
                  <a:lnTo>
                    <a:pt x="88480" y="475488"/>
                  </a:lnTo>
                  <a:lnTo>
                    <a:pt x="385483" y="475488"/>
                  </a:lnTo>
                  <a:lnTo>
                    <a:pt x="419925" y="468532"/>
                  </a:lnTo>
                  <a:lnTo>
                    <a:pt x="448049" y="449564"/>
                  </a:lnTo>
                  <a:lnTo>
                    <a:pt x="467011" y="421427"/>
                  </a:lnTo>
                  <a:lnTo>
                    <a:pt x="473964" y="386968"/>
                  </a:lnTo>
                  <a:lnTo>
                    <a:pt x="473964" y="88518"/>
                  </a:lnTo>
                  <a:lnTo>
                    <a:pt x="467011" y="54060"/>
                  </a:lnTo>
                  <a:lnTo>
                    <a:pt x="448049" y="25923"/>
                  </a:lnTo>
                  <a:lnTo>
                    <a:pt x="419925" y="6955"/>
                  </a:lnTo>
                  <a:lnTo>
                    <a:pt x="385483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9901" y="2237993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4" h="475614">
                  <a:moveTo>
                    <a:pt x="0" y="88518"/>
                  </a:moveTo>
                  <a:lnTo>
                    <a:pt x="6952" y="54060"/>
                  </a:lnTo>
                  <a:lnTo>
                    <a:pt x="25914" y="25923"/>
                  </a:lnTo>
                  <a:lnTo>
                    <a:pt x="54038" y="6955"/>
                  </a:lnTo>
                  <a:lnTo>
                    <a:pt x="88480" y="0"/>
                  </a:lnTo>
                  <a:lnTo>
                    <a:pt x="385483" y="0"/>
                  </a:lnTo>
                  <a:lnTo>
                    <a:pt x="419925" y="6955"/>
                  </a:lnTo>
                  <a:lnTo>
                    <a:pt x="448049" y="25923"/>
                  </a:lnTo>
                  <a:lnTo>
                    <a:pt x="467011" y="54060"/>
                  </a:lnTo>
                  <a:lnTo>
                    <a:pt x="473964" y="88518"/>
                  </a:lnTo>
                  <a:lnTo>
                    <a:pt x="473964" y="386968"/>
                  </a:lnTo>
                  <a:lnTo>
                    <a:pt x="467011" y="421427"/>
                  </a:lnTo>
                  <a:lnTo>
                    <a:pt x="448049" y="449564"/>
                  </a:lnTo>
                  <a:lnTo>
                    <a:pt x="419925" y="468532"/>
                  </a:lnTo>
                  <a:lnTo>
                    <a:pt x="385483" y="475488"/>
                  </a:lnTo>
                  <a:lnTo>
                    <a:pt x="88480" y="475488"/>
                  </a:lnTo>
                  <a:lnTo>
                    <a:pt x="54038" y="468532"/>
                  </a:lnTo>
                  <a:lnTo>
                    <a:pt x="25914" y="449564"/>
                  </a:lnTo>
                  <a:lnTo>
                    <a:pt x="6952" y="421427"/>
                  </a:lnTo>
                  <a:lnTo>
                    <a:pt x="0" y="386968"/>
                  </a:lnTo>
                  <a:lnTo>
                    <a:pt x="0" y="88518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0175" y="2230882"/>
            <a:ext cx="15240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EBEBEE"/>
                </a:solidFill>
                <a:latin typeface="Georgia"/>
                <a:cs typeface="Georgia"/>
              </a:rPr>
              <a:t>1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1605" y="2212974"/>
            <a:ext cx="5680710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Economic</a:t>
            </a:r>
            <a:r>
              <a:rPr sz="2050" spc="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Considerations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85"/>
              </a:spcBef>
            </a:pP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gig</a:t>
            </a:r>
            <a:r>
              <a:rPr sz="16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economy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flexible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arrangements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offer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economic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benefits,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including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reduced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overhead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for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businesses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increased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opportunities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BEBEE"/>
                </a:solidFill>
                <a:latin typeface="Arial"/>
                <a:cs typeface="Arial"/>
              </a:rPr>
              <a:t>workers.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However,</a:t>
            </a:r>
            <a:r>
              <a:rPr sz="1650" spc="-8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must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be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balanced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against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need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worker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5" dirty="0">
                <a:solidFill>
                  <a:srgbClr val="EBEBEE"/>
                </a:solidFill>
                <a:latin typeface="Arial"/>
                <a:cs typeface="Arial"/>
              </a:rPr>
              <a:t>protections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fair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labour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practices.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17307" y="2234183"/>
            <a:ext cx="483234" cy="483234"/>
            <a:chOff x="7417307" y="2234183"/>
            <a:chExt cx="483234" cy="483234"/>
          </a:xfrm>
        </p:grpSpPr>
        <p:sp>
          <p:nvSpPr>
            <p:cNvPr id="9" name="object 9"/>
            <p:cNvSpPr/>
            <p:nvPr/>
          </p:nvSpPr>
          <p:spPr>
            <a:xfrm>
              <a:off x="7421117" y="2237993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386714" y="0"/>
                  </a:moveTo>
                  <a:lnTo>
                    <a:pt x="88773" y="0"/>
                  </a:lnTo>
                  <a:lnTo>
                    <a:pt x="54221" y="6977"/>
                  </a:lnTo>
                  <a:lnTo>
                    <a:pt x="26003" y="26003"/>
                  </a:lnTo>
                  <a:lnTo>
                    <a:pt x="6977" y="54221"/>
                  </a:lnTo>
                  <a:lnTo>
                    <a:pt x="0" y="88772"/>
                  </a:lnTo>
                  <a:lnTo>
                    <a:pt x="0" y="386714"/>
                  </a:lnTo>
                  <a:lnTo>
                    <a:pt x="6977" y="421266"/>
                  </a:lnTo>
                  <a:lnTo>
                    <a:pt x="26003" y="449484"/>
                  </a:lnTo>
                  <a:lnTo>
                    <a:pt x="54221" y="468510"/>
                  </a:lnTo>
                  <a:lnTo>
                    <a:pt x="88773" y="475488"/>
                  </a:lnTo>
                  <a:lnTo>
                    <a:pt x="386714" y="475488"/>
                  </a:lnTo>
                  <a:lnTo>
                    <a:pt x="421266" y="468510"/>
                  </a:lnTo>
                  <a:lnTo>
                    <a:pt x="449484" y="449484"/>
                  </a:lnTo>
                  <a:lnTo>
                    <a:pt x="468510" y="421266"/>
                  </a:lnTo>
                  <a:lnTo>
                    <a:pt x="475487" y="386714"/>
                  </a:lnTo>
                  <a:lnTo>
                    <a:pt x="475487" y="88772"/>
                  </a:lnTo>
                  <a:lnTo>
                    <a:pt x="468510" y="54221"/>
                  </a:lnTo>
                  <a:lnTo>
                    <a:pt x="449484" y="26003"/>
                  </a:lnTo>
                  <a:lnTo>
                    <a:pt x="421266" y="6977"/>
                  </a:lnTo>
                  <a:lnTo>
                    <a:pt x="38671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21117" y="2237993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0" y="88772"/>
                  </a:moveTo>
                  <a:lnTo>
                    <a:pt x="6977" y="54221"/>
                  </a:lnTo>
                  <a:lnTo>
                    <a:pt x="26003" y="26003"/>
                  </a:lnTo>
                  <a:lnTo>
                    <a:pt x="54221" y="6977"/>
                  </a:lnTo>
                  <a:lnTo>
                    <a:pt x="88773" y="0"/>
                  </a:lnTo>
                  <a:lnTo>
                    <a:pt x="386714" y="0"/>
                  </a:lnTo>
                  <a:lnTo>
                    <a:pt x="421266" y="6977"/>
                  </a:lnTo>
                  <a:lnTo>
                    <a:pt x="449484" y="26003"/>
                  </a:lnTo>
                  <a:lnTo>
                    <a:pt x="468510" y="54221"/>
                  </a:lnTo>
                  <a:lnTo>
                    <a:pt x="475487" y="88772"/>
                  </a:lnTo>
                  <a:lnTo>
                    <a:pt x="475487" y="386714"/>
                  </a:lnTo>
                  <a:lnTo>
                    <a:pt x="468510" y="421266"/>
                  </a:lnTo>
                  <a:lnTo>
                    <a:pt x="449484" y="449484"/>
                  </a:lnTo>
                  <a:lnTo>
                    <a:pt x="421266" y="468510"/>
                  </a:lnTo>
                  <a:lnTo>
                    <a:pt x="386714" y="475488"/>
                  </a:lnTo>
                  <a:lnTo>
                    <a:pt x="88773" y="475488"/>
                  </a:lnTo>
                  <a:lnTo>
                    <a:pt x="54221" y="468510"/>
                  </a:lnTo>
                  <a:lnTo>
                    <a:pt x="26003" y="449484"/>
                  </a:lnTo>
                  <a:lnTo>
                    <a:pt x="6977" y="421266"/>
                  </a:lnTo>
                  <a:lnTo>
                    <a:pt x="0" y="386714"/>
                  </a:lnTo>
                  <a:lnTo>
                    <a:pt x="0" y="88772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61580" y="2230882"/>
            <a:ext cx="19558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EBEBEE"/>
                </a:solidFill>
                <a:latin typeface="Georgia"/>
                <a:cs typeface="Georgia"/>
              </a:rPr>
              <a:t>2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94344" y="2212974"/>
            <a:ext cx="5671185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Legal</a:t>
            </a:r>
            <a:r>
              <a:rPr sz="2050" spc="-4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Framework</a:t>
            </a:r>
            <a:r>
              <a:rPr sz="2050" spc="-4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Challenges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85"/>
              </a:spcBef>
            </a:pP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Current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frameworks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struggle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21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adequately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address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nuances</a:t>
            </a:r>
            <a:r>
              <a:rPr sz="1650" spc="-8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modern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relationships.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There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growing</a:t>
            </a:r>
            <a:r>
              <a:rPr sz="1650" spc="-9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need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legislation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can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accommodate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spectrum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arrangements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while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ensuring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appropriate</a:t>
            </a:r>
            <a:r>
              <a:rPr sz="1650" spc="-8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5" dirty="0">
                <a:solidFill>
                  <a:srgbClr val="EBEBEE"/>
                </a:solidFill>
                <a:latin typeface="Arial"/>
                <a:cs typeface="Arial"/>
              </a:rPr>
              <a:t>protections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EBEBEE"/>
                </a:solidFill>
                <a:latin typeface="Arial"/>
                <a:cs typeface="Arial"/>
              </a:rPr>
              <a:t>liabilities.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6091" y="4826508"/>
            <a:ext cx="481965" cy="481965"/>
            <a:chOff x="736091" y="4826508"/>
            <a:chExt cx="481965" cy="481965"/>
          </a:xfrm>
        </p:grpSpPr>
        <p:sp>
          <p:nvSpPr>
            <p:cNvPr id="14" name="object 14"/>
            <p:cNvSpPr/>
            <p:nvPr/>
          </p:nvSpPr>
          <p:spPr>
            <a:xfrm>
              <a:off x="739901" y="4830318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4" h="474345">
                  <a:moveTo>
                    <a:pt x="385483" y="0"/>
                  </a:moveTo>
                  <a:lnTo>
                    <a:pt x="88480" y="0"/>
                  </a:lnTo>
                  <a:lnTo>
                    <a:pt x="54038" y="6955"/>
                  </a:lnTo>
                  <a:lnTo>
                    <a:pt x="25914" y="25923"/>
                  </a:lnTo>
                  <a:lnTo>
                    <a:pt x="6952" y="54060"/>
                  </a:lnTo>
                  <a:lnTo>
                    <a:pt x="0" y="88519"/>
                  </a:lnTo>
                  <a:lnTo>
                    <a:pt x="0" y="385445"/>
                  </a:lnTo>
                  <a:lnTo>
                    <a:pt x="6952" y="419903"/>
                  </a:lnTo>
                  <a:lnTo>
                    <a:pt x="25914" y="448040"/>
                  </a:lnTo>
                  <a:lnTo>
                    <a:pt x="54038" y="467008"/>
                  </a:lnTo>
                  <a:lnTo>
                    <a:pt x="88480" y="473964"/>
                  </a:lnTo>
                  <a:lnTo>
                    <a:pt x="385483" y="473964"/>
                  </a:lnTo>
                  <a:lnTo>
                    <a:pt x="419925" y="467008"/>
                  </a:lnTo>
                  <a:lnTo>
                    <a:pt x="448049" y="448040"/>
                  </a:lnTo>
                  <a:lnTo>
                    <a:pt x="467011" y="419903"/>
                  </a:lnTo>
                  <a:lnTo>
                    <a:pt x="473964" y="385445"/>
                  </a:lnTo>
                  <a:lnTo>
                    <a:pt x="473964" y="88519"/>
                  </a:lnTo>
                  <a:lnTo>
                    <a:pt x="467011" y="54060"/>
                  </a:lnTo>
                  <a:lnTo>
                    <a:pt x="448049" y="25923"/>
                  </a:lnTo>
                  <a:lnTo>
                    <a:pt x="419925" y="6955"/>
                  </a:lnTo>
                  <a:lnTo>
                    <a:pt x="385483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901" y="4830318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4" h="474345">
                  <a:moveTo>
                    <a:pt x="0" y="88519"/>
                  </a:moveTo>
                  <a:lnTo>
                    <a:pt x="6952" y="54060"/>
                  </a:lnTo>
                  <a:lnTo>
                    <a:pt x="25914" y="25923"/>
                  </a:lnTo>
                  <a:lnTo>
                    <a:pt x="54038" y="6955"/>
                  </a:lnTo>
                  <a:lnTo>
                    <a:pt x="88480" y="0"/>
                  </a:lnTo>
                  <a:lnTo>
                    <a:pt x="385483" y="0"/>
                  </a:lnTo>
                  <a:lnTo>
                    <a:pt x="419925" y="6955"/>
                  </a:lnTo>
                  <a:lnTo>
                    <a:pt x="448049" y="25923"/>
                  </a:lnTo>
                  <a:lnTo>
                    <a:pt x="467011" y="54060"/>
                  </a:lnTo>
                  <a:lnTo>
                    <a:pt x="473964" y="88519"/>
                  </a:lnTo>
                  <a:lnTo>
                    <a:pt x="473964" y="385445"/>
                  </a:lnTo>
                  <a:lnTo>
                    <a:pt x="467011" y="419903"/>
                  </a:lnTo>
                  <a:lnTo>
                    <a:pt x="448049" y="448040"/>
                  </a:lnTo>
                  <a:lnTo>
                    <a:pt x="419925" y="467008"/>
                  </a:lnTo>
                  <a:lnTo>
                    <a:pt x="385483" y="473964"/>
                  </a:lnTo>
                  <a:lnTo>
                    <a:pt x="88480" y="473964"/>
                  </a:lnTo>
                  <a:lnTo>
                    <a:pt x="54038" y="467008"/>
                  </a:lnTo>
                  <a:lnTo>
                    <a:pt x="25914" y="448040"/>
                  </a:lnTo>
                  <a:lnTo>
                    <a:pt x="6952" y="419903"/>
                  </a:lnTo>
                  <a:lnTo>
                    <a:pt x="0" y="385445"/>
                  </a:lnTo>
                  <a:lnTo>
                    <a:pt x="0" y="88519"/>
                  </a:lnTo>
                  <a:close/>
                </a:path>
              </a:pathLst>
            </a:custGeom>
            <a:ln w="7619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7983" y="4823586"/>
            <a:ext cx="17716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5" dirty="0">
                <a:solidFill>
                  <a:srgbClr val="EBEBEE"/>
                </a:solidFill>
                <a:latin typeface="Georgia"/>
                <a:cs typeface="Georgia"/>
              </a:rPr>
              <a:t>3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1605" y="4805553"/>
            <a:ext cx="5777230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Social</a:t>
            </a:r>
            <a:r>
              <a:rPr sz="2050" spc="-2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Impact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85"/>
              </a:spcBef>
            </a:pP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classification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workers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has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broader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social implications,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EBEBEE"/>
                </a:solidFill>
                <a:latin typeface="Arial"/>
                <a:cs typeface="Arial"/>
              </a:rPr>
              <a:t>affecting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access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21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benefits,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job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security, and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social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mobility.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BEBEE"/>
                </a:solidFill>
                <a:latin typeface="Arial"/>
                <a:cs typeface="Arial"/>
              </a:rPr>
              <a:t>Policy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makers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must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consider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these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wider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impacts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when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developing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regulations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evolving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labour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market.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17307" y="4826508"/>
            <a:ext cx="483234" cy="481965"/>
            <a:chOff x="7417307" y="4826508"/>
            <a:chExt cx="483234" cy="481965"/>
          </a:xfrm>
        </p:grpSpPr>
        <p:sp>
          <p:nvSpPr>
            <p:cNvPr id="19" name="object 19"/>
            <p:cNvSpPr/>
            <p:nvPr/>
          </p:nvSpPr>
          <p:spPr>
            <a:xfrm>
              <a:off x="7421117" y="4830318"/>
              <a:ext cx="475615" cy="474345"/>
            </a:xfrm>
            <a:custGeom>
              <a:avLst/>
              <a:gdLst/>
              <a:ahLst/>
              <a:cxnLst/>
              <a:rect l="l" t="t" r="r" b="b"/>
              <a:pathLst>
                <a:path w="475615" h="474345">
                  <a:moveTo>
                    <a:pt x="386968" y="0"/>
                  </a:moveTo>
                  <a:lnTo>
                    <a:pt x="88518" y="0"/>
                  </a:lnTo>
                  <a:lnTo>
                    <a:pt x="54060" y="6955"/>
                  </a:lnTo>
                  <a:lnTo>
                    <a:pt x="25923" y="25923"/>
                  </a:lnTo>
                  <a:lnTo>
                    <a:pt x="6955" y="54060"/>
                  </a:lnTo>
                  <a:lnTo>
                    <a:pt x="0" y="88519"/>
                  </a:lnTo>
                  <a:lnTo>
                    <a:pt x="0" y="385445"/>
                  </a:lnTo>
                  <a:lnTo>
                    <a:pt x="6955" y="419903"/>
                  </a:lnTo>
                  <a:lnTo>
                    <a:pt x="25923" y="448040"/>
                  </a:lnTo>
                  <a:lnTo>
                    <a:pt x="54060" y="467008"/>
                  </a:lnTo>
                  <a:lnTo>
                    <a:pt x="88518" y="473964"/>
                  </a:lnTo>
                  <a:lnTo>
                    <a:pt x="386968" y="473964"/>
                  </a:lnTo>
                  <a:lnTo>
                    <a:pt x="421427" y="467008"/>
                  </a:lnTo>
                  <a:lnTo>
                    <a:pt x="449564" y="448040"/>
                  </a:lnTo>
                  <a:lnTo>
                    <a:pt x="468532" y="419903"/>
                  </a:lnTo>
                  <a:lnTo>
                    <a:pt x="475487" y="385445"/>
                  </a:lnTo>
                  <a:lnTo>
                    <a:pt x="475487" y="88519"/>
                  </a:lnTo>
                  <a:lnTo>
                    <a:pt x="468532" y="54060"/>
                  </a:lnTo>
                  <a:lnTo>
                    <a:pt x="449564" y="25923"/>
                  </a:lnTo>
                  <a:lnTo>
                    <a:pt x="421427" y="6955"/>
                  </a:lnTo>
                  <a:lnTo>
                    <a:pt x="386968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21117" y="4830318"/>
              <a:ext cx="475615" cy="474345"/>
            </a:xfrm>
            <a:custGeom>
              <a:avLst/>
              <a:gdLst/>
              <a:ahLst/>
              <a:cxnLst/>
              <a:rect l="l" t="t" r="r" b="b"/>
              <a:pathLst>
                <a:path w="475615" h="474345">
                  <a:moveTo>
                    <a:pt x="0" y="88519"/>
                  </a:moveTo>
                  <a:lnTo>
                    <a:pt x="6955" y="54060"/>
                  </a:lnTo>
                  <a:lnTo>
                    <a:pt x="25923" y="25923"/>
                  </a:lnTo>
                  <a:lnTo>
                    <a:pt x="54060" y="6955"/>
                  </a:lnTo>
                  <a:lnTo>
                    <a:pt x="88518" y="0"/>
                  </a:lnTo>
                  <a:lnTo>
                    <a:pt x="386968" y="0"/>
                  </a:lnTo>
                  <a:lnTo>
                    <a:pt x="421427" y="6955"/>
                  </a:lnTo>
                  <a:lnTo>
                    <a:pt x="449564" y="25923"/>
                  </a:lnTo>
                  <a:lnTo>
                    <a:pt x="468532" y="54060"/>
                  </a:lnTo>
                  <a:lnTo>
                    <a:pt x="475487" y="88519"/>
                  </a:lnTo>
                  <a:lnTo>
                    <a:pt x="475487" y="385445"/>
                  </a:lnTo>
                  <a:lnTo>
                    <a:pt x="468532" y="419903"/>
                  </a:lnTo>
                  <a:lnTo>
                    <a:pt x="449564" y="448040"/>
                  </a:lnTo>
                  <a:lnTo>
                    <a:pt x="421427" y="467008"/>
                  </a:lnTo>
                  <a:lnTo>
                    <a:pt x="386968" y="473964"/>
                  </a:lnTo>
                  <a:lnTo>
                    <a:pt x="88518" y="473964"/>
                  </a:lnTo>
                  <a:lnTo>
                    <a:pt x="54060" y="467008"/>
                  </a:lnTo>
                  <a:lnTo>
                    <a:pt x="25923" y="448040"/>
                  </a:lnTo>
                  <a:lnTo>
                    <a:pt x="6955" y="419903"/>
                  </a:lnTo>
                  <a:lnTo>
                    <a:pt x="0" y="385445"/>
                  </a:lnTo>
                  <a:lnTo>
                    <a:pt x="0" y="88519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63739" y="4823586"/>
            <a:ext cx="18986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EBEBEE"/>
                </a:solidFill>
                <a:latin typeface="Georgia"/>
                <a:cs typeface="Georgia"/>
              </a:rPr>
              <a:t>4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94344" y="4805553"/>
            <a:ext cx="5712460" cy="250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30" dirty="0">
                <a:solidFill>
                  <a:srgbClr val="EBEBEE"/>
                </a:solidFill>
                <a:latin typeface="Georgia"/>
                <a:cs typeface="Georgia"/>
              </a:rPr>
              <a:t>Future</a:t>
            </a:r>
            <a:r>
              <a:rPr sz="2050" spc="-9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Directions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85"/>
              </a:spcBef>
            </a:pP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Potential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solutions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may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include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creating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new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BEBEE"/>
                </a:solidFill>
                <a:latin typeface="Arial"/>
                <a:cs typeface="Arial"/>
              </a:rPr>
              <a:t>legal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categories</a:t>
            </a:r>
            <a:r>
              <a:rPr sz="1650" spc="-8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workers,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implementing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portable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benefits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systems,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or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developing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more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nuanced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tests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for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determining</a:t>
            </a:r>
            <a:r>
              <a:rPr sz="1650" spc="-8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status.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BEBEE"/>
                </a:solidFill>
                <a:latin typeface="Arial"/>
                <a:cs typeface="Arial"/>
              </a:rPr>
              <a:t>Ongoing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dialogue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between</a:t>
            </a:r>
            <a:r>
              <a:rPr sz="1650" spc="-8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BEBEE"/>
                </a:solidFill>
                <a:latin typeface="Arial"/>
                <a:cs typeface="Arial"/>
              </a:rPr>
              <a:t>lawmakers,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businesses,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workers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BEBEE"/>
                </a:solidFill>
                <a:latin typeface="Arial"/>
                <a:cs typeface="Arial"/>
              </a:rPr>
              <a:t>will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be crucial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shaping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effective</a:t>
            </a:r>
            <a:r>
              <a:rPr sz="1650" spc="-8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policies.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609" y="656029"/>
            <a:ext cx="6590030" cy="1192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95"/>
              </a:spcBef>
            </a:pPr>
            <a:r>
              <a:rPr sz="3600" dirty="0"/>
              <a:t>Global</a:t>
            </a:r>
            <a:r>
              <a:rPr sz="3600" spc="-35" dirty="0"/>
              <a:t> </a:t>
            </a:r>
            <a:r>
              <a:rPr sz="3600" dirty="0"/>
              <a:t>Perspectives</a:t>
            </a:r>
            <a:r>
              <a:rPr sz="3600" spc="-40" dirty="0"/>
              <a:t> </a:t>
            </a:r>
            <a:r>
              <a:rPr sz="3600" dirty="0"/>
              <a:t>on</a:t>
            </a:r>
            <a:r>
              <a:rPr sz="3600" spc="-20" dirty="0"/>
              <a:t> </a:t>
            </a:r>
            <a:r>
              <a:rPr sz="3600" spc="-10" dirty="0"/>
              <a:t>Vicarious Liability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48462" y="2157222"/>
            <a:ext cx="7848600" cy="5351145"/>
          </a:xfrm>
          <a:custGeom>
            <a:avLst/>
            <a:gdLst/>
            <a:ahLst/>
            <a:cxnLst/>
            <a:rect l="l" t="t" r="r" b="b"/>
            <a:pathLst>
              <a:path w="7848600" h="5351145">
                <a:moveTo>
                  <a:pt x="0" y="77850"/>
                </a:moveTo>
                <a:lnTo>
                  <a:pt x="6114" y="47523"/>
                </a:lnTo>
                <a:lnTo>
                  <a:pt x="22788" y="22780"/>
                </a:lnTo>
                <a:lnTo>
                  <a:pt x="47518" y="6109"/>
                </a:lnTo>
                <a:lnTo>
                  <a:pt x="77800" y="0"/>
                </a:lnTo>
                <a:lnTo>
                  <a:pt x="7770748" y="0"/>
                </a:lnTo>
                <a:lnTo>
                  <a:pt x="7801076" y="6109"/>
                </a:lnTo>
                <a:lnTo>
                  <a:pt x="7825819" y="22780"/>
                </a:lnTo>
                <a:lnTo>
                  <a:pt x="7842490" y="47523"/>
                </a:lnTo>
                <a:lnTo>
                  <a:pt x="7848600" y="77850"/>
                </a:lnTo>
                <a:lnTo>
                  <a:pt x="7848600" y="5272963"/>
                </a:lnTo>
                <a:lnTo>
                  <a:pt x="7842490" y="5303245"/>
                </a:lnTo>
                <a:lnTo>
                  <a:pt x="7825819" y="5327975"/>
                </a:lnTo>
                <a:lnTo>
                  <a:pt x="7801076" y="5344649"/>
                </a:lnTo>
                <a:lnTo>
                  <a:pt x="7770748" y="5350764"/>
                </a:lnTo>
                <a:lnTo>
                  <a:pt x="77800" y="5350764"/>
                </a:lnTo>
                <a:lnTo>
                  <a:pt x="47518" y="5344649"/>
                </a:lnTo>
                <a:lnTo>
                  <a:pt x="22788" y="5327975"/>
                </a:lnTo>
                <a:lnTo>
                  <a:pt x="6114" y="5303245"/>
                </a:lnTo>
                <a:lnTo>
                  <a:pt x="0" y="5272963"/>
                </a:lnTo>
                <a:lnTo>
                  <a:pt x="0" y="77850"/>
                </a:lnTo>
                <a:close/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5319" y="2164079"/>
          <a:ext cx="7832724" cy="533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8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spc="8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Jurisdiction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97535" marR="393065">
                        <a:lnSpc>
                          <a:spcPct val="131700"/>
                        </a:lnSpc>
                        <a:spcBef>
                          <a:spcPts val="665"/>
                        </a:spcBef>
                      </a:pPr>
                      <a:r>
                        <a:rPr sz="1450" spc="7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r>
                        <a:rPr sz="1450" spc="-3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8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2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Vicarious </a:t>
                      </a:r>
                      <a:r>
                        <a:rPr sz="1450" spc="4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Liability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sz="1450" spc="-2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6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Cases/Legislation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03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spc="7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1450" spc="-4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Kingdom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97535" marR="186055">
                        <a:lnSpc>
                          <a:spcPct val="132200"/>
                        </a:lnSpc>
                        <a:spcBef>
                          <a:spcPts val="655"/>
                        </a:spcBef>
                      </a:pPr>
                      <a:r>
                        <a:rPr sz="1450" spc="7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Multi-</a:t>
                      </a:r>
                      <a:r>
                        <a:rPr sz="1450" spc="10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factorial </a:t>
                      </a:r>
                      <a:r>
                        <a:rPr sz="1450" spc="9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approach,</a:t>
                      </a:r>
                      <a:r>
                        <a:rPr sz="1450" spc="-3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7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considering </a:t>
                      </a:r>
                      <a:r>
                        <a:rPr sz="1450" spc="10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control,</a:t>
                      </a:r>
                      <a:r>
                        <a:rPr sz="1450" spc="-3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9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integration,</a:t>
                      </a:r>
                      <a:r>
                        <a:rPr sz="1450" spc="-3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450" spc="114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economic</a:t>
                      </a:r>
                      <a:r>
                        <a:rPr sz="1450" spc="-3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7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reality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294005">
                        <a:lnSpc>
                          <a:spcPct val="132100"/>
                        </a:lnSpc>
                        <a:spcBef>
                          <a:spcPts val="655"/>
                        </a:spcBef>
                      </a:pP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Uber</a:t>
                      </a:r>
                      <a:r>
                        <a:rPr sz="1450" spc="6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BV</a:t>
                      </a:r>
                      <a:r>
                        <a:rPr sz="1450" spc="6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spc="6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Aslam</a:t>
                      </a:r>
                      <a:r>
                        <a:rPr sz="1450" spc="6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(2021), </a:t>
                      </a:r>
                      <a:r>
                        <a:rPr sz="1450" spc="5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Barclays</a:t>
                      </a:r>
                      <a:r>
                        <a:rPr sz="1450" spc="-1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Bank</a:t>
                      </a:r>
                      <a:r>
                        <a:rPr sz="1450" spc="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spc="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4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Various </a:t>
                      </a:r>
                      <a:r>
                        <a:rPr sz="1450" spc="6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Claimants</a:t>
                      </a:r>
                      <a:r>
                        <a:rPr sz="1450" spc="-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(2020)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85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50" spc="7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1450" spc="-4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9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97535" marR="339090">
                        <a:lnSpc>
                          <a:spcPct val="132100"/>
                        </a:lnSpc>
                        <a:spcBef>
                          <a:spcPts val="655"/>
                        </a:spcBef>
                      </a:pPr>
                      <a:r>
                        <a:rPr sz="1450" spc="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Varies</a:t>
                      </a:r>
                      <a:r>
                        <a:rPr sz="1450" spc="-3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450" spc="-3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state, </a:t>
                      </a:r>
                      <a:r>
                        <a:rPr sz="1450" spc="7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generally</a:t>
                      </a:r>
                      <a:r>
                        <a:rPr sz="1450" spc="-3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8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uses</a:t>
                      </a:r>
                      <a:r>
                        <a:rPr sz="1450" spc="-3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7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'right</a:t>
                      </a:r>
                      <a:r>
                        <a:rPr sz="1450" spc="-3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5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450" spc="10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control'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test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270510">
                        <a:lnSpc>
                          <a:spcPct val="132100"/>
                        </a:lnSpc>
                        <a:spcBef>
                          <a:spcPts val="655"/>
                        </a:spcBef>
                      </a:pP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Dynamex</a:t>
                      </a:r>
                      <a:r>
                        <a:rPr sz="1450" spc="22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7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Operations </a:t>
                      </a:r>
                      <a:r>
                        <a:rPr sz="1450" spc="6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West,</a:t>
                      </a:r>
                      <a:r>
                        <a:rPr sz="1450" spc="2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Inc.</a:t>
                      </a:r>
                      <a:r>
                        <a:rPr sz="1450" spc="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v.</a:t>
                      </a:r>
                      <a:r>
                        <a:rPr sz="1450" spc="2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Superior </a:t>
                      </a:r>
                      <a:r>
                        <a:rPr sz="1450" spc="8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Court</a:t>
                      </a:r>
                      <a:r>
                        <a:rPr sz="1450" spc="-2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(2018)</a:t>
                      </a:r>
                      <a:r>
                        <a:rPr sz="1450" spc="-4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9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50" spc="-3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California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spc="5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Australia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spc="8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Multi-</a:t>
                      </a:r>
                      <a:r>
                        <a:rPr sz="1450" spc="7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indicia</a:t>
                      </a:r>
                      <a:r>
                        <a:rPr sz="1450" spc="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test,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50" spc="6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similar</a:t>
                      </a:r>
                      <a:r>
                        <a:rPr sz="1450" spc="-2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8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4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3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UK</a:t>
                      </a:r>
                      <a:r>
                        <a:rPr sz="1450" spc="-3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8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Hollis</a:t>
                      </a:r>
                      <a:r>
                        <a:rPr sz="1450" spc="7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50" spc="9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Vabu</a:t>
                      </a:r>
                      <a:r>
                        <a:rPr sz="1450" spc="9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Pty</a:t>
                      </a:r>
                      <a:r>
                        <a:rPr sz="1450" spc="6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4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Ltd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50" spc="-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(2001)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85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50" spc="-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Canada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97535" marR="205740">
                        <a:lnSpc>
                          <a:spcPct val="131900"/>
                        </a:lnSpc>
                        <a:spcBef>
                          <a:spcPts val="670"/>
                        </a:spcBef>
                      </a:pPr>
                      <a:r>
                        <a:rPr sz="1450" spc="9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Entrepreneur/integratio </a:t>
                      </a:r>
                      <a:r>
                        <a:rPr sz="1450" spc="7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50" spc="-4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1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test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88595">
                        <a:lnSpc>
                          <a:spcPct val="132100"/>
                        </a:lnSpc>
                        <a:spcBef>
                          <a:spcPts val="665"/>
                        </a:spcBef>
                      </a:pPr>
                      <a:r>
                        <a:rPr sz="1450" spc="-8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671122</a:t>
                      </a:r>
                      <a:r>
                        <a:rPr sz="1450" spc="4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7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Ontario</a:t>
                      </a:r>
                      <a:r>
                        <a:rPr sz="1450" spc="4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Ltd.</a:t>
                      </a:r>
                      <a:r>
                        <a:rPr sz="1450" spc="4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v.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Sagaz</a:t>
                      </a:r>
                      <a:r>
                        <a:rPr sz="1450" spc="-5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8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Industries</a:t>
                      </a:r>
                      <a:r>
                        <a:rPr sz="1450" spc="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Canada </a:t>
                      </a:r>
                      <a:r>
                        <a:rPr sz="145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Inc.</a:t>
                      </a:r>
                      <a:r>
                        <a:rPr sz="1450" spc="12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EBEBEE"/>
                          </a:solidFill>
                          <a:latin typeface="Arial"/>
                          <a:cs typeface="Arial"/>
                        </a:rPr>
                        <a:t>(2001)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528573"/>
            <a:ext cx="1322641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-35" dirty="0"/>
              <a:t>Conclusion:</a:t>
            </a:r>
            <a:r>
              <a:rPr sz="3450" spc="-100" dirty="0"/>
              <a:t> </a:t>
            </a:r>
            <a:r>
              <a:rPr sz="3450" spc="-10" dirty="0"/>
              <a:t>Navigating</a:t>
            </a:r>
            <a:r>
              <a:rPr sz="3450" spc="-125" dirty="0"/>
              <a:t> </a:t>
            </a:r>
            <a:r>
              <a:rPr sz="3450" dirty="0"/>
              <a:t>the</a:t>
            </a:r>
            <a:r>
              <a:rPr sz="3450" spc="-65" dirty="0"/>
              <a:t> </a:t>
            </a:r>
            <a:r>
              <a:rPr sz="3450" dirty="0"/>
              <a:t>Complex</a:t>
            </a:r>
            <a:r>
              <a:rPr sz="3450" spc="-114" dirty="0"/>
              <a:t> </a:t>
            </a:r>
            <a:r>
              <a:rPr sz="3450" dirty="0"/>
              <a:t>Landscape</a:t>
            </a:r>
            <a:r>
              <a:rPr sz="3450" spc="-95" dirty="0"/>
              <a:t> </a:t>
            </a:r>
            <a:r>
              <a:rPr sz="3450" dirty="0"/>
              <a:t>of</a:t>
            </a:r>
            <a:r>
              <a:rPr sz="3450" spc="-80" dirty="0"/>
              <a:t> </a:t>
            </a:r>
            <a:r>
              <a:rPr sz="3450" spc="-10" dirty="0"/>
              <a:t>Vicarious</a:t>
            </a:r>
            <a:r>
              <a:rPr sz="3450" spc="-60" dirty="0"/>
              <a:t> </a:t>
            </a:r>
            <a:r>
              <a:rPr sz="3450" spc="-10" dirty="0"/>
              <a:t>Liability</a:t>
            </a:r>
            <a:endParaRPr sz="34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19" y="2023872"/>
            <a:ext cx="879348" cy="56357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48789" y="2180970"/>
            <a:ext cx="12151995" cy="5164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EBEBEE"/>
                </a:solidFill>
                <a:latin typeface="Georgia"/>
                <a:cs typeface="Georgia"/>
              </a:rPr>
              <a:t>Evolving</a:t>
            </a:r>
            <a:r>
              <a:rPr sz="1700" spc="-4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EBEBEE"/>
                </a:solidFill>
                <a:latin typeface="Georgia"/>
                <a:cs typeface="Georgia"/>
              </a:rPr>
              <a:t>Legal</a:t>
            </a:r>
            <a:r>
              <a:rPr sz="1700" spc="-4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EBEBEE"/>
                </a:solidFill>
                <a:latin typeface="Georgia"/>
                <a:cs typeface="Georgia"/>
              </a:rPr>
              <a:t>Landscape</a:t>
            </a:r>
            <a:endParaRPr sz="1700">
              <a:latin typeface="Georgia"/>
              <a:cs typeface="Georgia"/>
            </a:endParaRPr>
          </a:p>
          <a:p>
            <a:pPr marL="12700" marR="433705">
              <a:lnSpc>
                <a:spcPct val="135600"/>
              </a:lnSpc>
              <a:spcBef>
                <a:spcPts val="730"/>
              </a:spcBef>
            </a:pPr>
            <a:r>
              <a:rPr sz="13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5" dirty="0">
                <a:solidFill>
                  <a:srgbClr val="EBEBEE"/>
                </a:solidFill>
                <a:latin typeface="Arial"/>
                <a:cs typeface="Arial"/>
              </a:rPr>
              <a:t>distinction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14" dirty="0">
                <a:solidFill>
                  <a:srgbClr val="EBEBEE"/>
                </a:solidFill>
                <a:latin typeface="Arial"/>
                <a:cs typeface="Arial"/>
              </a:rPr>
              <a:t>between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employees</a:t>
            </a:r>
            <a:r>
              <a:rPr sz="13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0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3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EBEBEE"/>
                </a:solidFill>
                <a:latin typeface="Arial"/>
                <a:cs typeface="Arial"/>
              </a:rPr>
              <a:t>remains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crucial</a:t>
            </a:r>
            <a:r>
              <a:rPr sz="13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3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determining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EBEBEE"/>
                </a:solidFill>
                <a:latin typeface="Arial"/>
                <a:cs typeface="Arial"/>
              </a:rPr>
              <a:t>vicarious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EBEBEE"/>
                </a:solidFill>
                <a:latin typeface="Arial"/>
                <a:cs typeface="Arial"/>
              </a:rPr>
              <a:t>liability,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25" dirty="0">
                <a:solidFill>
                  <a:srgbClr val="EBEBEE"/>
                </a:solidFill>
                <a:latin typeface="Arial"/>
                <a:cs typeface="Arial"/>
              </a:rPr>
              <a:t>but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BEBEE"/>
                </a:solidFill>
                <a:latin typeface="Arial"/>
                <a:cs typeface="Arial"/>
              </a:rPr>
              <a:t>boundaries</a:t>
            </a:r>
            <a:r>
              <a:rPr sz="13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BEBEE"/>
                </a:solidFill>
                <a:latin typeface="Arial"/>
                <a:cs typeface="Arial"/>
              </a:rPr>
              <a:t>are </a:t>
            </a:r>
            <a:r>
              <a:rPr sz="1350" spc="70" dirty="0">
                <a:solidFill>
                  <a:srgbClr val="EBEBEE"/>
                </a:solidFill>
                <a:latin typeface="Arial"/>
                <a:cs typeface="Arial"/>
              </a:rPr>
              <a:t>increasingly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EBEBEE"/>
                </a:solidFill>
                <a:latin typeface="Arial"/>
                <a:cs typeface="Arial"/>
              </a:rPr>
              <a:t>blurred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0" dirty="0">
                <a:solidFill>
                  <a:srgbClr val="EBEBEE"/>
                </a:solidFill>
                <a:latin typeface="Arial"/>
                <a:cs typeface="Arial"/>
              </a:rPr>
              <a:t>modern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arrangements.</a:t>
            </a:r>
            <a:r>
              <a:rPr sz="13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are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adopting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5" dirty="0">
                <a:solidFill>
                  <a:srgbClr val="EBEBEE"/>
                </a:solidFill>
                <a:latin typeface="Arial"/>
                <a:cs typeface="Arial"/>
              </a:rPr>
              <a:t>more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nuanced</a:t>
            </a:r>
            <a:r>
              <a:rPr sz="13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0" dirty="0">
                <a:solidFill>
                  <a:srgbClr val="EBEBEE"/>
                </a:solidFill>
                <a:latin typeface="Arial"/>
                <a:cs typeface="Arial"/>
              </a:rPr>
              <a:t>approaches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0" dirty="0">
                <a:solidFill>
                  <a:srgbClr val="EBEBEE"/>
                </a:solidFill>
                <a:latin typeface="Arial"/>
                <a:cs typeface="Arial"/>
              </a:rPr>
              <a:t>reflect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25" dirty="0">
                <a:solidFill>
                  <a:srgbClr val="EBEBEE"/>
                </a:solidFill>
                <a:latin typeface="Arial"/>
                <a:cs typeface="Arial"/>
              </a:rPr>
              <a:t>these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EBEBEE"/>
                </a:solidFill>
                <a:latin typeface="Arial"/>
                <a:cs typeface="Arial"/>
              </a:rPr>
              <a:t>complexities.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EBEBEE"/>
                </a:solidFill>
                <a:latin typeface="Georgia"/>
                <a:cs typeface="Georgia"/>
              </a:rPr>
              <a:t>Practical</a:t>
            </a:r>
            <a:r>
              <a:rPr sz="1700" spc="-8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EBEBEE"/>
                </a:solidFill>
                <a:latin typeface="Georgia"/>
                <a:cs typeface="Georgia"/>
              </a:rPr>
              <a:t>Implications</a:t>
            </a:r>
            <a:endParaRPr sz="1700">
              <a:latin typeface="Georgia"/>
              <a:cs typeface="Georgia"/>
            </a:endParaRPr>
          </a:p>
          <a:p>
            <a:pPr marL="12700" marR="304800">
              <a:lnSpc>
                <a:spcPct val="135600"/>
              </a:lnSpc>
              <a:spcBef>
                <a:spcPts val="735"/>
              </a:spcBef>
            </a:pPr>
            <a:r>
              <a:rPr sz="1350" spc="50" dirty="0">
                <a:solidFill>
                  <a:srgbClr val="EBEBEE"/>
                </a:solidFill>
                <a:latin typeface="Arial"/>
                <a:cs typeface="Arial"/>
              </a:rPr>
              <a:t>Employers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5" dirty="0">
                <a:solidFill>
                  <a:srgbClr val="EBEBEE"/>
                </a:solidFill>
                <a:latin typeface="Arial"/>
                <a:cs typeface="Arial"/>
              </a:rPr>
              <a:t>must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carefully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0" dirty="0">
                <a:solidFill>
                  <a:srgbClr val="EBEBEE"/>
                </a:solidFill>
                <a:latin typeface="Arial"/>
                <a:cs typeface="Arial"/>
              </a:rPr>
              <a:t>consider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20" dirty="0">
                <a:solidFill>
                  <a:srgbClr val="EBEBEE"/>
                </a:solidFill>
                <a:latin typeface="Arial"/>
                <a:cs typeface="Arial"/>
              </a:rPr>
              <a:t>true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5" dirty="0">
                <a:solidFill>
                  <a:srgbClr val="EBEBEE"/>
                </a:solidFill>
                <a:latin typeface="Arial"/>
                <a:cs typeface="Arial"/>
              </a:rPr>
              <a:t>nature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5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3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10" dirty="0">
                <a:solidFill>
                  <a:srgbClr val="EBEBEE"/>
                </a:solidFill>
                <a:latin typeface="Arial"/>
                <a:cs typeface="Arial"/>
              </a:rPr>
              <a:t>their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relationships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with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BEBEE"/>
                </a:solidFill>
                <a:latin typeface="Arial"/>
                <a:cs typeface="Arial"/>
              </a:rPr>
              <a:t>workers,</a:t>
            </a:r>
            <a:r>
              <a:rPr sz="13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BEBEE"/>
                </a:solidFill>
                <a:latin typeface="Arial"/>
                <a:cs typeface="Arial"/>
              </a:rPr>
              <a:t>looking</a:t>
            </a:r>
            <a:r>
              <a:rPr sz="13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beyond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20" dirty="0">
                <a:solidFill>
                  <a:srgbClr val="EBEBEE"/>
                </a:solidFill>
                <a:latin typeface="Arial"/>
                <a:cs typeface="Arial"/>
              </a:rPr>
              <a:t>contractual</a:t>
            </a:r>
            <a:r>
              <a:rPr sz="13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EBEBEE"/>
                </a:solidFill>
                <a:latin typeface="Arial"/>
                <a:cs typeface="Arial"/>
              </a:rPr>
              <a:t>labels.</a:t>
            </a:r>
            <a:r>
              <a:rPr sz="13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BEBEE"/>
                </a:solidFill>
                <a:latin typeface="Arial"/>
                <a:cs typeface="Arial"/>
              </a:rPr>
              <a:t>Regular</a:t>
            </a:r>
            <a:r>
              <a:rPr sz="13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EBEBEE"/>
                </a:solidFill>
                <a:latin typeface="Arial"/>
                <a:cs typeface="Arial"/>
              </a:rPr>
              <a:t>reviews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25" dirty="0">
                <a:solidFill>
                  <a:srgbClr val="EBEBEE"/>
                </a:solidFill>
                <a:latin typeface="Arial"/>
                <a:cs typeface="Arial"/>
              </a:rPr>
              <a:t>of </a:t>
            </a:r>
            <a:r>
              <a:rPr sz="1350" spc="65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arrangements</a:t>
            </a:r>
            <a:r>
              <a:rPr sz="13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comprehensive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EBEBEE"/>
                </a:solidFill>
                <a:latin typeface="Arial"/>
                <a:cs typeface="Arial"/>
              </a:rPr>
              <a:t>risk</a:t>
            </a:r>
            <a:r>
              <a:rPr sz="13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management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10" dirty="0">
                <a:solidFill>
                  <a:srgbClr val="EBEBEE"/>
                </a:solidFill>
                <a:latin typeface="Arial"/>
                <a:cs typeface="Arial"/>
              </a:rPr>
              <a:t>strategies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are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BEBEE"/>
                </a:solidFill>
                <a:latin typeface="Arial"/>
                <a:cs typeface="Arial"/>
              </a:rPr>
              <a:t>essential.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20" dirty="0">
                <a:solidFill>
                  <a:srgbClr val="EBEBEE"/>
                </a:solidFill>
                <a:latin typeface="Georgia"/>
                <a:cs typeface="Georgia"/>
              </a:rPr>
              <a:t>Future</a:t>
            </a:r>
            <a:r>
              <a:rPr sz="1700" spc="-4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EBEBEE"/>
                </a:solidFill>
                <a:latin typeface="Georgia"/>
                <a:cs typeface="Georgia"/>
              </a:rPr>
              <a:t>Challenges</a:t>
            </a:r>
            <a:endParaRPr sz="1700">
              <a:latin typeface="Georgia"/>
              <a:cs typeface="Georgia"/>
            </a:endParaRPr>
          </a:p>
          <a:p>
            <a:pPr marL="12700" marR="5080">
              <a:lnSpc>
                <a:spcPct val="135600"/>
              </a:lnSpc>
              <a:spcBef>
                <a:spcPts val="730"/>
              </a:spcBef>
            </a:pPr>
            <a:r>
              <a:rPr sz="13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EBEBEE"/>
                </a:solidFill>
                <a:latin typeface="Arial"/>
                <a:cs typeface="Arial"/>
              </a:rPr>
              <a:t>rise</a:t>
            </a:r>
            <a:r>
              <a:rPr sz="13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5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3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EBEBEE"/>
                </a:solidFill>
                <a:latin typeface="Arial"/>
                <a:cs typeface="Arial"/>
              </a:rPr>
              <a:t>gig</a:t>
            </a:r>
            <a:r>
              <a:rPr sz="13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5" dirty="0">
                <a:solidFill>
                  <a:srgbClr val="EBEBEE"/>
                </a:solidFill>
                <a:latin typeface="Arial"/>
                <a:cs typeface="Arial"/>
              </a:rPr>
              <a:t>economy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3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BEBEE"/>
                </a:solidFill>
                <a:latin typeface="Arial"/>
                <a:cs typeface="Arial"/>
              </a:rPr>
              <a:t>evolving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3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20" dirty="0">
                <a:solidFill>
                  <a:srgbClr val="EBEBEE"/>
                </a:solidFill>
                <a:latin typeface="Arial"/>
                <a:cs typeface="Arial"/>
              </a:rPr>
              <a:t>patterns</a:t>
            </a:r>
            <a:r>
              <a:rPr sz="13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BEBEE"/>
                </a:solidFill>
                <a:latin typeface="Arial"/>
                <a:cs typeface="Arial"/>
              </a:rPr>
              <a:t>will</a:t>
            </a:r>
            <a:r>
              <a:rPr sz="13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10" dirty="0">
                <a:solidFill>
                  <a:srgbClr val="EBEBEE"/>
                </a:solidFill>
                <a:latin typeface="Arial"/>
                <a:cs typeface="Arial"/>
              </a:rPr>
              <a:t>continue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challenge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existing</a:t>
            </a:r>
            <a:r>
              <a:rPr sz="13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sz="13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EBEBEE"/>
                </a:solidFill>
                <a:latin typeface="Arial"/>
                <a:cs typeface="Arial"/>
              </a:rPr>
              <a:t>frameworks.</a:t>
            </a:r>
            <a:r>
              <a:rPr sz="13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EBEBEE"/>
                </a:solidFill>
                <a:latin typeface="Arial"/>
                <a:cs typeface="Arial"/>
              </a:rPr>
              <a:t>Legislators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350" spc="-10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2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BEBEE"/>
                </a:solidFill>
                <a:latin typeface="Arial"/>
                <a:cs typeface="Arial"/>
              </a:rPr>
              <a:t>will </a:t>
            </a:r>
            <a:r>
              <a:rPr sz="1350" spc="100" dirty="0">
                <a:solidFill>
                  <a:srgbClr val="EBEBEE"/>
                </a:solidFill>
                <a:latin typeface="Arial"/>
                <a:cs typeface="Arial"/>
              </a:rPr>
              <a:t>need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55" dirty="0">
                <a:solidFill>
                  <a:srgbClr val="EBEBEE"/>
                </a:solidFill>
                <a:latin typeface="Arial"/>
                <a:cs typeface="Arial"/>
              </a:rPr>
              <a:t>to </a:t>
            </a:r>
            <a:r>
              <a:rPr sz="1350" spc="110" dirty="0">
                <a:solidFill>
                  <a:srgbClr val="EBEBEE"/>
                </a:solidFill>
                <a:latin typeface="Arial"/>
                <a:cs typeface="Arial"/>
              </a:rPr>
              <a:t>adapt</a:t>
            </a:r>
            <a:r>
              <a:rPr sz="13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ensure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fair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20" dirty="0">
                <a:solidFill>
                  <a:srgbClr val="EBEBEE"/>
                </a:solidFill>
                <a:latin typeface="Arial"/>
                <a:cs typeface="Arial"/>
              </a:rPr>
              <a:t>outcomes</a:t>
            </a:r>
            <a:r>
              <a:rPr sz="13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3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0" dirty="0">
                <a:solidFill>
                  <a:srgbClr val="EBEBEE"/>
                </a:solidFill>
                <a:latin typeface="Arial"/>
                <a:cs typeface="Arial"/>
              </a:rPr>
              <a:t>both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EBEBEE"/>
                </a:solidFill>
                <a:latin typeface="Arial"/>
                <a:cs typeface="Arial"/>
              </a:rPr>
              <a:t>businesses</a:t>
            </a:r>
            <a:r>
              <a:rPr sz="13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EBEBEE"/>
                </a:solidFill>
                <a:latin typeface="Arial"/>
                <a:cs typeface="Arial"/>
              </a:rPr>
              <a:t>workers.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EBEBEE"/>
                </a:solidFill>
                <a:latin typeface="Georgia"/>
                <a:cs typeface="Georgia"/>
              </a:rPr>
              <a:t>Ongoing</a:t>
            </a:r>
            <a:r>
              <a:rPr sz="1700" spc="4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EBEBEE"/>
                </a:solidFill>
                <a:latin typeface="Georgia"/>
                <a:cs typeface="Georgia"/>
              </a:rPr>
              <a:t>Dialogue</a:t>
            </a:r>
            <a:endParaRPr sz="1700">
              <a:latin typeface="Georgia"/>
              <a:cs typeface="Georgia"/>
            </a:endParaRPr>
          </a:p>
          <a:p>
            <a:pPr marL="12700" marR="342900">
              <a:lnSpc>
                <a:spcPct val="135600"/>
              </a:lnSpc>
              <a:spcBef>
                <a:spcPts val="735"/>
              </a:spcBef>
            </a:pPr>
            <a:r>
              <a:rPr sz="1350" spc="80" dirty="0">
                <a:solidFill>
                  <a:srgbClr val="EBEBEE"/>
                </a:solidFill>
                <a:latin typeface="Arial"/>
                <a:cs typeface="Arial"/>
              </a:rPr>
              <a:t>Continued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discussion</a:t>
            </a:r>
            <a:r>
              <a:rPr sz="13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among</a:t>
            </a:r>
            <a:r>
              <a:rPr sz="13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professionals,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BEBEE"/>
                </a:solidFill>
                <a:latin typeface="Arial"/>
                <a:cs typeface="Arial"/>
              </a:rPr>
              <a:t>policymakers,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3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stakeholders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3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crucial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develop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0" dirty="0">
                <a:solidFill>
                  <a:srgbClr val="EBEBEE"/>
                </a:solidFill>
                <a:latin typeface="Arial"/>
                <a:cs typeface="Arial"/>
              </a:rPr>
              <a:t>effective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solutions</a:t>
            </a:r>
            <a:r>
              <a:rPr sz="13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45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350" spc="-1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balance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1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350" spc="100" dirty="0">
                <a:solidFill>
                  <a:srgbClr val="EBEBEE"/>
                </a:solidFill>
                <a:latin typeface="Arial"/>
                <a:cs typeface="Arial"/>
              </a:rPr>
              <a:t>needs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3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BEBEE"/>
                </a:solidFill>
                <a:latin typeface="Arial"/>
                <a:cs typeface="Arial"/>
              </a:rPr>
              <a:t>flexibility,</a:t>
            </a:r>
            <a:r>
              <a:rPr sz="13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worker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14" dirty="0">
                <a:solidFill>
                  <a:srgbClr val="EBEBEE"/>
                </a:solidFill>
                <a:latin typeface="Arial"/>
                <a:cs typeface="Arial"/>
              </a:rPr>
              <a:t>protection,</a:t>
            </a:r>
            <a:r>
              <a:rPr sz="13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3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EBEBEE"/>
                </a:solidFill>
                <a:latin typeface="Arial"/>
                <a:cs typeface="Arial"/>
              </a:rPr>
              <a:t>clear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BEBEE"/>
                </a:solidFill>
                <a:latin typeface="Arial"/>
                <a:cs typeface="Arial"/>
              </a:rPr>
              <a:t>liability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EBEBEE"/>
                </a:solidFill>
                <a:latin typeface="Arial"/>
                <a:cs typeface="Arial"/>
              </a:rPr>
              <a:t>frameworks</a:t>
            </a:r>
            <a:r>
              <a:rPr sz="13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3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3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100" dirty="0">
                <a:solidFill>
                  <a:srgbClr val="EBEBEE"/>
                </a:solidFill>
                <a:latin typeface="Arial"/>
                <a:cs typeface="Arial"/>
              </a:rPr>
              <a:t>modern</a:t>
            </a:r>
            <a:r>
              <a:rPr sz="13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EBEBEE"/>
                </a:solidFill>
                <a:latin typeface="Arial"/>
                <a:cs typeface="Arial"/>
              </a:rPr>
              <a:t>economy.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D73D89B5-A790-413B-9CD7-B4F14CFDAC46}" type="datetime1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2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8009" y="491489"/>
            <a:ext cx="762444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350" spc="-20" dirty="0"/>
              <a:t>Introduction</a:t>
            </a:r>
            <a:endParaRPr sz="5350" dirty="0"/>
          </a:p>
        </p:txBody>
      </p:sp>
      <p:sp>
        <p:nvSpPr>
          <p:cNvPr id="4" name="object 4"/>
          <p:cNvSpPr txBox="1"/>
          <p:nvPr/>
        </p:nvSpPr>
        <p:spPr>
          <a:xfrm>
            <a:off x="6168009" y="4208907"/>
            <a:ext cx="7751445" cy="288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sz="1550" spc="80" dirty="0">
                <a:solidFill>
                  <a:srgbClr val="EBEBEE"/>
                </a:solidFill>
                <a:latin typeface="Arial"/>
                <a:cs typeface="Arial"/>
              </a:rPr>
              <a:t>Welcome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9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5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1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5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00" dirty="0">
                <a:solidFill>
                  <a:srgbClr val="EBEBEE"/>
                </a:solidFill>
                <a:latin typeface="Arial"/>
                <a:cs typeface="Arial"/>
              </a:rPr>
              <a:t>comprehensive</a:t>
            </a:r>
            <a:r>
              <a:rPr sz="15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05" dirty="0">
                <a:solidFill>
                  <a:srgbClr val="EBEBEE"/>
                </a:solidFill>
                <a:latin typeface="Arial"/>
                <a:cs typeface="Arial"/>
              </a:rPr>
              <a:t>exploration</a:t>
            </a:r>
            <a:r>
              <a:rPr sz="15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5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EBEBEE"/>
                </a:solidFill>
                <a:latin typeface="Arial"/>
                <a:cs typeface="Arial"/>
              </a:rPr>
              <a:t>vicarious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EBEBEE"/>
                </a:solidFill>
                <a:latin typeface="Arial"/>
                <a:cs typeface="Arial"/>
              </a:rPr>
              <a:t>liability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550" spc="110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5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0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85" dirty="0">
                <a:solidFill>
                  <a:srgbClr val="EBEBEE"/>
                </a:solidFill>
                <a:latin typeface="Arial"/>
                <a:cs typeface="Arial"/>
              </a:rPr>
              <a:t>tort</a:t>
            </a:r>
            <a:r>
              <a:rPr sz="15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law.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20" dirty="0">
                <a:solidFill>
                  <a:srgbClr val="EBEBEE"/>
                </a:solidFill>
                <a:latin typeface="Arial"/>
                <a:cs typeface="Arial"/>
              </a:rPr>
              <a:t>presentation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EBEBEE"/>
                </a:solidFill>
                <a:latin typeface="Arial"/>
                <a:cs typeface="Arial"/>
              </a:rPr>
              <a:t>delves</a:t>
            </a:r>
            <a:r>
              <a:rPr sz="15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30" dirty="0">
                <a:solidFill>
                  <a:srgbClr val="EBEBEE"/>
                </a:solidFill>
                <a:latin typeface="Arial"/>
                <a:cs typeface="Arial"/>
              </a:rPr>
              <a:t>into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5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14" dirty="0">
                <a:solidFill>
                  <a:srgbClr val="EBEBEE"/>
                </a:solidFill>
                <a:latin typeface="Arial"/>
                <a:cs typeface="Arial"/>
              </a:rPr>
              <a:t>intricate </a:t>
            </a:r>
            <a:r>
              <a:rPr sz="1550" spc="70" dirty="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EBEBEE"/>
                </a:solidFill>
                <a:latin typeface="Arial"/>
                <a:cs typeface="Arial"/>
              </a:rPr>
              <a:t>landscape</a:t>
            </a:r>
            <a:r>
              <a:rPr sz="15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EBEBEE"/>
                </a:solidFill>
                <a:latin typeface="Arial"/>
                <a:cs typeface="Arial"/>
              </a:rPr>
              <a:t>surrounding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EBEBEE"/>
                </a:solidFill>
                <a:latin typeface="Arial"/>
                <a:cs typeface="Arial"/>
              </a:rPr>
              <a:t>employer</a:t>
            </a:r>
            <a:r>
              <a:rPr sz="15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EBEBEE"/>
                </a:solidFill>
                <a:latin typeface="Arial"/>
                <a:cs typeface="Arial"/>
              </a:rPr>
              <a:t>liability,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10" dirty="0">
                <a:solidFill>
                  <a:srgbClr val="EBEBEE"/>
                </a:solidFill>
                <a:latin typeface="Arial"/>
                <a:cs typeface="Arial"/>
              </a:rPr>
              <a:t>focusing</a:t>
            </a:r>
            <a:r>
              <a:rPr sz="15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10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5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5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EBEBEE"/>
                </a:solidFill>
                <a:latin typeface="Arial"/>
                <a:cs typeface="Arial"/>
              </a:rPr>
              <a:t>crucial </a:t>
            </a:r>
            <a:r>
              <a:rPr sz="1550" spc="110" dirty="0">
                <a:solidFill>
                  <a:srgbClr val="EBEBEE"/>
                </a:solidFill>
                <a:latin typeface="Arial"/>
                <a:cs typeface="Arial"/>
              </a:rPr>
              <a:t>distinctions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25" dirty="0">
                <a:solidFill>
                  <a:srgbClr val="EBEBEE"/>
                </a:solidFill>
                <a:latin typeface="Arial"/>
                <a:cs typeface="Arial"/>
              </a:rPr>
              <a:t>between</a:t>
            </a:r>
            <a:r>
              <a:rPr sz="15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EBEBEE"/>
                </a:solidFill>
                <a:latin typeface="Arial"/>
                <a:cs typeface="Arial"/>
              </a:rPr>
              <a:t>employees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5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0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35" dirty="0">
                <a:solidFill>
                  <a:srgbClr val="EBEBEE"/>
                </a:solidFill>
                <a:latin typeface="Arial"/>
                <a:cs typeface="Arial"/>
              </a:rPr>
              <a:t>contractors.</a:t>
            </a:r>
            <a:r>
              <a:rPr sz="15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We'll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EBEBEE"/>
                </a:solidFill>
                <a:latin typeface="Arial"/>
                <a:cs typeface="Arial"/>
              </a:rPr>
              <a:t>examine </a:t>
            </a:r>
            <a:r>
              <a:rPr sz="1550" spc="70" dirty="0">
                <a:solidFill>
                  <a:srgbClr val="EBEBEE"/>
                </a:solidFill>
                <a:latin typeface="Arial"/>
                <a:cs typeface="Arial"/>
              </a:rPr>
              <a:t>landmark</a:t>
            </a:r>
            <a:r>
              <a:rPr sz="1550" spc="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10" dirty="0">
                <a:solidFill>
                  <a:srgbClr val="EBEBEE"/>
                </a:solidFill>
                <a:latin typeface="Arial"/>
                <a:cs typeface="Arial"/>
              </a:rPr>
              <a:t>cases</a:t>
            </a:r>
            <a:r>
              <a:rPr sz="15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30" dirty="0">
                <a:solidFill>
                  <a:srgbClr val="EBEBEE"/>
                </a:solidFill>
                <a:latin typeface="Arial"/>
                <a:cs typeface="Arial"/>
              </a:rPr>
              <a:t>from</a:t>
            </a:r>
            <a:r>
              <a:rPr sz="15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45" dirty="0">
                <a:solidFill>
                  <a:srgbClr val="EBEBEE"/>
                </a:solidFill>
                <a:latin typeface="Arial"/>
                <a:cs typeface="Arial"/>
              </a:rPr>
              <a:t>both</a:t>
            </a:r>
            <a:r>
              <a:rPr sz="15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-135" dirty="0">
                <a:solidFill>
                  <a:srgbClr val="EBEBEE"/>
                </a:solidFill>
                <a:latin typeface="Arial"/>
                <a:cs typeface="Arial"/>
              </a:rPr>
              <a:t>UK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5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Hong</a:t>
            </a:r>
            <a:r>
              <a:rPr sz="15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Kong, </a:t>
            </a:r>
            <a:r>
              <a:rPr sz="1550" spc="70" dirty="0">
                <a:solidFill>
                  <a:srgbClr val="EBEBEE"/>
                </a:solidFill>
                <a:latin typeface="Arial"/>
                <a:cs typeface="Arial"/>
              </a:rPr>
              <a:t>analyse</a:t>
            </a:r>
            <a:r>
              <a:rPr sz="15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EBEBEE"/>
                </a:solidFill>
                <a:latin typeface="Arial"/>
                <a:cs typeface="Arial"/>
              </a:rPr>
              <a:t>evolving</a:t>
            </a:r>
            <a:r>
              <a:rPr sz="15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00" dirty="0">
                <a:solidFill>
                  <a:srgbClr val="EBEBEE"/>
                </a:solidFill>
                <a:latin typeface="Arial"/>
                <a:cs typeface="Arial"/>
              </a:rPr>
              <a:t>'control </a:t>
            </a:r>
            <a:r>
              <a:rPr sz="1550" spc="105" dirty="0">
                <a:solidFill>
                  <a:srgbClr val="EBEBEE"/>
                </a:solidFill>
                <a:latin typeface="Arial"/>
                <a:cs typeface="Arial"/>
              </a:rPr>
              <a:t>test',</a:t>
            </a:r>
            <a:r>
              <a:rPr sz="15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5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EBEBEE"/>
                </a:solidFill>
                <a:latin typeface="Arial"/>
                <a:cs typeface="Arial"/>
              </a:rPr>
              <a:t>discuss</a:t>
            </a:r>
            <a:r>
              <a:rPr sz="15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5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EBEBEE"/>
                </a:solidFill>
                <a:latin typeface="Arial"/>
                <a:cs typeface="Arial"/>
              </a:rPr>
              <a:t>implications</a:t>
            </a:r>
            <a:r>
              <a:rPr sz="15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5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05" dirty="0">
                <a:solidFill>
                  <a:srgbClr val="EBEBEE"/>
                </a:solidFill>
                <a:latin typeface="Arial"/>
                <a:cs typeface="Arial"/>
              </a:rPr>
              <a:t>modern</a:t>
            </a:r>
            <a:r>
              <a:rPr sz="15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5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EBEBEE"/>
                </a:solidFill>
                <a:latin typeface="Arial"/>
                <a:cs typeface="Arial"/>
              </a:rPr>
              <a:t>arrangements,</a:t>
            </a:r>
            <a:r>
              <a:rPr sz="15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EBEBEE"/>
                </a:solidFill>
                <a:latin typeface="Arial"/>
                <a:cs typeface="Arial"/>
              </a:rPr>
              <a:t>particularly </a:t>
            </a:r>
            <a:r>
              <a:rPr sz="1550" spc="6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5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5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EBEBEE"/>
                </a:solidFill>
                <a:latin typeface="Arial"/>
                <a:cs typeface="Arial"/>
              </a:rPr>
              <a:t>gig</a:t>
            </a:r>
            <a:r>
              <a:rPr sz="15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EBEBEE"/>
                </a:solidFill>
                <a:latin typeface="Arial"/>
                <a:cs typeface="Arial"/>
              </a:rPr>
              <a:t>economy.</a:t>
            </a:r>
            <a:r>
              <a:rPr sz="15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EBEBEE"/>
                </a:solidFill>
                <a:latin typeface="Arial"/>
                <a:cs typeface="Arial"/>
              </a:rPr>
              <a:t>Join</a:t>
            </a:r>
            <a:r>
              <a:rPr sz="15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EBEBEE"/>
                </a:solidFill>
                <a:latin typeface="Arial"/>
                <a:cs typeface="Arial"/>
              </a:rPr>
              <a:t>us</a:t>
            </a:r>
            <a:r>
              <a:rPr sz="15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5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EBEBEE"/>
                </a:solidFill>
                <a:latin typeface="Arial"/>
                <a:cs typeface="Arial"/>
              </a:rPr>
              <a:t>we</a:t>
            </a:r>
            <a:r>
              <a:rPr sz="15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EBEBEE"/>
                </a:solidFill>
                <a:latin typeface="Arial"/>
                <a:cs typeface="Arial"/>
              </a:rPr>
              <a:t>unravel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5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05" dirty="0">
                <a:solidFill>
                  <a:srgbClr val="EBEBEE"/>
                </a:solidFill>
                <a:latin typeface="Arial"/>
                <a:cs typeface="Arial"/>
              </a:rPr>
              <a:t>complexities</a:t>
            </a:r>
            <a:r>
              <a:rPr sz="15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5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1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5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EBEBEE"/>
                </a:solidFill>
                <a:latin typeface="Arial"/>
                <a:cs typeface="Arial"/>
              </a:rPr>
              <a:t>dynamic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EBEBEE"/>
                </a:solidFill>
                <a:latin typeface="Arial"/>
                <a:cs typeface="Arial"/>
              </a:rPr>
              <a:t>area </a:t>
            </a:r>
            <a:r>
              <a:rPr sz="155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5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law,</a:t>
            </a:r>
            <a:r>
              <a:rPr sz="15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EBEBEE"/>
                </a:solidFill>
                <a:latin typeface="Arial"/>
                <a:cs typeface="Arial"/>
              </a:rPr>
              <a:t>providing</a:t>
            </a:r>
            <a:r>
              <a:rPr sz="15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EBEBEE"/>
                </a:solidFill>
                <a:latin typeface="Arial"/>
                <a:cs typeface="Arial"/>
              </a:rPr>
              <a:t>valuable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EBEBEE"/>
                </a:solidFill>
                <a:latin typeface="Arial"/>
                <a:cs typeface="Arial"/>
              </a:rPr>
              <a:t>insights</a:t>
            </a:r>
            <a:r>
              <a:rPr sz="15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5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5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EBEBEE"/>
                </a:solidFill>
                <a:latin typeface="Arial"/>
                <a:cs typeface="Arial"/>
              </a:rPr>
              <a:t>legal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EBEBEE"/>
                </a:solidFill>
                <a:latin typeface="Arial"/>
                <a:cs typeface="Arial"/>
              </a:rPr>
              <a:t>professionals,</a:t>
            </a:r>
            <a:r>
              <a:rPr sz="15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EBEBEE"/>
                </a:solidFill>
                <a:latin typeface="Arial"/>
                <a:cs typeface="Arial"/>
              </a:rPr>
              <a:t>law</a:t>
            </a:r>
            <a:r>
              <a:rPr sz="15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114" dirty="0">
                <a:solidFill>
                  <a:srgbClr val="EBEBEE"/>
                </a:solidFill>
                <a:latin typeface="Arial"/>
                <a:cs typeface="Arial"/>
              </a:rPr>
              <a:t>students,</a:t>
            </a:r>
            <a:r>
              <a:rPr sz="15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550" spc="110" dirty="0">
                <a:solidFill>
                  <a:srgbClr val="EBEBEE"/>
                </a:solidFill>
                <a:latin typeface="Arial"/>
                <a:cs typeface="Arial"/>
              </a:rPr>
              <a:t>academics</a:t>
            </a:r>
            <a:r>
              <a:rPr sz="15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BEBEE"/>
                </a:solidFill>
                <a:latin typeface="Arial"/>
                <a:cs typeface="Arial"/>
              </a:rPr>
              <a:t>alike.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601421"/>
            <a:ext cx="11800840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dirty="0"/>
              <a:t>Employer</a:t>
            </a:r>
            <a:r>
              <a:rPr sz="4450" spc="-160" dirty="0"/>
              <a:t> </a:t>
            </a:r>
            <a:r>
              <a:rPr sz="4450" spc="-50" dirty="0"/>
              <a:t>Liability</a:t>
            </a:r>
            <a:r>
              <a:rPr sz="4450" spc="-180" dirty="0"/>
              <a:t> </a:t>
            </a:r>
            <a:r>
              <a:rPr sz="4450" dirty="0"/>
              <a:t>for</a:t>
            </a:r>
            <a:r>
              <a:rPr sz="4450" spc="-165" dirty="0"/>
              <a:t> </a:t>
            </a:r>
            <a:r>
              <a:rPr sz="4450" spc="-45" dirty="0"/>
              <a:t>Independent</a:t>
            </a:r>
            <a:r>
              <a:rPr sz="4450" spc="-130" dirty="0"/>
              <a:t> </a:t>
            </a:r>
            <a:r>
              <a:rPr sz="4450" spc="-10" dirty="0"/>
              <a:t>Contractors</a:t>
            </a:r>
            <a:endParaRPr sz="4450"/>
          </a:p>
        </p:txBody>
      </p:sp>
      <p:grpSp>
        <p:nvGrpSpPr>
          <p:cNvPr id="3" name="object 3"/>
          <p:cNvGrpSpPr/>
          <p:nvPr/>
        </p:nvGrpSpPr>
        <p:grpSpPr>
          <a:xfrm>
            <a:off x="790955" y="1805939"/>
            <a:ext cx="6416040" cy="2781300"/>
            <a:chOff x="790955" y="1805939"/>
            <a:chExt cx="6416040" cy="2781300"/>
          </a:xfrm>
        </p:grpSpPr>
        <p:sp>
          <p:nvSpPr>
            <p:cNvPr id="4" name="object 4"/>
            <p:cNvSpPr/>
            <p:nvPr/>
          </p:nvSpPr>
          <p:spPr>
            <a:xfrm>
              <a:off x="794765" y="1809749"/>
              <a:ext cx="6408420" cy="2773680"/>
            </a:xfrm>
            <a:custGeom>
              <a:avLst/>
              <a:gdLst/>
              <a:ahLst/>
              <a:cxnLst/>
              <a:rect l="l" t="t" r="r" b="b"/>
              <a:pathLst>
                <a:path w="6408420" h="2773679">
                  <a:moveTo>
                    <a:pt x="6313170" y="0"/>
                  </a:moveTo>
                  <a:lnTo>
                    <a:pt x="95275" y="0"/>
                  </a:lnTo>
                  <a:lnTo>
                    <a:pt x="58191" y="7489"/>
                  </a:lnTo>
                  <a:lnTo>
                    <a:pt x="27906" y="27908"/>
                  </a:lnTo>
                  <a:lnTo>
                    <a:pt x="7487" y="58185"/>
                  </a:lnTo>
                  <a:lnTo>
                    <a:pt x="0" y="95250"/>
                  </a:lnTo>
                  <a:lnTo>
                    <a:pt x="0" y="2678429"/>
                  </a:lnTo>
                  <a:lnTo>
                    <a:pt x="7487" y="2715494"/>
                  </a:lnTo>
                  <a:lnTo>
                    <a:pt x="27906" y="2745771"/>
                  </a:lnTo>
                  <a:lnTo>
                    <a:pt x="58191" y="2766190"/>
                  </a:lnTo>
                  <a:lnTo>
                    <a:pt x="95275" y="2773679"/>
                  </a:lnTo>
                  <a:lnTo>
                    <a:pt x="6313170" y="2773679"/>
                  </a:lnTo>
                  <a:lnTo>
                    <a:pt x="6350234" y="2766190"/>
                  </a:lnTo>
                  <a:lnTo>
                    <a:pt x="6380511" y="2745771"/>
                  </a:lnTo>
                  <a:lnTo>
                    <a:pt x="6400930" y="2715494"/>
                  </a:lnTo>
                  <a:lnTo>
                    <a:pt x="6408420" y="2678429"/>
                  </a:lnTo>
                  <a:lnTo>
                    <a:pt x="6408420" y="95250"/>
                  </a:lnTo>
                  <a:lnTo>
                    <a:pt x="6400930" y="58185"/>
                  </a:lnTo>
                  <a:lnTo>
                    <a:pt x="6380511" y="27908"/>
                  </a:lnTo>
                  <a:lnTo>
                    <a:pt x="6350234" y="7489"/>
                  </a:lnTo>
                  <a:lnTo>
                    <a:pt x="6313170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4765" y="1809749"/>
              <a:ext cx="6408420" cy="2773680"/>
            </a:xfrm>
            <a:custGeom>
              <a:avLst/>
              <a:gdLst/>
              <a:ahLst/>
              <a:cxnLst/>
              <a:rect l="l" t="t" r="r" b="b"/>
              <a:pathLst>
                <a:path w="6408420" h="2773679">
                  <a:moveTo>
                    <a:pt x="0" y="95250"/>
                  </a:moveTo>
                  <a:lnTo>
                    <a:pt x="7487" y="58185"/>
                  </a:lnTo>
                  <a:lnTo>
                    <a:pt x="27906" y="27908"/>
                  </a:lnTo>
                  <a:lnTo>
                    <a:pt x="58191" y="7489"/>
                  </a:lnTo>
                  <a:lnTo>
                    <a:pt x="95275" y="0"/>
                  </a:lnTo>
                  <a:lnTo>
                    <a:pt x="6313170" y="0"/>
                  </a:lnTo>
                  <a:lnTo>
                    <a:pt x="6350234" y="7489"/>
                  </a:lnTo>
                  <a:lnTo>
                    <a:pt x="6380511" y="27908"/>
                  </a:lnTo>
                  <a:lnTo>
                    <a:pt x="6400930" y="58185"/>
                  </a:lnTo>
                  <a:lnTo>
                    <a:pt x="6408420" y="95250"/>
                  </a:lnTo>
                  <a:lnTo>
                    <a:pt x="6408420" y="2678429"/>
                  </a:lnTo>
                  <a:lnTo>
                    <a:pt x="6400930" y="2715494"/>
                  </a:lnTo>
                  <a:lnTo>
                    <a:pt x="6380511" y="2745771"/>
                  </a:lnTo>
                  <a:lnTo>
                    <a:pt x="6350234" y="2766190"/>
                  </a:lnTo>
                  <a:lnTo>
                    <a:pt x="6313170" y="2773679"/>
                  </a:lnTo>
                  <a:lnTo>
                    <a:pt x="95275" y="2773679"/>
                  </a:lnTo>
                  <a:lnTo>
                    <a:pt x="58191" y="2766190"/>
                  </a:lnTo>
                  <a:lnTo>
                    <a:pt x="27906" y="2745771"/>
                  </a:lnTo>
                  <a:lnTo>
                    <a:pt x="7487" y="2715494"/>
                  </a:lnTo>
                  <a:lnTo>
                    <a:pt x="0" y="267842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5695" y="2018792"/>
            <a:ext cx="589788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EBEBEE"/>
                </a:solidFill>
                <a:latin typeface="Georgia"/>
                <a:cs typeface="Georgia"/>
              </a:rPr>
              <a:t>General</a:t>
            </a:r>
            <a:r>
              <a:rPr sz="2200" spc="-8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EBEBEE"/>
                </a:solidFill>
                <a:latin typeface="Georgia"/>
                <a:cs typeface="Georgia"/>
              </a:rPr>
              <a:t>Rule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Traditionally,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employers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are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not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vicariously</a:t>
            </a:r>
            <a:r>
              <a:rPr sz="17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liable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for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5" dirty="0">
                <a:solidFill>
                  <a:srgbClr val="EBEBEE"/>
                </a:solidFill>
                <a:latin typeface="Arial"/>
                <a:cs typeface="Arial"/>
              </a:rPr>
              <a:t>torts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750" spc="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contractors.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principle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stems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from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notion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75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contractors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have</a:t>
            </a:r>
            <a:r>
              <a:rPr sz="17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autonomy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their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methods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are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not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under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direct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control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employer.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24928" y="1805939"/>
            <a:ext cx="6416040" cy="2781300"/>
            <a:chOff x="7424928" y="1805939"/>
            <a:chExt cx="6416040" cy="2781300"/>
          </a:xfrm>
        </p:grpSpPr>
        <p:sp>
          <p:nvSpPr>
            <p:cNvPr id="8" name="object 8"/>
            <p:cNvSpPr/>
            <p:nvPr/>
          </p:nvSpPr>
          <p:spPr>
            <a:xfrm>
              <a:off x="7428738" y="1809749"/>
              <a:ext cx="6408420" cy="2773680"/>
            </a:xfrm>
            <a:custGeom>
              <a:avLst/>
              <a:gdLst/>
              <a:ahLst/>
              <a:cxnLst/>
              <a:rect l="l" t="t" r="r" b="b"/>
              <a:pathLst>
                <a:path w="6408419" h="2773679">
                  <a:moveTo>
                    <a:pt x="631316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2678429"/>
                  </a:lnTo>
                  <a:lnTo>
                    <a:pt x="7489" y="2715494"/>
                  </a:lnTo>
                  <a:lnTo>
                    <a:pt x="27908" y="2745771"/>
                  </a:lnTo>
                  <a:lnTo>
                    <a:pt x="58185" y="2766190"/>
                  </a:lnTo>
                  <a:lnTo>
                    <a:pt x="95250" y="2773679"/>
                  </a:lnTo>
                  <a:lnTo>
                    <a:pt x="6313169" y="2773679"/>
                  </a:lnTo>
                  <a:lnTo>
                    <a:pt x="6350234" y="2766190"/>
                  </a:lnTo>
                  <a:lnTo>
                    <a:pt x="6380511" y="2745771"/>
                  </a:lnTo>
                  <a:lnTo>
                    <a:pt x="6400930" y="2715494"/>
                  </a:lnTo>
                  <a:lnTo>
                    <a:pt x="6408419" y="2678429"/>
                  </a:lnTo>
                  <a:lnTo>
                    <a:pt x="6408419" y="95250"/>
                  </a:lnTo>
                  <a:lnTo>
                    <a:pt x="6400930" y="58185"/>
                  </a:lnTo>
                  <a:lnTo>
                    <a:pt x="6380511" y="27908"/>
                  </a:lnTo>
                  <a:lnTo>
                    <a:pt x="6350234" y="7489"/>
                  </a:lnTo>
                  <a:lnTo>
                    <a:pt x="631316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8738" y="1809749"/>
              <a:ext cx="6408420" cy="2773680"/>
            </a:xfrm>
            <a:custGeom>
              <a:avLst/>
              <a:gdLst/>
              <a:ahLst/>
              <a:cxnLst/>
              <a:rect l="l" t="t" r="r" b="b"/>
              <a:pathLst>
                <a:path w="6408419" h="277367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6313169" y="0"/>
                  </a:lnTo>
                  <a:lnTo>
                    <a:pt x="6350234" y="7489"/>
                  </a:lnTo>
                  <a:lnTo>
                    <a:pt x="6380511" y="27908"/>
                  </a:lnTo>
                  <a:lnTo>
                    <a:pt x="6400930" y="58185"/>
                  </a:lnTo>
                  <a:lnTo>
                    <a:pt x="6408419" y="95250"/>
                  </a:lnTo>
                  <a:lnTo>
                    <a:pt x="6408419" y="2678429"/>
                  </a:lnTo>
                  <a:lnTo>
                    <a:pt x="6400930" y="2715494"/>
                  </a:lnTo>
                  <a:lnTo>
                    <a:pt x="6380511" y="2745771"/>
                  </a:lnTo>
                  <a:lnTo>
                    <a:pt x="6350234" y="2766190"/>
                  </a:lnTo>
                  <a:lnTo>
                    <a:pt x="6313169" y="2773679"/>
                  </a:lnTo>
                  <a:lnTo>
                    <a:pt x="95250" y="2773679"/>
                  </a:lnTo>
                  <a:lnTo>
                    <a:pt x="58185" y="2766190"/>
                  </a:lnTo>
                  <a:lnTo>
                    <a:pt x="27908" y="2745771"/>
                  </a:lnTo>
                  <a:lnTo>
                    <a:pt x="7489" y="2715494"/>
                  </a:lnTo>
                  <a:lnTo>
                    <a:pt x="0" y="267842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51242" y="2018792"/>
            <a:ext cx="5890895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EBEBEE"/>
                </a:solidFill>
                <a:latin typeface="Georgia"/>
                <a:cs typeface="Georgia"/>
              </a:rPr>
              <a:t>Exceptions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However,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exceptions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exist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where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employer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EBEBEE"/>
                </a:solidFill>
                <a:latin typeface="Arial"/>
                <a:cs typeface="Arial"/>
              </a:rPr>
              <a:t>may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still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be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held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EBEBEE"/>
                </a:solidFill>
                <a:latin typeface="Arial"/>
                <a:cs typeface="Arial"/>
              </a:rPr>
              <a:t>liable.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These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include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cases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involving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non-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delegable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duties,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negligent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selection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contractor,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or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where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task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itself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inherently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dangerous.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0955" y="4806696"/>
            <a:ext cx="6416040" cy="2781300"/>
            <a:chOff x="790955" y="4806696"/>
            <a:chExt cx="6416040" cy="2781300"/>
          </a:xfrm>
        </p:grpSpPr>
        <p:sp>
          <p:nvSpPr>
            <p:cNvPr id="12" name="object 12"/>
            <p:cNvSpPr/>
            <p:nvPr/>
          </p:nvSpPr>
          <p:spPr>
            <a:xfrm>
              <a:off x="794765" y="4810506"/>
              <a:ext cx="6408420" cy="2773680"/>
            </a:xfrm>
            <a:custGeom>
              <a:avLst/>
              <a:gdLst/>
              <a:ahLst/>
              <a:cxnLst/>
              <a:rect l="l" t="t" r="r" b="b"/>
              <a:pathLst>
                <a:path w="6408420" h="2773679">
                  <a:moveTo>
                    <a:pt x="6313170" y="0"/>
                  </a:moveTo>
                  <a:lnTo>
                    <a:pt x="95275" y="0"/>
                  </a:lnTo>
                  <a:lnTo>
                    <a:pt x="58191" y="7489"/>
                  </a:lnTo>
                  <a:lnTo>
                    <a:pt x="27906" y="27908"/>
                  </a:lnTo>
                  <a:lnTo>
                    <a:pt x="7487" y="58185"/>
                  </a:lnTo>
                  <a:lnTo>
                    <a:pt x="0" y="95250"/>
                  </a:lnTo>
                  <a:lnTo>
                    <a:pt x="0" y="2678404"/>
                  </a:lnTo>
                  <a:lnTo>
                    <a:pt x="7487" y="2715488"/>
                  </a:lnTo>
                  <a:lnTo>
                    <a:pt x="27906" y="2745773"/>
                  </a:lnTo>
                  <a:lnTo>
                    <a:pt x="58191" y="2766192"/>
                  </a:lnTo>
                  <a:lnTo>
                    <a:pt x="95275" y="2773680"/>
                  </a:lnTo>
                  <a:lnTo>
                    <a:pt x="6313170" y="2773680"/>
                  </a:lnTo>
                  <a:lnTo>
                    <a:pt x="6350234" y="2766192"/>
                  </a:lnTo>
                  <a:lnTo>
                    <a:pt x="6380511" y="2745773"/>
                  </a:lnTo>
                  <a:lnTo>
                    <a:pt x="6400930" y="2715488"/>
                  </a:lnTo>
                  <a:lnTo>
                    <a:pt x="6408420" y="2678404"/>
                  </a:lnTo>
                  <a:lnTo>
                    <a:pt x="6408420" y="95250"/>
                  </a:lnTo>
                  <a:lnTo>
                    <a:pt x="6400930" y="58185"/>
                  </a:lnTo>
                  <a:lnTo>
                    <a:pt x="6380511" y="27908"/>
                  </a:lnTo>
                  <a:lnTo>
                    <a:pt x="6350234" y="7489"/>
                  </a:lnTo>
                  <a:lnTo>
                    <a:pt x="6313170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4765" y="4810506"/>
              <a:ext cx="6408420" cy="2773680"/>
            </a:xfrm>
            <a:custGeom>
              <a:avLst/>
              <a:gdLst/>
              <a:ahLst/>
              <a:cxnLst/>
              <a:rect l="l" t="t" r="r" b="b"/>
              <a:pathLst>
                <a:path w="6408420" h="2773679">
                  <a:moveTo>
                    <a:pt x="0" y="95250"/>
                  </a:moveTo>
                  <a:lnTo>
                    <a:pt x="7487" y="58185"/>
                  </a:lnTo>
                  <a:lnTo>
                    <a:pt x="27906" y="27908"/>
                  </a:lnTo>
                  <a:lnTo>
                    <a:pt x="58191" y="7489"/>
                  </a:lnTo>
                  <a:lnTo>
                    <a:pt x="95275" y="0"/>
                  </a:lnTo>
                  <a:lnTo>
                    <a:pt x="6313170" y="0"/>
                  </a:lnTo>
                  <a:lnTo>
                    <a:pt x="6350234" y="7489"/>
                  </a:lnTo>
                  <a:lnTo>
                    <a:pt x="6380511" y="27908"/>
                  </a:lnTo>
                  <a:lnTo>
                    <a:pt x="6400930" y="58185"/>
                  </a:lnTo>
                  <a:lnTo>
                    <a:pt x="6408420" y="95250"/>
                  </a:lnTo>
                  <a:lnTo>
                    <a:pt x="6408420" y="2678404"/>
                  </a:lnTo>
                  <a:lnTo>
                    <a:pt x="6400930" y="2715488"/>
                  </a:lnTo>
                  <a:lnTo>
                    <a:pt x="6380511" y="2745773"/>
                  </a:lnTo>
                  <a:lnTo>
                    <a:pt x="6350234" y="2766192"/>
                  </a:lnTo>
                  <a:lnTo>
                    <a:pt x="6313170" y="2773680"/>
                  </a:lnTo>
                  <a:lnTo>
                    <a:pt x="95275" y="2773680"/>
                  </a:lnTo>
                  <a:lnTo>
                    <a:pt x="58191" y="2766192"/>
                  </a:lnTo>
                  <a:lnTo>
                    <a:pt x="27906" y="2745773"/>
                  </a:lnTo>
                  <a:lnTo>
                    <a:pt x="7487" y="2715488"/>
                  </a:lnTo>
                  <a:lnTo>
                    <a:pt x="0" y="2678404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15695" y="5019497"/>
            <a:ext cx="5893435" cy="232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solidFill>
                  <a:srgbClr val="EBEBEE"/>
                </a:solidFill>
                <a:latin typeface="Georgia"/>
                <a:cs typeface="Georgia"/>
              </a:rPr>
              <a:t>Blurred</a:t>
            </a:r>
            <a:r>
              <a:rPr sz="2200" spc="-7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EBEBEE"/>
                </a:solidFill>
                <a:latin typeface="Georgia"/>
                <a:cs typeface="Georgia"/>
              </a:rPr>
              <a:t>Lines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44"/>
              </a:spcBef>
            </a:pP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Modern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arrangements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have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complicated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this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distinction,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leading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scrutinise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nature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EBEBEE"/>
                </a:solidFill>
                <a:latin typeface="Arial"/>
                <a:cs typeface="Arial"/>
              </a:rPr>
              <a:t>of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relationship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more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closely.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Factors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such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as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integration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into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business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economic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reality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are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increasingly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considered.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24928" y="4806696"/>
            <a:ext cx="6416040" cy="2781300"/>
            <a:chOff x="7424928" y="4806696"/>
            <a:chExt cx="6416040" cy="2781300"/>
          </a:xfrm>
        </p:grpSpPr>
        <p:sp>
          <p:nvSpPr>
            <p:cNvPr id="16" name="object 16"/>
            <p:cNvSpPr/>
            <p:nvPr/>
          </p:nvSpPr>
          <p:spPr>
            <a:xfrm>
              <a:off x="7428738" y="4810506"/>
              <a:ext cx="6408420" cy="2773680"/>
            </a:xfrm>
            <a:custGeom>
              <a:avLst/>
              <a:gdLst/>
              <a:ahLst/>
              <a:cxnLst/>
              <a:rect l="l" t="t" r="r" b="b"/>
              <a:pathLst>
                <a:path w="6408419" h="2773679">
                  <a:moveTo>
                    <a:pt x="631316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2678404"/>
                  </a:lnTo>
                  <a:lnTo>
                    <a:pt x="7489" y="2715488"/>
                  </a:lnTo>
                  <a:lnTo>
                    <a:pt x="27908" y="2745773"/>
                  </a:lnTo>
                  <a:lnTo>
                    <a:pt x="58185" y="2766192"/>
                  </a:lnTo>
                  <a:lnTo>
                    <a:pt x="95250" y="2773680"/>
                  </a:lnTo>
                  <a:lnTo>
                    <a:pt x="6313169" y="2773680"/>
                  </a:lnTo>
                  <a:lnTo>
                    <a:pt x="6350234" y="2766192"/>
                  </a:lnTo>
                  <a:lnTo>
                    <a:pt x="6380511" y="2745773"/>
                  </a:lnTo>
                  <a:lnTo>
                    <a:pt x="6400930" y="2715488"/>
                  </a:lnTo>
                  <a:lnTo>
                    <a:pt x="6408419" y="2678404"/>
                  </a:lnTo>
                  <a:lnTo>
                    <a:pt x="6408419" y="95250"/>
                  </a:lnTo>
                  <a:lnTo>
                    <a:pt x="6400930" y="58185"/>
                  </a:lnTo>
                  <a:lnTo>
                    <a:pt x="6380511" y="27908"/>
                  </a:lnTo>
                  <a:lnTo>
                    <a:pt x="6350234" y="7489"/>
                  </a:lnTo>
                  <a:lnTo>
                    <a:pt x="6313169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8738" y="4810506"/>
              <a:ext cx="6408420" cy="2773680"/>
            </a:xfrm>
            <a:custGeom>
              <a:avLst/>
              <a:gdLst/>
              <a:ahLst/>
              <a:cxnLst/>
              <a:rect l="l" t="t" r="r" b="b"/>
              <a:pathLst>
                <a:path w="6408419" h="277367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6313169" y="0"/>
                  </a:lnTo>
                  <a:lnTo>
                    <a:pt x="6350234" y="7489"/>
                  </a:lnTo>
                  <a:lnTo>
                    <a:pt x="6380511" y="27908"/>
                  </a:lnTo>
                  <a:lnTo>
                    <a:pt x="6400930" y="58185"/>
                  </a:lnTo>
                  <a:lnTo>
                    <a:pt x="6408419" y="95250"/>
                  </a:lnTo>
                  <a:lnTo>
                    <a:pt x="6408419" y="2678404"/>
                  </a:lnTo>
                  <a:lnTo>
                    <a:pt x="6400930" y="2715488"/>
                  </a:lnTo>
                  <a:lnTo>
                    <a:pt x="6380511" y="2745773"/>
                  </a:lnTo>
                  <a:lnTo>
                    <a:pt x="6350234" y="2766192"/>
                  </a:lnTo>
                  <a:lnTo>
                    <a:pt x="6313169" y="2773680"/>
                  </a:lnTo>
                  <a:lnTo>
                    <a:pt x="95250" y="2773680"/>
                  </a:lnTo>
                  <a:lnTo>
                    <a:pt x="58185" y="2766192"/>
                  </a:lnTo>
                  <a:lnTo>
                    <a:pt x="27908" y="2745773"/>
                  </a:lnTo>
                  <a:lnTo>
                    <a:pt x="7489" y="2715488"/>
                  </a:lnTo>
                  <a:lnTo>
                    <a:pt x="0" y="2678404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51242" y="5019497"/>
            <a:ext cx="5826125" cy="232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EBEBEE"/>
                </a:solidFill>
                <a:latin typeface="Georgia"/>
                <a:cs typeface="Georgia"/>
              </a:rPr>
              <a:t>Legal</a:t>
            </a:r>
            <a:r>
              <a:rPr sz="2200" spc="-8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EBEBEE"/>
                </a:solidFill>
                <a:latin typeface="Georgia"/>
                <a:cs typeface="Georgia"/>
              </a:rPr>
              <a:t>Implications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44"/>
              </a:spcBef>
            </a:pP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classification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worker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employee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or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75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contractor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has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significant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legal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ramifications,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affecting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not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only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04" dirty="0">
                <a:solidFill>
                  <a:srgbClr val="EBEBEE"/>
                </a:solidFill>
                <a:latin typeface="Arial"/>
                <a:cs typeface="Arial"/>
              </a:rPr>
              <a:t>tort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liability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EBEBEE"/>
                </a:solidFill>
                <a:latin typeface="Arial"/>
                <a:cs typeface="Arial"/>
              </a:rPr>
              <a:t>but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also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rights,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tax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obligations,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social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security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benefits.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016" y="553593"/>
            <a:ext cx="1020445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Key</a:t>
            </a:r>
            <a:r>
              <a:rPr sz="3500" spc="-70" dirty="0"/>
              <a:t> Distinction:</a:t>
            </a:r>
            <a:r>
              <a:rPr sz="3500" spc="-60" dirty="0"/>
              <a:t> "Control</a:t>
            </a:r>
            <a:r>
              <a:rPr sz="3500" spc="-90" dirty="0"/>
              <a:t> </a:t>
            </a:r>
            <a:r>
              <a:rPr sz="3500" spc="-110" dirty="0"/>
              <a:t>Test"</a:t>
            </a:r>
            <a:r>
              <a:rPr sz="3500" spc="-60" dirty="0"/>
              <a:t> </a:t>
            </a:r>
            <a:r>
              <a:rPr sz="3500" dirty="0"/>
              <a:t>and</a:t>
            </a:r>
            <a:r>
              <a:rPr sz="3500" spc="-80" dirty="0"/>
              <a:t> </a:t>
            </a:r>
            <a:r>
              <a:rPr sz="3500" dirty="0"/>
              <a:t>Economic</a:t>
            </a:r>
            <a:r>
              <a:rPr sz="3500" spc="-105" dirty="0"/>
              <a:t> </a:t>
            </a:r>
            <a:r>
              <a:rPr sz="3500" spc="-10" dirty="0"/>
              <a:t>Reality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693419" y="1513332"/>
            <a:ext cx="1015365" cy="6123940"/>
            <a:chOff x="693419" y="1513332"/>
            <a:chExt cx="1015365" cy="6123940"/>
          </a:xfrm>
        </p:grpSpPr>
        <p:sp>
          <p:nvSpPr>
            <p:cNvPr id="4" name="object 4"/>
            <p:cNvSpPr/>
            <p:nvPr/>
          </p:nvSpPr>
          <p:spPr>
            <a:xfrm>
              <a:off x="888492" y="1513331"/>
              <a:ext cx="820419" cy="6123940"/>
            </a:xfrm>
            <a:custGeom>
              <a:avLst/>
              <a:gdLst/>
              <a:ahLst/>
              <a:cxnLst/>
              <a:rect l="l" t="t" r="r" b="b"/>
              <a:pathLst>
                <a:path w="820419" h="6123940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118314"/>
                  </a:lnTo>
                  <a:lnTo>
                    <a:pt x="5118" y="6123432"/>
                  </a:lnTo>
                  <a:lnTo>
                    <a:pt x="17741" y="6123432"/>
                  </a:lnTo>
                  <a:lnTo>
                    <a:pt x="22860" y="6118314"/>
                  </a:lnTo>
                  <a:lnTo>
                    <a:pt x="22860" y="5080"/>
                  </a:lnTo>
                  <a:close/>
                </a:path>
                <a:path w="820419" h="6123940">
                  <a:moveTo>
                    <a:pt x="819912" y="398272"/>
                  </a:moveTo>
                  <a:lnTo>
                    <a:pt x="814832" y="393192"/>
                  </a:lnTo>
                  <a:lnTo>
                    <a:pt x="195618" y="393192"/>
                  </a:lnTo>
                  <a:lnTo>
                    <a:pt x="190500" y="398272"/>
                  </a:lnTo>
                  <a:lnTo>
                    <a:pt x="190500" y="404622"/>
                  </a:lnTo>
                  <a:lnTo>
                    <a:pt x="190500" y="410972"/>
                  </a:lnTo>
                  <a:lnTo>
                    <a:pt x="195618" y="416052"/>
                  </a:lnTo>
                  <a:lnTo>
                    <a:pt x="814832" y="416052"/>
                  </a:lnTo>
                  <a:lnTo>
                    <a:pt x="819912" y="410972"/>
                  </a:lnTo>
                  <a:lnTo>
                    <a:pt x="819912" y="398272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229" y="1716786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329704" y="0"/>
                  </a:moveTo>
                  <a:lnTo>
                    <a:pt x="75679" y="0"/>
                  </a:lnTo>
                  <a:lnTo>
                    <a:pt x="46221" y="5951"/>
                  </a:lnTo>
                  <a:lnTo>
                    <a:pt x="22166" y="22177"/>
                  </a:lnTo>
                  <a:lnTo>
                    <a:pt x="5947" y="46237"/>
                  </a:lnTo>
                  <a:lnTo>
                    <a:pt x="0" y="75692"/>
                  </a:lnTo>
                  <a:lnTo>
                    <a:pt x="0" y="329692"/>
                  </a:lnTo>
                  <a:lnTo>
                    <a:pt x="5947" y="359146"/>
                  </a:lnTo>
                  <a:lnTo>
                    <a:pt x="22166" y="383206"/>
                  </a:lnTo>
                  <a:lnTo>
                    <a:pt x="46221" y="399432"/>
                  </a:lnTo>
                  <a:lnTo>
                    <a:pt x="75679" y="405384"/>
                  </a:lnTo>
                  <a:lnTo>
                    <a:pt x="329704" y="405384"/>
                  </a:lnTo>
                  <a:lnTo>
                    <a:pt x="359162" y="399432"/>
                  </a:lnTo>
                  <a:lnTo>
                    <a:pt x="383217" y="383206"/>
                  </a:lnTo>
                  <a:lnTo>
                    <a:pt x="399436" y="359146"/>
                  </a:lnTo>
                  <a:lnTo>
                    <a:pt x="405383" y="329692"/>
                  </a:lnTo>
                  <a:lnTo>
                    <a:pt x="405383" y="75692"/>
                  </a:lnTo>
                  <a:lnTo>
                    <a:pt x="399436" y="46237"/>
                  </a:lnTo>
                  <a:lnTo>
                    <a:pt x="383217" y="22177"/>
                  </a:lnTo>
                  <a:lnTo>
                    <a:pt x="359162" y="5951"/>
                  </a:lnTo>
                  <a:lnTo>
                    <a:pt x="32970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7229" y="1716786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75692"/>
                  </a:moveTo>
                  <a:lnTo>
                    <a:pt x="5947" y="46237"/>
                  </a:lnTo>
                  <a:lnTo>
                    <a:pt x="22166" y="22177"/>
                  </a:lnTo>
                  <a:lnTo>
                    <a:pt x="46221" y="5951"/>
                  </a:lnTo>
                  <a:lnTo>
                    <a:pt x="75679" y="0"/>
                  </a:lnTo>
                  <a:lnTo>
                    <a:pt x="329704" y="0"/>
                  </a:lnTo>
                  <a:lnTo>
                    <a:pt x="359162" y="5951"/>
                  </a:lnTo>
                  <a:lnTo>
                    <a:pt x="383217" y="22177"/>
                  </a:lnTo>
                  <a:lnTo>
                    <a:pt x="399436" y="46237"/>
                  </a:lnTo>
                  <a:lnTo>
                    <a:pt x="405383" y="75692"/>
                  </a:lnTo>
                  <a:lnTo>
                    <a:pt x="405383" y="329692"/>
                  </a:lnTo>
                  <a:lnTo>
                    <a:pt x="399436" y="359146"/>
                  </a:lnTo>
                  <a:lnTo>
                    <a:pt x="383217" y="383206"/>
                  </a:lnTo>
                  <a:lnTo>
                    <a:pt x="359162" y="399432"/>
                  </a:lnTo>
                  <a:lnTo>
                    <a:pt x="329704" y="405384"/>
                  </a:lnTo>
                  <a:lnTo>
                    <a:pt x="75679" y="405384"/>
                  </a:lnTo>
                  <a:lnTo>
                    <a:pt x="46221" y="399432"/>
                  </a:lnTo>
                  <a:lnTo>
                    <a:pt x="22166" y="383206"/>
                  </a:lnTo>
                  <a:lnTo>
                    <a:pt x="5947" y="359146"/>
                  </a:lnTo>
                  <a:lnTo>
                    <a:pt x="0" y="329692"/>
                  </a:lnTo>
                  <a:lnTo>
                    <a:pt x="0" y="75692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1900" y="1704213"/>
            <a:ext cx="1346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EBEBEE"/>
                </a:solidFill>
                <a:latin typeface="Georgia"/>
                <a:cs typeface="Georgia"/>
              </a:rPr>
              <a:t>1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6170" y="1669161"/>
            <a:ext cx="11709400" cy="126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0" dirty="0">
                <a:solidFill>
                  <a:srgbClr val="EBEBEE"/>
                </a:solidFill>
                <a:latin typeface="Georgia"/>
                <a:cs typeface="Georgia"/>
              </a:rPr>
              <a:t>Traditional</a:t>
            </a:r>
            <a:r>
              <a:rPr sz="1750" spc="-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50" dirty="0">
                <a:solidFill>
                  <a:srgbClr val="EBEBEE"/>
                </a:solidFill>
                <a:latin typeface="Georgia"/>
                <a:cs typeface="Georgia"/>
              </a:rPr>
              <a:t>Control</a:t>
            </a:r>
            <a:r>
              <a:rPr sz="1750" spc="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50" spc="-20" dirty="0">
                <a:solidFill>
                  <a:srgbClr val="EBEBEE"/>
                </a:solidFill>
                <a:latin typeface="Georgia"/>
                <a:cs typeface="Georgia"/>
              </a:rPr>
              <a:t>Test</a:t>
            </a:r>
            <a:endParaRPr sz="1750">
              <a:latin typeface="Georgia"/>
              <a:cs typeface="Georgia"/>
            </a:endParaRPr>
          </a:p>
          <a:p>
            <a:pPr marL="12700" marR="5080">
              <a:lnSpc>
                <a:spcPct val="136800"/>
              </a:lnSpc>
              <a:spcBef>
                <a:spcPts val="765"/>
              </a:spcBef>
            </a:pP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Historically,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relied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heavily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'control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test'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determine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status.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5" dirty="0">
                <a:solidFill>
                  <a:srgbClr val="EBEBEE"/>
                </a:solidFill>
                <a:latin typeface="Arial"/>
                <a:cs typeface="Arial"/>
              </a:rPr>
              <a:t>test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EBEBEE"/>
                </a:solidFill>
                <a:latin typeface="Arial"/>
                <a:cs typeface="Arial"/>
              </a:rPr>
              <a:t>focused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degree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5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EBEBEE"/>
                </a:solidFill>
                <a:latin typeface="Arial"/>
                <a:cs typeface="Arial"/>
              </a:rPr>
              <a:t>control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BEBEE"/>
                </a:solidFill>
                <a:latin typeface="Arial"/>
                <a:cs typeface="Arial"/>
              </a:rPr>
              <a:t>an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employer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exercised</a:t>
            </a:r>
            <a:r>
              <a:rPr sz="140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over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worker's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tasks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methods.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high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degree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EBEBEE"/>
                </a:solidFill>
                <a:latin typeface="Arial"/>
                <a:cs typeface="Arial"/>
              </a:rPr>
              <a:t>control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typically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indicated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employer-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employee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relationship.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3419" y="3505200"/>
            <a:ext cx="1015365" cy="411480"/>
            <a:chOff x="693419" y="3505200"/>
            <a:chExt cx="1015365" cy="411480"/>
          </a:xfrm>
        </p:grpSpPr>
        <p:sp>
          <p:nvSpPr>
            <p:cNvPr id="10" name="object 10"/>
            <p:cNvSpPr/>
            <p:nvPr/>
          </p:nvSpPr>
          <p:spPr>
            <a:xfrm>
              <a:off x="1078991" y="3698747"/>
              <a:ext cx="629920" cy="22860"/>
            </a:xfrm>
            <a:custGeom>
              <a:avLst/>
              <a:gdLst/>
              <a:ahLst/>
              <a:cxnLst/>
              <a:rect l="l" t="t" r="r" b="b"/>
              <a:pathLst>
                <a:path w="629919" h="22860">
                  <a:moveTo>
                    <a:pt x="624332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624332" y="22860"/>
                  </a:lnTo>
                  <a:lnTo>
                    <a:pt x="629412" y="17779"/>
                  </a:lnTo>
                  <a:lnTo>
                    <a:pt x="629412" y="5079"/>
                  </a:lnTo>
                  <a:lnTo>
                    <a:pt x="624332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7229" y="3509010"/>
              <a:ext cx="405765" cy="403860"/>
            </a:xfrm>
            <a:custGeom>
              <a:avLst/>
              <a:gdLst/>
              <a:ahLst/>
              <a:cxnLst/>
              <a:rect l="l" t="t" r="r" b="b"/>
              <a:pathLst>
                <a:path w="405765" h="403860">
                  <a:moveTo>
                    <a:pt x="329984" y="0"/>
                  </a:moveTo>
                  <a:lnTo>
                    <a:pt x="75399" y="0"/>
                  </a:lnTo>
                  <a:lnTo>
                    <a:pt x="46050" y="5929"/>
                  </a:lnTo>
                  <a:lnTo>
                    <a:pt x="22083" y="22098"/>
                  </a:lnTo>
                  <a:lnTo>
                    <a:pt x="5925" y="46077"/>
                  </a:lnTo>
                  <a:lnTo>
                    <a:pt x="0" y="75437"/>
                  </a:lnTo>
                  <a:lnTo>
                    <a:pt x="0" y="328422"/>
                  </a:lnTo>
                  <a:lnTo>
                    <a:pt x="5925" y="357782"/>
                  </a:lnTo>
                  <a:lnTo>
                    <a:pt x="22083" y="381762"/>
                  </a:lnTo>
                  <a:lnTo>
                    <a:pt x="46050" y="397930"/>
                  </a:lnTo>
                  <a:lnTo>
                    <a:pt x="75399" y="403860"/>
                  </a:lnTo>
                  <a:lnTo>
                    <a:pt x="329984" y="403860"/>
                  </a:lnTo>
                  <a:lnTo>
                    <a:pt x="359333" y="397930"/>
                  </a:lnTo>
                  <a:lnTo>
                    <a:pt x="383300" y="381762"/>
                  </a:lnTo>
                  <a:lnTo>
                    <a:pt x="399458" y="357782"/>
                  </a:lnTo>
                  <a:lnTo>
                    <a:pt x="405383" y="328422"/>
                  </a:lnTo>
                  <a:lnTo>
                    <a:pt x="405383" y="75437"/>
                  </a:lnTo>
                  <a:lnTo>
                    <a:pt x="399458" y="46077"/>
                  </a:lnTo>
                  <a:lnTo>
                    <a:pt x="383300" y="22098"/>
                  </a:lnTo>
                  <a:lnTo>
                    <a:pt x="359333" y="5929"/>
                  </a:lnTo>
                  <a:lnTo>
                    <a:pt x="32998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229" y="3509010"/>
              <a:ext cx="405765" cy="403860"/>
            </a:xfrm>
            <a:custGeom>
              <a:avLst/>
              <a:gdLst/>
              <a:ahLst/>
              <a:cxnLst/>
              <a:rect l="l" t="t" r="r" b="b"/>
              <a:pathLst>
                <a:path w="405765" h="403860">
                  <a:moveTo>
                    <a:pt x="0" y="75437"/>
                  </a:moveTo>
                  <a:lnTo>
                    <a:pt x="5925" y="46077"/>
                  </a:lnTo>
                  <a:lnTo>
                    <a:pt x="22083" y="22098"/>
                  </a:lnTo>
                  <a:lnTo>
                    <a:pt x="46050" y="5929"/>
                  </a:lnTo>
                  <a:lnTo>
                    <a:pt x="75399" y="0"/>
                  </a:lnTo>
                  <a:lnTo>
                    <a:pt x="329984" y="0"/>
                  </a:lnTo>
                  <a:lnTo>
                    <a:pt x="359333" y="5929"/>
                  </a:lnTo>
                  <a:lnTo>
                    <a:pt x="383300" y="22098"/>
                  </a:lnTo>
                  <a:lnTo>
                    <a:pt x="399458" y="46077"/>
                  </a:lnTo>
                  <a:lnTo>
                    <a:pt x="405383" y="75437"/>
                  </a:lnTo>
                  <a:lnTo>
                    <a:pt x="405383" y="328422"/>
                  </a:lnTo>
                  <a:lnTo>
                    <a:pt x="399458" y="357782"/>
                  </a:lnTo>
                  <a:lnTo>
                    <a:pt x="383300" y="381762"/>
                  </a:lnTo>
                  <a:lnTo>
                    <a:pt x="359333" y="397930"/>
                  </a:lnTo>
                  <a:lnTo>
                    <a:pt x="329984" y="403860"/>
                  </a:lnTo>
                  <a:lnTo>
                    <a:pt x="75399" y="403860"/>
                  </a:lnTo>
                  <a:lnTo>
                    <a:pt x="46050" y="397930"/>
                  </a:lnTo>
                  <a:lnTo>
                    <a:pt x="22083" y="381762"/>
                  </a:lnTo>
                  <a:lnTo>
                    <a:pt x="5925" y="357782"/>
                  </a:lnTo>
                  <a:lnTo>
                    <a:pt x="0" y="328422"/>
                  </a:lnTo>
                  <a:lnTo>
                    <a:pt x="0" y="75437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12698" y="3496183"/>
            <a:ext cx="1714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EBEBEE"/>
                </a:solidFill>
                <a:latin typeface="Georgia"/>
                <a:cs typeface="Georgia"/>
              </a:rPr>
              <a:t>2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6170" y="3461130"/>
            <a:ext cx="11713210" cy="97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EBEBEE"/>
                </a:solidFill>
                <a:latin typeface="Georgia"/>
                <a:cs typeface="Georgia"/>
              </a:rPr>
              <a:t>Evolution</a:t>
            </a:r>
            <a:r>
              <a:rPr sz="1750" spc="-4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50" dirty="0">
                <a:solidFill>
                  <a:srgbClr val="EBEBEE"/>
                </a:solidFill>
                <a:latin typeface="Georgia"/>
                <a:cs typeface="Georgia"/>
              </a:rPr>
              <a:t>of</a:t>
            </a:r>
            <a:r>
              <a:rPr sz="1750" spc="-4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50" dirty="0">
                <a:solidFill>
                  <a:srgbClr val="EBEBEE"/>
                </a:solidFill>
                <a:latin typeface="Georgia"/>
                <a:cs typeface="Georgia"/>
              </a:rPr>
              <a:t>the</a:t>
            </a:r>
            <a:r>
              <a:rPr sz="1750" spc="-6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50" spc="-20" dirty="0">
                <a:solidFill>
                  <a:srgbClr val="EBEBEE"/>
                </a:solidFill>
                <a:latin typeface="Georgia"/>
                <a:cs typeface="Georgia"/>
              </a:rPr>
              <a:t>Test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arrangements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became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more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complex,</a:t>
            </a:r>
            <a:r>
              <a:rPr sz="140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recognised</a:t>
            </a:r>
            <a:r>
              <a:rPr sz="140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limitations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EBEBEE"/>
                </a:solidFill>
                <a:latin typeface="Arial"/>
                <a:cs typeface="Arial"/>
              </a:rPr>
              <a:t>control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EBEBEE"/>
                </a:solidFill>
                <a:latin typeface="Arial"/>
                <a:cs typeface="Arial"/>
              </a:rPr>
              <a:t>test.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led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development</a:t>
            </a:r>
            <a:r>
              <a:rPr sz="1400" spc="-18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multi-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factorial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approach,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considering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various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EBEBEE"/>
                </a:solidFill>
                <a:latin typeface="Arial"/>
                <a:cs typeface="Arial"/>
              </a:rPr>
              <a:t>aspects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relationship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beyond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mere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control.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3419" y="5009388"/>
            <a:ext cx="1015365" cy="411480"/>
            <a:chOff x="693419" y="5009388"/>
            <a:chExt cx="1015365" cy="411480"/>
          </a:xfrm>
        </p:grpSpPr>
        <p:sp>
          <p:nvSpPr>
            <p:cNvPr id="16" name="object 16"/>
            <p:cNvSpPr/>
            <p:nvPr/>
          </p:nvSpPr>
          <p:spPr>
            <a:xfrm>
              <a:off x="1078991" y="5202936"/>
              <a:ext cx="629920" cy="22860"/>
            </a:xfrm>
            <a:custGeom>
              <a:avLst/>
              <a:gdLst/>
              <a:ahLst/>
              <a:cxnLst/>
              <a:rect l="l" t="t" r="r" b="b"/>
              <a:pathLst>
                <a:path w="629919" h="22860">
                  <a:moveTo>
                    <a:pt x="624332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59"/>
                  </a:lnTo>
                  <a:lnTo>
                    <a:pt x="624332" y="22859"/>
                  </a:lnTo>
                  <a:lnTo>
                    <a:pt x="629412" y="17780"/>
                  </a:lnTo>
                  <a:lnTo>
                    <a:pt x="629412" y="5080"/>
                  </a:lnTo>
                  <a:lnTo>
                    <a:pt x="624332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7229" y="5013198"/>
              <a:ext cx="405765" cy="403860"/>
            </a:xfrm>
            <a:custGeom>
              <a:avLst/>
              <a:gdLst/>
              <a:ahLst/>
              <a:cxnLst/>
              <a:rect l="l" t="t" r="r" b="b"/>
              <a:pathLst>
                <a:path w="405765" h="403860">
                  <a:moveTo>
                    <a:pt x="329984" y="0"/>
                  </a:moveTo>
                  <a:lnTo>
                    <a:pt x="75399" y="0"/>
                  </a:lnTo>
                  <a:lnTo>
                    <a:pt x="46050" y="5929"/>
                  </a:lnTo>
                  <a:lnTo>
                    <a:pt x="22083" y="22098"/>
                  </a:lnTo>
                  <a:lnTo>
                    <a:pt x="5925" y="46077"/>
                  </a:lnTo>
                  <a:lnTo>
                    <a:pt x="0" y="75437"/>
                  </a:lnTo>
                  <a:lnTo>
                    <a:pt x="0" y="328421"/>
                  </a:lnTo>
                  <a:lnTo>
                    <a:pt x="5925" y="357782"/>
                  </a:lnTo>
                  <a:lnTo>
                    <a:pt x="22083" y="381762"/>
                  </a:lnTo>
                  <a:lnTo>
                    <a:pt x="46050" y="397930"/>
                  </a:lnTo>
                  <a:lnTo>
                    <a:pt x="75399" y="403859"/>
                  </a:lnTo>
                  <a:lnTo>
                    <a:pt x="329984" y="403859"/>
                  </a:lnTo>
                  <a:lnTo>
                    <a:pt x="359333" y="397930"/>
                  </a:lnTo>
                  <a:lnTo>
                    <a:pt x="383300" y="381761"/>
                  </a:lnTo>
                  <a:lnTo>
                    <a:pt x="399458" y="357782"/>
                  </a:lnTo>
                  <a:lnTo>
                    <a:pt x="405383" y="328421"/>
                  </a:lnTo>
                  <a:lnTo>
                    <a:pt x="405383" y="75437"/>
                  </a:lnTo>
                  <a:lnTo>
                    <a:pt x="399458" y="46077"/>
                  </a:lnTo>
                  <a:lnTo>
                    <a:pt x="383300" y="22097"/>
                  </a:lnTo>
                  <a:lnTo>
                    <a:pt x="359333" y="5929"/>
                  </a:lnTo>
                  <a:lnTo>
                    <a:pt x="32998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7229" y="5013198"/>
              <a:ext cx="405765" cy="403860"/>
            </a:xfrm>
            <a:custGeom>
              <a:avLst/>
              <a:gdLst/>
              <a:ahLst/>
              <a:cxnLst/>
              <a:rect l="l" t="t" r="r" b="b"/>
              <a:pathLst>
                <a:path w="405765" h="403860">
                  <a:moveTo>
                    <a:pt x="0" y="75437"/>
                  </a:moveTo>
                  <a:lnTo>
                    <a:pt x="5925" y="46077"/>
                  </a:lnTo>
                  <a:lnTo>
                    <a:pt x="22083" y="22098"/>
                  </a:lnTo>
                  <a:lnTo>
                    <a:pt x="46050" y="5929"/>
                  </a:lnTo>
                  <a:lnTo>
                    <a:pt x="75399" y="0"/>
                  </a:lnTo>
                  <a:lnTo>
                    <a:pt x="329984" y="0"/>
                  </a:lnTo>
                  <a:lnTo>
                    <a:pt x="359333" y="5929"/>
                  </a:lnTo>
                  <a:lnTo>
                    <a:pt x="383300" y="22097"/>
                  </a:lnTo>
                  <a:lnTo>
                    <a:pt x="399458" y="46077"/>
                  </a:lnTo>
                  <a:lnTo>
                    <a:pt x="405383" y="75437"/>
                  </a:lnTo>
                  <a:lnTo>
                    <a:pt x="405383" y="328421"/>
                  </a:lnTo>
                  <a:lnTo>
                    <a:pt x="399458" y="357782"/>
                  </a:lnTo>
                  <a:lnTo>
                    <a:pt x="383300" y="381761"/>
                  </a:lnTo>
                  <a:lnTo>
                    <a:pt x="359333" y="397930"/>
                  </a:lnTo>
                  <a:lnTo>
                    <a:pt x="329984" y="403859"/>
                  </a:lnTo>
                  <a:lnTo>
                    <a:pt x="75399" y="403859"/>
                  </a:lnTo>
                  <a:lnTo>
                    <a:pt x="46050" y="397930"/>
                  </a:lnTo>
                  <a:lnTo>
                    <a:pt x="22083" y="381762"/>
                  </a:lnTo>
                  <a:lnTo>
                    <a:pt x="5925" y="357782"/>
                  </a:lnTo>
                  <a:lnTo>
                    <a:pt x="0" y="328421"/>
                  </a:lnTo>
                  <a:lnTo>
                    <a:pt x="0" y="75437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2147" y="5000370"/>
            <a:ext cx="1555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95" dirty="0">
                <a:solidFill>
                  <a:srgbClr val="EBEBEE"/>
                </a:solidFill>
                <a:latin typeface="Georgia"/>
                <a:cs typeface="Georgia"/>
              </a:rPr>
              <a:t>3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76170" y="4965319"/>
            <a:ext cx="11747500" cy="97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EBEBEE"/>
                </a:solidFill>
                <a:latin typeface="Georgia"/>
                <a:cs typeface="Georgia"/>
              </a:rPr>
              <a:t>Economic</a:t>
            </a:r>
            <a:r>
              <a:rPr sz="1750" spc="-3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50" spc="-20" dirty="0">
                <a:solidFill>
                  <a:srgbClr val="EBEBEE"/>
                </a:solidFill>
                <a:latin typeface="Georgia"/>
                <a:cs typeface="Georgia"/>
              </a:rPr>
              <a:t>Reality</a:t>
            </a:r>
            <a:r>
              <a:rPr sz="1750" spc="-5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50" spc="-20" dirty="0">
                <a:solidFill>
                  <a:srgbClr val="EBEBEE"/>
                </a:solidFill>
                <a:latin typeface="Georgia"/>
                <a:cs typeface="Georgia"/>
              </a:rPr>
              <a:t>Test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Modern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now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50" dirty="0">
                <a:solidFill>
                  <a:srgbClr val="EBEBEE"/>
                </a:solidFill>
                <a:latin typeface="Arial"/>
                <a:cs typeface="Arial"/>
              </a:rPr>
              <a:t>often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apply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'economic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reality'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EBEBEE"/>
                </a:solidFill>
                <a:latin typeface="Arial"/>
                <a:cs typeface="Arial"/>
              </a:rPr>
              <a:t>test,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which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examines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worker's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economic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dependence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employer.</a:t>
            </a:r>
            <a:r>
              <a:rPr sz="140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00" spc="165" dirty="0">
                <a:solidFill>
                  <a:srgbClr val="EBEBEE"/>
                </a:solidFill>
                <a:latin typeface="Arial"/>
                <a:cs typeface="Arial"/>
              </a:rPr>
              <a:t>test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considers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0" dirty="0">
                <a:solidFill>
                  <a:srgbClr val="EBEBEE"/>
                </a:solidFill>
                <a:latin typeface="Arial"/>
                <a:cs typeface="Arial"/>
              </a:rPr>
              <a:t>factors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such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integration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into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business,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provision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5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equipment,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financial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BEBEE"/>
                </a:solidFill>
                <a:latin typeface="Arial"/>
                <a:cs typeface="Arial"/>
              </a:rPr>
              <a:t>risk.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3419" y="6512052"/>
            <a:ext cx="1015365" cy="413384"/>
            <a:chOff x="693419" y="6512052"/>
            <a:chExt cx="1015365" cy="413384"/>
          </a:xfrm>
        </p:grpSpPr>
        <p:sp>
          <p:nvSpPr>
            <p:cNvPr id="22" name="object 22"/>
            <p:cNvSpPr/>
            <p:nvPr/>
          </p:nvSpPr>
          <p:spPr>
            <a:xfrm>
              <a:off x="1078991" y="6707124"/>
              <a:ext cx="629920" cy="22860"/>
            </a:xfrm>
            <a:custGeom>
              <a:avLst/>
              <a:gdLst/>
              <a:ahLst/>
              <a:cxnLst/>
              <a:rect l="l" t="t" r="r" b="b"/>
              <a:pathLst>
                <a:path w="629919" h="22859">
                  <a:moveTo>
                    <a:pt x="624332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24332" y="22859"/>
                  </a:lnTo>
                  <a:lnTo>
                    <a:pt x="629412" y="17779"/>
                  </a:lnTo>
                  <a:lnTo>
                    <a:pt x="629412" y="5079"/>
                  </a:lnTo>
                  <a:lnTo>
                    <a:pt x="624332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7229" y="651586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5">
                  <a:moveTo>
                    <a:pt x="329704" y="0"/>
                  </a:moveTo>
                  <a:lnTo>
                    <a:pt x="75679" y="0"/>
                  </a:lnTo>
                  <a:lnTo>
                    <a:pt x="46221" y="5951"/>
                  </a:lnTo>
                  <a:lnTo>
                    <a:pt x="22166" y="22177"/>
                  </a:lnTo>
                  <a:lnTo>
                    <a:pt x="5947" y="46237"/>
                  </a:lnTo>
                  <a:lnTo>
                    <a:pt x="0" y="75692"/>
                  </a:lnTo>
                  <a:lnTo>
                    <a:pt x="0" y="329692"/>
                  </a:lnTo>
                  <a:lnTo>
                    <a:pt x="5947" y="359146"/>
                  </a:lnTo>
                  <a:lnTo>
                    <a:pt x="22166" y="383206"/>
                  </a:lnTo>
                  <a:lnTo>
                    <a:pt x="46221" y="399432"/>
                  </a:lnTo>
                  <a:lnTo>
                    <a:pt x="75679" y="405384"/>
                  </a:lnTo>
                  <a:lnTo>
                    <a:pt x="329704" y="405384"/>
                  </a:lnTo>
                  <a:lnTo>
                    <a:pt x="359162" y="399432"/>
                  </a:lnTo>
                  <a:lnTo>
                    <a:pt x="383217" y="383206"/>
                  </a:lnTo>
                  <a:lnTo>
                    <a:pt x="399436" y="359146"/>
                  </a:lnTo>
                  <a:lnTo>
                    <a:pt x="405383" y="329692"/>
                  </a:lnTo>
                  <a:lnTo>
                    <a:pt x="405383" y="75692"/>
                  </a:lnTo>
                  <a:lnTo>
                    <a:pt x="399436" y="46237"/>
                  </a:lnTo>
                  <a:lnTo>
                    <a:pt x="383217" y="22177"/>
                  </a:lnTo>
                  <a:lnTo>
                    <a:pt x="359162" y="5951"/>
                  </a:lnTo>
                  <a:lnTo>
                    <a:pt x="32970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7229" y="651586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5">
                  <a:moveTo>
                    <a:pt x="0" y="75692"/>
                  </a:moveTo>
                  <a:lnTo>
                    <a:pt x="5947" y="46237"/>
                  </a:lnTo>
                  <a:lnTo>
                    <a:pt x="22166" y="22177"/>
                  </a:lnTo>
                  <a:lnTo>
                    <a:pt x="46221" y="5951"/>
                  </a:lnTo>
                  <a:lnTo>
                    <a:pt x="75679" y="0"/>
                  </a:lnTo>
                  <a:lnTo>
                    <a:pt x="329704" y="0"/>
                  </a:lnTo>
                  <a:lnTo>
                    <a:pt x="359162" y="5951"/>
                  </a:lnTo>
                  <a:lnTo>
                    <a:pt x="383217" y="22177"/>
                  </a:lnTo>
                  <a:lnTo>
                    <a:pt x="399436" y="46237"/>
                  </a:lnTo>
                  <a:lnTo>
                    <a:pt x="405383" y="75692"/>
                  </a:lnTo>
                  <a:lnTo>
                    <a:pt x="405383" y="329692"/>
                  </a:lnTo>
                  <a:lnTo>
                    <a:pt x="399436" y="359146"/>
                  </a:lnTo>
                  <a:lnTo>
                    <a:pt x="383217" y="383206"/>
                  </a:lnTo>
                  <a:lnTo>
                    <a:pt x="359162" y="399432"/>
                  </a:lnTo>
                  <a:lnTo>
                    <a:pt x="329704" y="405384"/>
                  </a:lnTo>
                  <a:lnTo>
                    <a:pt x="75679" y="405384"/>
                  </a:lnTo>
                  <a:lnTo>
                    <a:pt x="46221" y="399432"/>
                  </a:lnTo>
                  <a:lnTo>
                    <a:pt x="22166" y="383206"/>
                  </a:lnTo>
                  <a:lnTo>
                    <a:pt x="5947" y="359146"/>
                  </a:lnTo>
                  <a:lnTo>
                    <a:pt x="0" y="329692"/>
                  </a:lnTo>
                  <a:lnTo>
                    <a:pt x="0" y="75692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15746" y="6504558"/>
            <a:ext cx="1663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EBEBEE"/>
                </a:solidFill>
                <a:latin typeface="Georgia"/>
                <a:cs typeface="Georgia"/>
              </a:rPr>
              <a:t>4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76170" y="6469507"/>
            <a:ext cx="1209929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EBEBEE"/>
                </a:solidFill>
                <a:latin typeface="Georgia"/>
                <a:cs typeface="Georgia"/>
              </a:rPr>
              <a:t>Current</a:t>
            </a:r>
            <a:r>
              <a:rPr sz="1750" spc="-6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750" spc="-10" dirty="0">
                <a:solidFill>
                  <a:srgbClr val="EBEBEE"/>
                </a:solidFill>
                <a:latin typeface="Georgia"/>
                <a:cs typeface="Georgia"/>
              </a:rPr>
              <a:t>Approach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Today,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employ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holistic</a:t>
            </a:r>
            <a:r>
              <a:rPr sz="14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approach,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balancing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elements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5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control,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economic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reality,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4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intention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5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parties.</a:t>
            </a:r>
            <a:r>
              <a:rPr sz="1400" spc="-10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4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nuanced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analysis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aims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0" dirty="0">
                <a:solidFill>
                  <a:srgbClr val="EBEBEE"/>
                </a:solidFill>
                <a:latin typeface="Arial"/>
                <a:cs typeface="Arial"/>
              </a:rPr>
              <a:t>reflect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EBEBEE"/>
                </a:solidFill>
                <a:latin typeface="Arial"/>
                <a:cs typeface="Arial"/>
              </a:rPr>
              <a:t>true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nature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modern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relationships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more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accurately.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721" y="538759"/>
            <a:ext cx="1242377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4350" dirty="0"/>
              <a:t>Case</a:t>
            </a:r>
            <a:r>
              <a:rPr sz="4350" spc="-90" dirty="0"/>
              <a:t> </a:t>
            </a:r>
            <a:r>
              <a:rPr sz="4350" spc="-114" dirty="0"/>
              <a:t>Law:</a:t>
            </a:r>
            <a:r>
              <a:rPr sz="4350" spc="-100" dirty="0"/>
              <a:t> </a:t>
            </a:r>
            <a:r>
              <a:rPr sz="4350" dirty="0"/>
              <a:t>Ready</a:t>
            </a:r>
            <a:r>
              <a:rPr sz="4350" spc="-90" dirty="0"/>
              <a:t> </a:t>
            </a:r>
            <a:r>
              <a:rPr sz="4350" spc="-95" dirty="0"/>
              <a:t>Mixed</a:t>
            </a:r>
            <a:r>
              <a:rPr sz="4350" spc="-85" dirty="0"/>
              <a:t> </a:t>
            </a:r>
            <a:r>
              <a:rPr sz="4350" dirty="0"/>
              <a:t>Concrete</a:t>
            </a:r>
            <a:r>
              <a:rPr sz="4350" spc="-100" dirty="0"/>
              <a:t> </a:t>
            </a:r>
            <a:r>
              <a:rPr sz="4350" spc="-65" dirty="0"/>
              <a:t>(South</a:t>
            </a:r>
            <a:r>
              <a:rPr sz="4350" spc="-90" dirty="0"/>
              <a:t> </a:t>
            </a:r>
            <a:r>
              <a:rPr sz="4350" spc="-120" dirty="0"/>
              <a:t>East)</a:t>
            </a:r>
            <a:r>
              <a:rPr sz="4350" spc="-90" dirty="0"/>
              <a:t> </a:t>
            </a:r>
            <a:r>
              <a:rPr sz="4350" spc="-10" dirty="0"/>
              <a:t>Ltd</a:t>
            </a:r>
            <a:r>
              <a:rPr sz="4350" spc="-70" dirty="0"/>
              <a:t> </a:t>
            </a:r>
            <a:r>
              <a:rPr sz="4350" spc="75" dirty="0"/>
              <a:t>v </a:t>
            </a:r>
            <a:r>
              <a:rPr sz="4350" spc="-114" dirty="0"/>
              <a:t>Minister</a:t>
            </a:r>
            <a:r>
              <a:rPr sz="4350" spc="-150" dirty="0"/>
              <a:t> </a:t>
            </a:r>
            <a:r>
              <a:rPr sz="4350" dirty="0"/>
              <a:t>of</a:t>
            </a:r>
            <a:r>
              <a:rPr sz="4350" spc="-150" dirty="0"/>
              <a:t> </a:t>
            </a:r>
            <a:r>
              <a:rPr sz="4350" spc="-25" dirty="0"/>
              <a:t>Pensions</a:t>
            </a:r>
            <a:r>
              <a:rPr sz="4350" spc="-160" dirty="0"/>
              <a:t> </a:t>
            </a:r>
            <a:r>
              <a:rPr sz="4350" dirty="0"/>
              <a:t>and</a:t>
            </a:r>
            <a:r>
              <a:rPr sz="4350" spc="-125" dirty="0"/>
              <a:t> </a:t>
            </a:r>
            <a:r>
              <a:rPr sz="4350" spc="-30" dirty="0"/>
              <a:t>National</a:t>
            </a:r>
            <a:r>
              <a:rPr sz="4350" spc="-160" dirty="0"/>
              <a:t> </a:t>
            </a:r>
            <a:r>
              <a:rPr sz="4350" spc="-40" dirty="0"/>
              <a:t>Insurance</a:t>
            </a:r>
            <a:r>
              <a:rPr sz="4350" spc="-145" dirty="0"/>
              <a:t> </a:t>
            </a:r>
            <a:r>
              <a:rPr sz="4350" spc="-10" dirty="0"/>
              <a:t>(1tG8)</a:t>
            </a:r>
            <a:endParaRPr sz="435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721" y="3241294"/>
            <a:ext cx="211709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dirty="0">
                <a:solidFill>
                  <a:srgbClr val="FFFFFF"/>
                </a:solidFill>
                <a:latin typeface="Georgia"/>
                <a:cs typeface="Georgia"/>
              </a:rPr>
              <a:t>Case</a:t>
            </a:r>
            <a:r>
              <a:rPr sz="2150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Georgia"/>
                <a:cs typeface="Georgia"/>
              </a:rPr>
              <a:t>Background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21" y="3785412"/>
            <a:ext cx="3938904" cy="251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95"/>
              </a:spcBef>
            </a:pP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landmark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case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involved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owner-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drivers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who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delivered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concrete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for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Ready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Mixed</a:t>
            </a:r>
            <a:r>
              <a:rPr sz="17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Concrete</a:t>
            </a:r>
            <a:r>
              <a:rPr sz="17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EBEBEE"/>
                </a:solidFill>
                <a:latin typeface="Arial"/>
                <a:cs typeface="Arial"/>
              </a:rPr>
              <a:t>Ltd.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company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argued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these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drivers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were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contractors,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EBEBEE"/>
                </a:solidFill>
                <a:latin typeface="Arial"/>
                <a:cs typeface="Arial"/>
              </a:rPr>
              <a:t>not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employees,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avoid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national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insurance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contributions.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4315" y="3241294"/>
            <a:ext cx="196278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30" dirty="0">
                <a:solidFill>
                  <a:srgbClr val="FFFFFF"/>
                </a:solidFill>
                <a:latin typeface="Georgia"/>
                <a:cs typeface="Georgia"/>
              </a:rPr>
              <a:t>Court's</a:t>
            </a:r>
            <a:r>
              <a:rPr sz="215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Georgia"/>
                <a:cs typeface="Georgia"/>
              </a:rPr>
              <a:t>Decision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4315" y="3785412"/>
            <a:ext cx="3968115" cy="358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Justice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MacKenna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established</a:t>
            </a:r>
            <a:r>
              <a:rPr sz="175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EBEBEE"/>
                </a:solidFill>
                <a:latin typeface="Arial"/>
                <a:cs typeface="Arial"/>
              </a:rPr>
              <a:t>a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three-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part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00" dirty="0">
                <a:solidFill>
                  <a:srgbClr val="EBEBEE"/>
                </a:solidFill>
                <a:latin typeface="Arial"/>
                <a:cs typeface="Arial"/>
              </a:rPr>
              <a:t>test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determine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75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status: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155" dirty="0">
                <a:solidFill>
                  <a:srgbClr val="EBEBEE"/>
                </a:solidFill>
                <a:latin typeface="Arial"/>
                <a:cs typeface="Arial"/>
              </a:rPr>
              <a:t>1.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 The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servant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agrees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provide</a:t>
            </a:r>
            <a:r>
              <a:rPr sz="17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7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or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EBEBEE"/>
                </a:solidFill>
                <a:latin typeface="Arial"/>
                <a:cs typeface="Arial"/>
              </a:rPr>
              <a:t>skill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EBEBEE"/>
                </a:solidFill>
                <a:latin typeface="Arial"/>
                <a:cs typeface="Arial"/>
              </a:rPr>
              <a:t>in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return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remuneration.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2.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servant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agrees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1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be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EBEBEE"/>
                </a:solidFill>
                <a:latin typeface="Arial"/>
                <a:cs typeface="Arial"/>
              </a:rPr>
              <a:t>subject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05" dirty="0">
                <a:solidFill>
                  <a:srgbClr val="EBEBEE"/>
                </a:solidFill>
                <a:latin typeface="Arial"/>
                <a:cs typeface="Arial"/>
              </a:rPr>
              <a:t>master's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control.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3.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other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provisions</a:t>
            </a:r>
            <a:r>
              <a:rPr sz="17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9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EBEBEE"/>
                </a:solidFill>
                <a:latin typeface="Arial"/>
                <a:cs typeface="Arial"/>
              </a:rPr>
              <a:t>contract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are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consistent</a:t>
            </a:r>
            <a:r>
              <a:rPr sz="17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EBEBEE"/>
                </a:solidFill>
                <a:latin typeface="Arial"/>
                <a:cs typeface="Arial"/>
              </a:rPr>
              <a:t>with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EBEBEE"/>
                </a:solidFill>
                <a:latin typeface="Arial"/>
                <a:cs typeface="Arial"/>
              </a:rPr>
              <a:t>it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being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0" dirty="0">
                <a:solidFill>
                  <a:srgbClr val="EBEBEE"/>
                </a:solidFill>
                <a:latin typeface="Arial"/>
                <a:cs typeface="Arial"/>
              </a:rPr>
              <a:t>contract </a:t>
            </a:r>
            <a:r>
              <a:rPr sz="1750" spc="19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service.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8882" y="3241294"/>
            <a:ext cx="288226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20" dirty="0">
                <a:solidFill>
                  <a:srgbClr val="FFFFFF"/>
                </a:solidFill>
                <a:latin typeface="Georgia"/>
                <a:cs typeface="Georgia"/>
              </a:rPr>
              <a:t>Impact</a:t>
            </a:r>
            <a:r>
              <a:rPr sz="215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215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Georgia"/>
                <a:cs typeface="Georgia"/>
              </a:rPr>
              <a:t>Significance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8882" y="3785412"/>
            <a:ext cx="3996054" cy="286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95"/>
              </a:spcBef>
            </a:pP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case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significantly</a:t>
            </a:r>
            <a:r>
              <a:rPr sz="175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refined</a:t>
            </a:r>
            <a:r>
              <a:rPr sz="1750" spc="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'control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EBEBEE"/>
                </a:solidFill>
                <a:latin typeface="Arial"/>
                <a:cs typeface="Arial"/>
              </a:rPr>
              <a:t>test'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introduced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more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comprehensive</a:t>
            </a:r>
            <a:r>
              <a:rPr sz="17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EBEBEE"/>
                </a:solidFill>
                <a:latin typeface="Arial"/>
                <a:cs typeface="Arial"/>
              </a:rPr>
              <a:t>approach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200" dirty="0">
                <a:solidFill>
                  <a:srgbClr val="EBEBEE"/>
                </a:solidFill>
                <a:latin typeface="Arial"/>
                <a:cs typeface="Arial"/>
              </a:rPr>
              <a:t>to </a:t>
            </a:r>
            <a:r>
              <a:rPr sz="1750" spc="110" dirty="0">
                <a:solidFill>
                  <a:srgbClr val="EBEBEE"/>
                </a:solidFill>
                <a:latin typeface="Arial"/>
                <a:cs typeface="Arial"/>
              </a:rPr>
              <a:t>determining</a:t>
            </a:r>
            <a:r>
              <a:rPr sz="175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75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status.</a:t>
            </a:r>
            <a:r>
              <a:rPr sz="175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EBEBEE"/>
                </a:solidFill>
                <a:latin typeface="Arial"/>
                <a:cs typeface="Arial"/>
              </a:rPr>
              <a:t>It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remains</a:t>
            </a:r>
            <a:r>
              <a:rPr sz="17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EBEBEE"/>
                </a:solidFill>
                <a:latin typeface="Arial"/>
                <a:cs typeface="Arial"/>
              </a:rPr>
              <a:t>cornerstone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EBEBEE"/>
                </a:solidFill>
                <a:latin typeface="Arial"/>
                <a:cs typeface="Arial"/>
              </a:rPr>
              <a:t>in </a:t>
            </a:r>
            <a:r>
              <a:rPr sz="1750" spc="114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750" spc="10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BEBEE"/>
                </a:solidFill>
                <a:latin typeface="Arial"/>
                <a:cs typeface="Arial"/>
              </a:rPr>
              <a:t>law,</a:t>
            </a:r>
            <a:r>
              <a:rPr sz="1750" spc="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EBEBEE"/>
                </a:solidFill>
                <a:latin typeface="Arial"/>
                <a:cs typeface="Arial"/>
              </a:rPr>
              <a:t>influencing </a:t>
            </a:r>
            <a:r>
              <a:rPr sz="1750" spc="125" dirty="0">
                <a:solidFill>
                  <a:srgbClr val="EBEBEE"/>
                </a:solidFill>
                <a:latin typeface="Arial"/>
                <a:cs typeface="Arial"/>
              </a:rPr>
              <a:t>subsequent</a:t>
            </a:r>
            <a:r>
              <a:rPr sz="17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cases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BEBEE"/>
                </a:solidFill>
                <a:latin typeface="Arial"/>
                <a:cs typeface="Arial"/>
              </a:rPr>
              <a:t>legislative </a:t>
            </a:r>
            <a:r>
              <a:rPr sz="1750" spc="135" dirty="0">
                <a:solidFill>
                  <a:srgbClr val="EBEBEE"/>
                </a:solidFill>
                <a:latin typeface="Arial"/>
                <a:cs typeface="Arial"/>
              </a:rPr>
              <a:t>reforms</a:t>
            </a:r>
            <a:r>
              <a:rPr sz="17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7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7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EBEBEE"/>
                </a:solidFill>
                <a:latin typeface="Arial"/>
                <a:cs typeface="Arial"/>
              </a:rPr>
              <a:t>UK</a:t>
            </a:r>
            <a:r>
              <a:rPr sz="17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7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EBEBEE"/>
                </a:solidFill>
                <a:latin typeface="Arial"/>
                <a:cs typeface="Arial"/>
              </a:rPr>
              <a:t>beyond.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78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5"/>
              </a:spcBef>
            </a:pPr>
            <a:r>
              <a:rPr dirty="0"/>
              <a:t>Hong</a:t>
            </a:r>
            <a:r>
              <a:rPr spc="-160" dirty="0"/>
              <a:t> </a:t>
            </a:r>
            <a:r>
              <a:rPr dirty="0"/>
              <a:t>Kong</a:t>
            </a:r>
            <a:r>
              <a:rPr spc="-150" dirty="0"/>
              <a:t> </a:t>
            </a:r>
            <a:r>
              <a:rPr spc="-45" dirty="0"/>
              <a:t>Perspective:</a:t>
            </a:r>
            <a:r>
              <a:rPr spc="-170" dirty="0"/>
              <a:t> </a:t>
            </a:r>
            <a:r>
              <a:rPr dirty="0"/>
              <a:t>Contractor</a:t>
            </a:r>
            <a:r>
              <a:rPr spc="-160" dirty="0"/>
              <a:t> </a:t>
            </a:r>
            <a:r>
              <a:rPr spc="-20" dirty="0"/>
              <a:t>Provisions</a:t>
            </a:r>
            <a:r>
              <a:rPr spc="-180" dirty="0"/>
              <a:t> </a:t>
            </a:r>
            <a:r>
              <a:rPr dirty="0"/>
              <a:t>under</a:t>
            </a:r>
            <a:r>
              <a:rPr spc="-130" dirty="0"/>
              <a:t> </a:t>
            </a:r>
            <a:r>
              <a:rPr spc="-25" dirty="0"/>
              <a:t>EO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36091" y="2732532"/>
            <a:ext cx="481965" cy="481965"/>
            <a:chOff x="736091" y="2732532"/>
            <a:chExt cx="481965" cy="481965"/>
          </a:xfrm>
        </p:grpSpPr>
        <p:sp>
          <p:nvSpPr>
            <p:cNvPr id="4" name="object 4"/>
            <p:cNvSpPr/>
            <p:nvPr/>
          </p:nvSpPr>
          <p:spPr>
            <a:xfrm>
              <a:off x="739901" y="2736342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4" h="474344">
                  <a:moveTo>
                    <a:pt x="385470" y="0"/>
                  </a:moveTo>
                  <a:lnTo>
                    <a:pt x="88493" y="0"/>
                  </a:lnTo>
                  <a:lnTo>
                    <a:pt x="54049" y="6955"/>
                  </a:lnTo>
                  <a:lnTo>
                    <a:pt x="25920" y="25923"/>
                  </a:lnTo>
                  <a:lnTo>
                    <a:pt x="6954" y="54060"/>
                  </a:lnTo>
                  <a:lnTo>
                    <a:pt x="0" y="88519"/>
                  </a:lnTo>
                  <a:lnTo>
                    <a:pt x="0" y="385445"/>
                  </a:lnTo>
                  <a:lnTo>
                    <a:pt x="6954" y="419903"/>
                  </a:lnTo>
                  <a:lnTo>
                    <a:pt x="25920" y="448040"/>
                  </a:lnTo>
                  <a:lnTo>
                    <a:pt x="54049" y="467008"/>
                  </a:lnTo>
                  <a:lnTo>
                    <a:pt x="88493" y="473963"/>
                  </a:lnTo>
                  <a:lnTo>
                    <a:pt x="385470" y="473963"/>
                  </a:lnTo>
                  <a:lnTo>
                    <a:pt x="419914" y="467008"/>
                  </a:lnTo>
                  <a:lnTo>
                    <a:pt x="448043" y="448040"/>
                  </a:lnTo>
                  <a:lnTo>
                    <a:pt x="467009" y="419903"/>
                  </a:lnTo>
                  <a:lnTo>
                    <a:pt x="473964" y="385445"/>
                  </a:lnTo>
                  <a:lnTo>
                    <a:pt x="473964" y="88519"/>
                  </a:lnTo>
                  <a:lnTo>
                    <a:pt x="467009" y="54060"/>
                  </a:lnTo>
                  <a:lnTo>
                    <a:pt x="448043" y="25923"/>
                  </a:lnTo>
                  <a:lnTo>
                    <a:pt x="419914" y="6955"/>
                  </a:lnTo>
                  <a:lnTo>
                    <a:pt x="385470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9901" y="2736342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4" h="474344">
                  <a:moveTo>
                    <a:pt x="0" y="88519"/>
                  </a:moveTo>
                  <a:lnTo>
                    <a:pt x="6954" y="54060"/>
                  </a:lnTo>
                  <a:lnTo>
                    <a:pt x="25920" y="25923"/>
                  </a:lnTo>
                  <a:lnTo>
                    <a:pt x="54049" y="6955"/>
                  </a:lnTo>
                  <a:lnTo>
                    <a:pt x="88493" y="0"/>
                  </a:lnTo>
                  <a:lnTo>
                    <a:pt x="385470" y="0"/>
                  </a:lnTo>
                  <a:lnTo>
                    <a:pt x="419914" y="6955"/>
                  </a:lnTo>
                  <a:lnTo>
                    <a:pt x="448043" y="25923"/>
                  </a:lnTo>
                  <a:lnTo>
                    <a:pt x="467009" y="54060"/>
                  </a:lnTo>
                  <a:lnTo>
                    <a:pt x="473964" y="88519"/>
                  </a:lnTo>
                  <a:lnTo>
                    <a:pt x="473964" y="385445"/>
                  </a:lnTo>
                  <a:lnTo>
                    <a:pt x="467009" y="419903"/>
                  </a:lnTo>
                  <a:lnTo>
                    <a:pt x="448043" y="448040"/>
                  </a:lnTo>
                  <a:lnTo>
                    <a:pt x="419914" y="467008"/>
                  </a:lnTo>
                  <a:lnTo>
                    <a:pt x="385470" y="473963"/>
                  </a:lnTo>
                  <a:lnTo>
                    <a:pt x="88493" y="473963"/>
                  </a:lnTo>
                  <a:lnTo>
                    <a:pt x="54049" y="467008"/>
                  </a:lnTo>
                  <a:lnTo>
                    <a:pt x="25920" y="448040"/>
                  </a:lnTo>
                  <a:lnTo>
                    <a:pt x="6954" y="419903"/>
                  </a:lnTo>
                  <a:lnTo>
                    <a:pt x="0" y="385445"/>
                  </a:lnTo>
                  <a:lnTo>
                    <a:pt x="0" y="88519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0175" y="2729230"/>
            <a:ext cx="15240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EBEBEE"/>
                </a:solidFill>
                <a:latin typeface="Georgia"/>
                <a:cs typeface="Georgia"/>
              </a:rPr>
              <a:t>1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1605" y="2711323"/>
            <a:ext cx="5660390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Employment</a:t>
            </a:r>
            <a:r>
              <a:rPr sz="2050" spc="-5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Ordinance</a:t>
            </a:r>
            <a:r>
              <a:rPr sz="2050" spc="-3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45" dirty="0">
                <a:solidFill>
                  <a:srgbClr val="EBEBEE"/>
                </a:solidFill>
                <a:latin typeface="Georgia"/>
                <a:cs typeface="Georgia"/>
              </a:rPr>
              <a:t>(Cap.</a:t>
            </a:r>
            <a:r>
              <a:rPr sz="2050" spc="-1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25" dirty="0">
                <a:solidFill>
                  <a:srgbClr val="EBEBEE"/>
                </a:solidFill>
                <a:latin typeface="Georgia"/>
                <a:cs typeface="Georgia"/>
              </a:rPr>
              <a:t>57)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85"/>
              </a:spcBef>
            </a:pPr>
            <a:r>
              <a:rPr sz="1650" spc="60" dirty="0">
                <a:solidFill>
                  <a:srgbClr val="EBEBEE"/>
                </a:solidFill>
                <a:latin typeface="Arial"/>
                <a:cs typeface="Arial"/>
              </a:rPr>
              <a:t>Hong</a:t>
            </a:r>
            <a:r>
              <a:rPr sz="16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Kong's</a:t>
            </a:r>
            <a:r>
              <a:rPr sz="165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primary</a:t>
            </a:r>
            <a:r>
              <a:rPr sz="165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legislation</a:t>
            </a: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governing</a:t>
            </a:r>
            <a:r>
              <a:rPr sz="16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employment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relationships</a:t>
            </a:r>
            <a:r>
              <a:rPr sz="1650" spc="-8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Ordinance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(EO).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EBEBEE"/>
                </a:solidFill>
                <a:latin typeface="Arial"/>
                <a:cs typeface="Arial"/>
              </a:rPr>
              <a:t>It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provides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framework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distinguishing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between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employees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contractors,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though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distinction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0" dirty="0">
                <a:solidFill>
                  <a:srgbClr val="EBEBEE"/>
                </a:solidFill>
                <a:latin typeface="Arial"/>
                <a:cs typeface="Arial"/>
              </a:rPr>
              <a:t>not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BEBEE"/>
                </a:solidFill>
                <a:latin typeface="Arial"/>
                <a:cs typeface="Arial"/>
              </a:rPr>
              <a:t>always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clear-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cut.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17307" y="2732532"/>
            <a:ext cx="483234" cy="481965"/>
            <a:chOff x="7417307" y="2732532"/>
            <a:chExt cx="483234" cy="481965"/>
          </a:xfrm>
        </p:grpSpPr>
        <p:sp>
          <p:nvSpPr>
            <p:cNvPr id="9" name="object 9"/>
            <p:cNvSpPr/>
            <p:nvPr/>
          </p:nvSpPr>
          <p:spPr>
            <a:xfrm>
              <a:off x="7421117" y="2736342"/>
              <a:ext cx="475615" cy="474345"/>
            </a:xfrm>
            <a:custGeom>
              <a:avLst/>
              <a:gdLst/>
              <a:ahLst/>
              <a:cxnLst/>
              <a:rect l="l" t="t" r="r" b="b"/>
              <a:pathLst>
                <a:path w="475615" h="474344">
                  <a:moveTo>
                    <a:pt x="386968" y="0"/>
                  </a:moveTo>
                  <a:lnTo>
                    <a:pt x="88518" y="0"/>
                  </a:lnTo>
                  <a:lnTo>
                    <a:pt x="54060" y="6955"/>
                  </a:lnTo>
                  <a:lnTo>
                    <a:pt x="25923" y="25923"/>
                  </a:lnTo>
                  <a:lnTo>
                    <a:pt x="6955" y="54060"/>
                  </a:lnTo>
                  <a:lnTo>
                    <a:pt x="0" y="88519"/>
                  </a:lnTo>
                  <a:lnTo>
                    <a:pt x="0" y="385445"/>
                  </a:lnTo>
                  <a:lnTo>
                    <a:pt x="6955" y="419903"/>
                  </a:lnTo>
                  <a:lnTo>
                    <a:pt x="25923" y="448040"/>
                  </a:lnTo>
                  <a:lnTo>
                    <a:pt x="54060" y="467008"/>
                  </a:lnTo>
                  <a:lnTo>
                    <a:pt x="88518" y="473963"/>
                  </a:lnTo>
                  <a:lnTo>
                    <a:pt x="386968" y="473963"/>
                  </a:lnTo>
                  <a:lnTo>
                    <a:pt x="421427" y="467008"/>
                  </a:lnTo>
                  <a:lnTo>
                    <a:pt x="449564" y="448040"/>
                  </a:lnTo>
                  <a:lnTo>
                    <a:pt x="468532" y="419903"/>
                  </a:lnTo>
                  <a:lnTo>
                    <a:pt x="475487" y="385445"/>
                  </a:lnTo>
                  <a:lnTo>
                    <a:pt x="475487" y="88519"/>
                  </a:lnTo>
                  <a:lnTo>
                    <a:pt x="468532" y="54060"/>
                  </a:lnTo>
                  <a:lnTo>
                    <a:pt x="449564" y="25923"/>
                  </a:lnTo>
                  <a:lnTo>
                    <a:pt x="421427" y="6955"/>
                  </a:lnTo>
                  <a:lnTo>
                    <a:pt x="386968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21117" y="2736342"/>
              <a:ext cx="475615" cy="474345"/>
            </a:xfrm>
            <a:custGeom>
              <a:avLst/>
              <a:gdLst/>
              <a:ahLst/>
              <a:cxnLst/>
              <a:rect l="l" t="t" r="r" b="b"/>
              <a:pathLst>
                <a:path w="475615" h="474344">
                  <a:moveTo>
                    <a:pt x="0" y="88519"/>
                  </a:moveTo>
                  <a:lnTo>
                    <a:pt x="6955" y="54060"/>
                  </a:lnTo>
                  <a:lnTo>
                    <a:pt x="25923" y="25923"/>
                  </a:lnTo>
                  <a:lnTo>
                    <a:pt x="54060" y="6955"/>
                  </a:lnTo>
                  <a:lnTo>
                    <a:pt x="88518" y="0"/>
                  </a:lnTo>
                  <a:lnTo>
                    <a:pt x="386968" y="0"/>
                  </a:lnTo>
                  <a:lnTo>
                    <a:pt x="421427" y="6955"/>
                  </a:lnTo>
                  <a:lnTo>
                    <a:pt x="449564" y="25923"/>
                  </a:lnTo>
                  <a:lnTo>
                    <a:pt x="468532" y="54060"/>
                  </a:lnTo>
                  <a:lnTo>
                    <a:pt x="475487" y="88519"/>
                  </a:lnTo>
                  <a:lnTo>
                    <a:pt x="475487" y="385445"/>
                  </a:lnTo>
                  <a:lnTo>
                    <a:pt x="468532" y="419903"/>
                  </a:lnTo>
                  <a:lnTo>
                    <a:pt x="449564" y="448040"/>
                  </a:lnTo>
                  <a:lnTo>
                    <a:pt x="421427" y="467008"/>
                  </a:lnTo>
                  <a:lnTo>
                    <a:pt x="386968" y="473963"/>
                  </a:lnTo>
                  <a:lnTo>
                    <a:pt x="88518" y="473963"/>
                  </a:lnTo>
                  <a:lnTo>
                    <a:pt x="54060" y="467008"/>
                  </a:lnTo>
                  <a:lnTo>
                    <a:pt x="25923" y="448040"/>
                  </a:lnTo>
                  <a:lnTo>
                    <a:pt x="6955" y="419903"/>
                  </a:lnTo>
                  <a:lnTo>
                    <a:pt x="0" y="385445"/>
                  </a:lnTo>
                  <a:lnTo>
                    <a:pt x="0" y="88519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61580" y="2729230"/>
            <a:ext cx="19558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EBEBEE"/>
                </a:solidFill>
                <a:latin typeface="Georgia"/>
                <a:cs typeface="Georgia"/>
              </a:rPr>
              <a:t>2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94344" y="2711323"/>
            <a:ext cx="5436870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Contractor</a:t>
            </a:r>
            <a:r>
              <a:rPr sz="2050" spc="-8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and</a:t>
            </a:r>
            <a:r>
              <a:rPr sz="2050" spc="-7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dirty="0">
                <a:solidFill>
                  <a:srgbClr val="EBEBEE"/>
                </a:solidFill>
                <a:latin typeface="Georgia"/>
                <a:cs typeface="Georgia"/>
              </a:rPr>
              <a:t>Sub-contractor</a:t>
            </a:r>
            <a:r>
              <a:rPr sz="2050" spc="-8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Provisions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85"/>
              </a:spcBef>
            </a:pPr>
            <a:r>
              <a:rPr sz="165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-185" dirty="0">
                <a:solidFill>
                  <a:srgbClr val="EBEBEE"/>
                </a:solidFill>
                <a:latin typeface="Arial"/>
                <a:cs typeface="Arial"/>
              </a:rPr>
              <a:t>EO</a:t>
            </a:r>
            <a:r>
              <a:rPr sz="16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contains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specific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provisions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relating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95" dirty="0">
                <a:solidFill>
                  <a:srgbClr val="EBEBEE"/>
                </a:solidFill>
                <a:latin typeface="Arial"/>
                <a:cs typeface="Arial"/>
              </a:rPr>
              <a:t>to </a:t>
            </a:r>
            <a:r>
              <a:rPr sz="1650" spc="160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sub-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contractors,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particularly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EBEBEE"/>
                </a:solidFill>
                <a:latin typeface="Arial"/>
                <a:cs typeface="Arial"/>
              </a:rPr>
              <a:t>in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industries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EBEBEE"/>
                </a:solidFill>
                <a:latin typeface="Arial"/>
                <a:cs typeface="Arial"/>
              </a:rPr>
              <a:t>like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construction.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BEBEE"/>
                </a:solidFill>
                <a:latin typeface="Arial"/>
                <a:cs typeface="Arial"/>
              </a:rPr>
              <a:t>These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provisions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aim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to protect</a:t>
            </a:r>
            <a:r>
              <a:rPr sz="1650" spc="-8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workers'</a:t>
            </a:r>
            <a:r>
              <a:rPr sz="1650" spc="-8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rights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ensure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proper classification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status.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6091" y="5324855"/>
            <a:ext cx="481965" cy="483234"/>
            <a:chOff x="736091" y="5324855"/>
            <a:chExt cx="481965" cy="483234"/>
          </a:xfrm>
        </p:grpSpPr>
        <p:sp>
          <p:nvSpPr>
            <p:cNvPr id="14" name="object 14"/>
            <p:cNvSpPr/>
            <p:nvPr/>
          </p:nvSpPr>
          <p:spPr>
            <a:xfrm>
              <a:off x="739901" y="5328665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4" h="475614">
                  <a:moveTo>
                    <a:pt x="385470" y="0"/>
                  </a:moveTo>
                  <a:lnTo>
                    <a:pt x="88493" y="0"/>
                  </a:lnTo>
                  <a:lnTo>
                    <a:pt x="54049" y="6955"/>
                  </a:lnTo>
                  <a:lnTo>
                    <a:pt x="25920" y="25923"/>
                  </a:lnTo>
                  <a:lnTo>
                    <a:pt x="6954" y="54060"/>
                  </a:lnTo>
                  <a:lnTo>
                    <a:pt x="0" y="88518"/>
                  </a:lnTo>
                  <a:lnTo>
                    <a:pt x="0" y="386968"/>
                  </a:lnTo>
                  <a:lnTo>
                    <a:pt x="6954" y="421427"/>
                  </a:lnTo>
                  <a:lnTo>
                    <a:pt x="25920" y="449564"/>
                  </a:lnTo>
                  <a:lnTo>
                    <a:pt x="54049" y="468532"/>
                  </a:lnTo>
                  <a:lnTo>
                    <a:pt x="88493" y="475487"/>
                  </a:lnTo>
                  <a:lnTo>
                    <a:pt x="385470" y="475487"/>
                  </a:lnTo>
                  <a:lnTo>
                    <a:pt x="419914" y="468532"/>
                  </a:lnTo>
                  <a:lnTo>
                    <a:pt x="448043" y="449564"/>
                  </a:lnTo>
                  <a:lnTo>
                    <a:pt x="467009" y="421427"/>
                  </a:lnTo>
                  <a:lnTo>
                    <a:pt x="473964" y="386968"/>
                  </a:lnTo>
                  <a:lnTo>
                    <a:pt x="473964" y="88518"/>
                  </a:lnTo>
                  <a:lnTo>
                    <a:pt x="467009" y="54060"/>
                  </a:lnTo>
                  <a:lnTo>
                    <a:pt x="448043" y="25923"/>
                  </a:lnTo>
                  <a:lnTo>
                    <a:pt x="419914" y="6955"/>
                  </a:lnTo>
                  <a:lnTo>
                    <a:pt x="385470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901" y="5328665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4" h="475614">
                  <a:moveTo>
                    <a:pt x="0" y="88518"/>
                  </a:moveTo>
                  <a:lnTo>
                    <a:pt x="6954" y="54060"/>
                  </a:lnTo>
                  <a:lnTo>
                    <a:pt x="25920" y="25923"/>
                  </a:lnTo>
                  <a:lnTo>
                    <a:pt x="54049" y="6955"/>
                  </a:lnTo>
                  <a:lnTo>
                    <a:pt x="88493" y="0"/>
                  </a:lnTo>
                  <a:lnTo>
                    <a:pt x="385470" y="0"/>
                  </a:lnTo>
                  <a:lnTo>
                    <a:pt x="419914" y="6955"/>
                  </a:lnTo>
                  <a:lnTo>
                    <a:pt x="448043" y="25923"/>
                  </a:lnTo>
                  <a:lnTo>
                    <a:pt x="467009" y="54060"/>
                  </a:lnTo>
                  <a:lnTo>
                    <a:pt x="473964" y="88518"/>
                  </a:lnTo>
                  <a:lnTo>
                    <a:pt x="473964" y="386968"/>
                  </a:lnTo>
                  <a:lnTo>
                    <a:pt x="467009" y="421427"/>
                  </a:lnTo>
                  <a:lnTo>
                    <a:pt x="448043" y="449564"/>
                  </a:lnTo>
                  <a:lnTo>
                    <a:pt x="419914" y="468532"/>
                  </a:lnTo>
                  <a:lnTo>
                    <a:pt x="385470" y="475487"/>
                  </a:lnTo>
                  <a:lnTo>
                    <a:pt x="88493" y="475487"/>
                  </a:lnTo>
                  <a:lnTo>
                    <a:pt x="54049" y="468532"/>
                  </a:lnTo>
                  <a:lnTo>
                    <a:pt x="25920" y="449564"/>
                  </a:lnTo>
                  <a:lnTo>
                    <a:pt x="6954" y="421427"/>
                  </a:lnTo>
                  <a:lnTo>
                    <a:pt x="0" y="386968"/>
                  </a:lnTo>
                  <a:lnTo>
                    <a:pt x="0" y="88518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8288" y="5322189"/>
            <a:ext cx="17716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5" dirty="0">
                <a:solidFill>
                  <a:srgbClr val="EBEBEE"/>
                </a:solidFill>
                <a:latin typeface="Georgia"/>
                <a:cs typeface="Georgia"/>
              </a:rPr>
              <a:t>3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1605" y="5304282"/>
            <a:ext cx="5746115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0" dirty="0">
                <a:solidFill>
                  <a:srgbClr val="EBEBEE"/>
                </a:solidFill>
                <a:latin typeface="Georgia"/>
                <a:cs typeface="Georgia"/>
              </a:rPr>
              <a:t>Judicial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Interpretation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85"/>
              </a:spcBef>
            </a:pPr>
            <a:r>
              <a:rPr sz="1650" spc="55" dirty="0">
                <a:solidFill>
                  <a:srgbClr val="EBEBEE"/>
                </a:solidFill>
                <a:latin typeface="Arial"/>
                <a:cs typeface="Arial"/>
              </a:rPr>
              <a:t>Hong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BEBEE"/>
                </a:solidFill>
                <a:latin typeface="Arial"/>
                <a:cs typeface="Arial"/>
              </a:rPr>
              <a:t>Kong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5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have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BEBEE"/>
                </a:solidFill>
                <a:latin typeface="Arial"/>
                <a:cs typeface="Arial"/>
              </a:rPr>
              <a:t>generally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followed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BEBEE"/>
                </a:solidFill>
                <a:latin typeface="Arial"/>
                <a:cs typeface="Arial"/>
              </a:rPr>
              <a:t>UK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approach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65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interpreting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status,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considering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EBEBEE"/>
                </a:solidFill>
                <a:latin typeface="Arial"/>
                <a:cs typeface="Arial"/>
              </a:rPr>
              <a:t>factors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such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as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control,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integration,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economic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reality.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However,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EBEBEE"/>
                </a:solidFill>
                <a:latin typeface="Arial"/>
                <a:cs typeface="Arial"/>
              </a:rPr>
              <a:t>they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also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take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into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EBEBEE"/>
                </a:solidFill>
                <a:latin typeface="Arial"/>
                <a:cs typeface="Arial"/>
              </a:rPr>
              <a:t>account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local</a:t>
            </a:r>
            <a:r>
              <a:rPr sz="165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business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practices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economic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conditions.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17307" y="5324855"/>
            <a:ext cx="483234" cy="483234"/>
            <a:chOff x="7417307" y="5324855"/>
            <a:chExt cx="483234" cy="483234"/>
          </a:xfrm>
        </p:grpSpPr>
        <p:sp>
          <p:nvSpPr>
            <p:cNvPr id="19" name="object 19"/>
            <p:cNvSpPr/>
            <p:nvPr/>
          </p:nvSpPr>
          <p:spPr>
            <a:xfrm>
              <a:off x="7421117" y="5328665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386714" y="0"/>
                  </a:moveTo>
                  <a:lnTo>
                    <a:pt x="88773" y="0"/>
                  </a:lnTo>
                  <a:lnTo>
                    <a:pt x="54221" y="6977"/>
                  </a:lnTo>
                  <a:lnTo>
                    <a:pt x="26003" y="26003"/>
                  </a:lnTo>
                  <a:lnTo>
                    <a:pt x="6977" y="54221"/>
                  </a:lnTo>
                  <a:lnTo>
                    <a:pt x="0" y="88772"/>
                  </a:lnTo>
                  <a:lnTo>
                    <a:pt x="0" y="386714"/>
                  </a:lnTo>
                  <a:lnTo>
                    <a:pt x="6977" y="421266"/>
                  </a:lnTo>
                  <a:lnTo>
                    <a:pt x="26003" y="449484"/>
                  </a:lnTo>
                  <a:lnTo>
                    <a:pt x="54221" y="468510"/>
                  </a:lnTo>
                  <a:lnTo>
                    <a:pt x="88773" y="475487"/>
                  </a:lnTo>
                  <a:lnTo>
                    <a:pt x="386714" y="475487"/>
                  </a:lnTo>
                  <a:lnTo>
                    <a:pt x="421266" y="468510"/>
                  </a:lnTo>
                  <a:lnTo>
                    <a:pt x="449484" y="449484"/>
                  </a:lnTo>
                  <a:lnTo>
                    <a:pt x="468510" y="421266"/>
                  </a:lnTo>
                  <a:lnTo>
                    <a:pt x="475487" y="386714"/>
                  </a:lnTo>
                  <a:lnTo>
                    <a:pt x="475487" y="88772"/>
                  </a:lnTo>
                  <a:lnTo>
                    <a:pt x="468510" y="54221"/>
                  </a:lnTo>
                  <a:lnTo>
                    <a:pt x="449484" y="26003"/>
                  </a:lnTo>
                  <a:lnTo>
                    <a:pt x="421266" y="6977"/>
                  </a:lnTo>
                  <a:lnTo>
                    <a:pt x="38671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21117" y="5328665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0" y="88772"/>
                  </a:moveTo>
                  <a:lnTo>
                    <a:pt x="6977" y="54221"/>
                  </a:lnTo>
                  <a:lnTo>
                    <a:pt x="26003" y="26003"/>
                  </a:lnTo>
                  <a:lnTo>
                    <a:pt x="54221" y="6977"/>
                  </a:lnTo>
                  <a:lnTo>
                    <a:pt x="88773" y="0"/>
                  </a:lnTo>
                  <a:lnTo>
                    <a:pt x="386714" y="0"/>
                  </a:lnTo>
                  <a:lnTo>
                    <a:pt x="421266" y="6977"/>
                  </a:lnTo>
                  <a:lnTo>
                    <a:pt x="449484" y="26003"/>
                  </a:lnTo>
                  <a:lnTo>
                    <a:pt x="468510" y="54221"/>
                  </a:lnTo>
                  <a:lnTo>
                    <a:pt x="475487" y="88772"/>
                  </a:lnTo>
                  <a:lnTo>
                    <a:pt x="475487" y="386714"/>
                  </a:lnTo>
                  <a:lnTo>
                    <a:pt x="468510" y="421266"/>
                  </a:lnTo>
                  <a:lnTo>
                    <a:pt x="449484" y="449484"/>
                  </a:lnTo>
                  <a:lnTo>
                    <a:pt x="421266" y="468510"/>
                  </a:lnTo>
                  <a:lnTo>
                    <a:pt x="386714" y="475487"/>
                  </a:lnTo>
                  <a:lnTo>
                    <a:pt x="88773" y="475487"/>
                  </a:lnTo>
                  <a:lnTo>
                    <a:pt x="54221" y="468510"/>
                  </a:lnTo>
                  <a:lnTo>
                    <a:pt x="26003" y="449484"/>
                  </a:lnTo>
                  <a:lnTo>
                    <a:pt x="6977" y="421266"/>
                  </a:lnTo>
                  <a:lnTo>
                    <a:pt x="0" y="386714"/>
                  </a:lnTo>
                  <a:lnTo>
                    <a:pt x="0" y="88772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63739" y="5322189"/>
            <a:ext cx="18986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EBEBEE"/>
                </a:solidFill>
                <a:latin typeface="Georgia"/>
                <a:cs typeface="Georgia"/>
              </a:rPr>
              <a:t>4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94344" y="5304282"/>
            <a:ext cx="5622290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25" dirty="0">
                <a:solidFill>
                  <a:srgbClr val="EBEBEE"/>
                </a:solidFill>
                <a:latin typeface="Georgia"/>
                <a:cs typeface="Georgia"/>
              </a:rPr>
              <a:t>Recent</a:t>
            </a:r>
            <a:r>
              <a:rPr sz="2050" spc="-7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EBEBEE"/>
                </a:solidFill>
                <a:latin typeface="Georgia"/>
                <a:cs typeface="Georgia"/>
              </a:rPr>
              <a:t>Developments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85"/>
              </a:spcBef>
            </a:pP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Recent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cases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65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BEBEE"/>
                </a:solidFill>
                <a:latin typeface="Arial"/>
                <a:cs typeface="Arial"/>
              </a:rPr>
              <a:t>Hong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BEBEE"/>
                </a:solidFill>
                <a:latin typeface="Arial"/>
                <a:cs typeface="Arial"/>
              </a:rPr>
              <a:t>Kong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have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shown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tendency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to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look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EBEBEE"/>
                </a:solidFill>
                <a:latin typeface="Arial"/>
                <a:cs typeface="Arial"/>
              </a:rPr>
              <a:t>beyond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contractual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terms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examine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50" spc="130" dirty="0">
                <a:solidFill>
                  <a:srgbClr val="EBEBEE"/>
                </a:solidFill>
                <a:latin typeface="Arial"/>
                <a:cs typeface="Arial"/>
              </a:rPr>
              <a:t>practical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EBEBEE"/>
                </a:solidFill>
                <a:latin typeface="Arial"/>
                <a:cs typeface="Arial"/>
              </a:rPr>
              <a:t>realities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7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5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working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EBEBEE"/>
                </a:solidFill>
                <a:latin typeface="Arial"/>
                <a:cs typeface="Arial"/>
              </a:rPr>
              <a:t>relationship.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BEBEE"/>
                </a:solidFill>
                <a:latin typeface="Arial"/>
                <a:cs typeface="Arial"/>
              </a:rPr>
              <a:t>This </a:t>
            </a:r>
            <a:r>
              <a:rPr sz="1650" spc="125" dirty="0">
                <a:solidFill>
                  <a:srgbClr val="EBEBEE"/>
                </a:solidFill>
                <a:latin typeface="Arial"/>
                <a:cs typeface="Arial"/>
              </a:rPr>
              <a:t>approach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BEBEE"/>
                </a:solidFill>
                <a:latin typeface="Arial"/>
                <a:cs typeface="Arial"/>
              </a:rPr>
              <a:t>aligns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with</a:t>
            </a:r>
            <a:r>
              <a:rPr sz="165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EBEBEE"/>
                </a:solidFill>
                <a:latin typeface="Arial"/>
                <a:cs typeface="Arial"/>
              </a:rPr>
              <a:t>global</a:t>
            </a:r>
            <a:r>
              <a:rPr sz="165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EBEBEE"/>
                </a:solidFill>
                <a:latin typeface="Arial"/>
                <a:cs typeface="Arial"/>
              </a:rPr>
              <a:t>trends</a:t>
            </a:r>
            <a:r>
              <a:rPr sz="165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65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BEBEE"/>
                </a:solidFill>
                <a:latin typeface="Arial"/>
                <a:cs typeface="Arial"/>
              </a:rPr>
              <a:t>addressing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45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complexities</a:t>
            </a:r>
            <a:r>
              <a:rPr sz="165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85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5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EBEBEE"/>
                </a:solidFill>
                <a:latin typeface="Arial"/>
                <a:cs typeface="Arial"/>
              </a:rPr>
              <a:t>modern</a:t>
            </a:r>
            <a:r>
              <a:rPr sz="165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65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EBEBEE"/>
                </a:solidFill>
                <a:latin typeface="Arial"/>
                <a:cs typeface="Arial"/>
              </a:rPr>
              <a:t>arrangements.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89" y="628268"/>
            <a:ext cx="1054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Case</a:t>
            </a:r>
            <a:r>
              <a:rPr sz="3600" spc="-120" dirty="0"/>
              <a:t> </a:t>
            </a:r>
            <a:r>
              <a:rPr sz="3600" spc="-85" dirty="0"/>
              <a:t>Law:</a:t>
            </a:r>
            <a:r>
              <a:rPr sz="3600" spc="-95" dirty="0"/>
              <a:t> </a:t>
            </a:r>
            <a:r>
              <a:rPr sz="3600" dirty="0"/>
              <a:t>Barclays</a:t>
            </a:r>
            <a:r>
              <a:rPr sz="3600" spc="-120" dirty="0"/>
              <a:t> </a:t>
            </a:r>
            <a:r>
              <a:rPr sz="3600" dirty="0"/>
              <a:t>Bank</a:t>
            </a:r>
            <a:r>
              <a:rPr sz="3600" spc="-105" dirty="0"/>
              <a:t> </a:t>
            </a:r>
            <a:r>
              <a:rPr sz="3600" spc="105" dirty="0"/>
              <a:t>v</a:t>
            </a:r>
            <a:r>
              <a:rPr sz="3600" spc="-114" dirty="0"/>
              <a:t> </a:t>
            </a:r>
            <a:r>
              <a:rPr sz="3600" dirty="0"/>
              <a:t>Various</a:t>
            </a:r>
            <a:r>
              <a:rPr sz="3600" spc="-114" dirty="0"/>
              <a:t> </a:t>
            </a:r>
            <a:r>
              <a:rPr sz="3600" spc="-10" dirty="0"/>
              <a:t>Claimants</a:t>
            </a:r>
            <a:r>
              <a:rPr sz="3600" spc="-120" dirty="0"/>
              <a:t> </a:t>
            </a:r>
            <a:r>
              <a:rPr sz="3600" spc="-50" dirty="0"/>
              <a:t>(2020)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640080" y="3942588"/>
            <a:ext cx="13350240" cy="852169"/>
            <a:chOff x="640080" y="3942588"/>
            <a:chExt cx="13350240" cy="852169"/>
          </a:xfrm>
        </p:grpSpPr>
        <p:sp>
          <p:nvSpPr>
            <p:cNvPr id="4" name="object 4"/>
            <p:cNvSpPr/>
            <p:nvPr/>
          </p:nvSpPr>
          <p:spPr>
            <a:xfrm>
              <a:off x="640080" y="3942587"/>
              <a:ext cx="13350240" cy="664845"/>
            </a:xfrm>
            <a:custGeom>
              <a:avLst/>
              <a:gdLst/>
              <a:ahLst/>
              <a:cxnLst/>
              <a:rect l="l" t="t" r="r" b="b"/>
              <a:pathLst>
                <a:path w="13350240" h="664845">
                  <a:moveTo>
                    <a:pt x="13350240" y="646684"/>
                  </a:moveTo>
                  <a:lnTo>
                    <a:pt x="13345160" y="641604"/>
                  </a:lnTo>
                  <a:lnTo>
                    <a:pt x="2622296" y="641604"/>
                  </a:lnTo>
                  <a:lnTo>
                    <a:pt x="2627363" y="636524"/>
                  </a:lnTo>
                  <a:lnTo>
                    <a:pt x="2627363" y="5080"/>
                  </a:lnTo>
                  <a:lnTo>
                    <a:pt x="2622296" y="0"/>
                  </a:lnTo>
                  <a:lnTo>
                    <a:pt x="2609596" y="0"/>
                  </a:lnTo>
                  <a:lnTo>
                    <a:pt x="2604516" y="5080"/>
                  </a:lnTo>
                  <a:lnTo>
                    <a:pt x="2604516" y="11430"/>
                  </a:lnTo>
                  <a:lnTo>
                    <a:pt x="2604516" y="636524"/>
                  </a:lnTo>
                  <a:lnTo>
                    <a:pt x="2609596" y="641604"/>
                  </a:lnTo>
                  <a:lnTo>
                    <a:pt x="5118" y="641604"/>
                  </a:lnTo>
                  <a:lnTo>
                    <a:pt x="0" y="646684"/>
                  </a:lnTo>
                  <a:lnTo>
                    <a:pt x="0" y="653034"/>
                  </a:lnTo>
                  <a:lnTo>
                    <a:pt x="0" y="659384"/>
                  </a:lnTo>
                  <a:lnTo>
                    <a:pt x="5118" y="664464"/>
                  </a:lnTo>
                  <a:lnTo>
                    <a:pt x="13345160" y="664464"/>
                  </a:lnTo>
                  <a:lnTo>
                    <a:pt x="13350240" y="659384"/>
                  </a:lnTo>
                  <a:lnTo>
                    <a:pt x="13350240" y="646684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0286" y="43792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334644" y="0"/>
                  </a:moveTo>
                  <a:lnTo>
                    <a:pt x="76834" y="0"/>
                  </a:lnTo>
                  <a:lnTo>
                    <a:pt x="46934" y="6040"/>
                  </a:lnTo>
                  <a:lnTo>
                    <a:pt x="22510" y="22510"/>
                  </a:lnTo>
                  <a:lnTo>
                    <a:pt x="6040" y="46934"/>
                  </a:lnTo>
                  <a:lnTo>
                    <a:pt x="0" y="76835"/>
                  </a:lnTo>
                  <a:lnTo>
                    <a:pt x="0" y="334645"/>
                  </a:lnTo>
                  <a:lnTo>
                    <a:pt x="6040" y="364545"/>
                  </a:lnTo>
                  <a:lnTo>
                    <a:pt x="22510" y="388969"/>
                  </a:lnTo>
                  <a:lnTo>
                    <a:pt x="46934" y="405439"/>
                  </a:lnTo>
                  <a:lnTo>
                    <a:pt x="76834" y="411480"/>
                  </a:lnTo>
                  <a:lnTo>
                    <a:pt x="334644" y="411480"/>
                  </a:lnTo>
                  <a:lnTo>
                    <a:pt x="364545" y="405439"/>
                  </a:lnTo>
                  <a:lnTo>
                    <a:pt x="388969" y="388969"/>
                  </a:lnTo>
                  <a:lnTo>
                    <a:pt x="405439" y="364545"/>
                  </a:lnTo>
                  <a:lnTo>
                    <a:pt x="411479" y="334645"/>
                  </a:lnTo>
                  <a:lnTo>
                    <a:pt x="411479" y="76835"/>
                  </a:lnTo>
                  <a:lnTo>
                    <a:pt x="405439" y="46934"/>
                  </a:lnTo>
                  <a:lnTo>
                    <a:pt x="388969" y="22510"/>
                  </a:lnTo>
                  <a:lnTo>
                    <a:pt x="364545" y="6040"/>
                  </a:lnTo>
                  <a:lnTo>
                    <a:pt x="33464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0286" y="43792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76835"/>
                  </a:moveTo>
                  <a:lnTo>
                    <a:pt x="6040" y="46934"/>
                  </a:lnTo>
                  <a:lnTo>
                    <a:pt x="22510" y="22510"/>
                  </a:lnTo>
                  <a:lnTo>
                    <a:pt x="46934" y="6040"/>
                  </a:lnTo>
                  <a:lnTo>
                    <a:pt x="76834" y="0"/>
                  </a:lnTo>
                  <a:lnTo>
                    <a:pt x="334644" y="0"/>
                  </a:lnTo>
                  <a:lnTo>
                    <a:pt x="364545" y="6040"/>
                  </a:lnTo>
                  <a:lnTo>
                    <a:pt x="388969" y="22510"/>
                  </a:lnTo>
                  <a:lnTo>
                    <a:pt x="405439" y="46934"/>
                  </a:lnTo>
                  <a:lnTo>
                    <a:pt x="411479" y="76835"/>
                  </a:lnTo>
                  <a:lnTo>
                    <a:pt x="411479" y="334645"/>
                  </a:lnTo>
                  <a:lnTo>
                    <a:pt x="405439" y="364545"/>
                  </a:lnTo>
                  <a:lnTo>
                    <a:pt x="388969" y="388969"/>
                  </a:lnTo>
                  <a:lnTo>
                    <a:pt x="364545" y="405439"/>
                  </a:lnTo>
                  <a:lnTo>
                    <a:pt x="334644" y="411480"/>
                  </a:lnTo>
                  <a:lnTo>
                    <a:pt x="76834" y="411480"/>
                  </a:lnTo>
                  <a:lnTo>
                    <a:pt x="46934" y="405439"/>
                  </a:lnTo>
                  <a:lnTo>
                    <a:pt x="22510" y="388969"/>
                  </a:lnTo>
                  <a:lnTo>
                    <a:pt x="6040" y="364545"/>
                  </a:lnTo>
                  <a:lnTo>
                    <a:pt x="0" y="334645"/>
                  </a:lnTo>
                  <a:lnTo>
                    <a:pt x="0" y="76835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86429" y="4372101"/>
            <a:ext cx="13716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0" dirty="0">
                <a:solidFill>
                  <a:srgbClr val="EBEBEE"/>
                </a:solidFill>
                <a:latin typeface="Georgia"/>
                <a:cs typeface="Georgia"/>
              </a:rPr>
              <a:t>1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272" y="1878533"/>
            <a:ext cx="46990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BEBEE"/>
                </a:solidFill>
                <a:latin typeface="Georgia"/>
                <a:cs typeface="Georgia"/>
              </a:rPr>
              <a:t>Case</a:t>
            </a:r>
            <a:r>
              <a:rPr sz="1800" spc="5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EBEBEE"/>
                </a:solidFill>
                <a:latin typeface="Georgia"/>
                <a:cs typeface="Georgia"/>
              </a:rPr>
              <a:t>Background</a:t>
            </a:r>
            <a:endParaRPr sz="1800">
              <a:latin typeface="Georgia"/>
              <a:cs typeface="Georgia"/>
            </a:endParaRPr>
          </a:p>
          <a:p>
            <a:pPr marL="12700" marR="5080" indent="-3175" algn="ctr">
              <a:lnSpc>
                <a:spcPct val="136800"/>
              </a:lnSpc>
              <a:spcBef>
                <a:spcPts val="740"/>
              </a:spcBef>
            </a:pP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4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-125" dirty="0">
                <a:solidFill>
                  <a:srgbClr val="EBEBEE"/>
                </a:solidFill>
                <a:latin typeface="Arial"/>
                <a:cs typeface="Arial"/>
              </a:rPr>
              <a:t>UK</a:t>
            </a: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Supreme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case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involved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sexual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assaults </a:t>
            </a:r>
            <a:r>
              <a:rPr sz="1400" spc="125" dirty="0">
                <a:solidFill>
                  <a:srgbClr val="EBEBEE"/>
                </a:solidFill>
                <a:latin typeface="Arial"/>
                <a:cs typeface="Arial"/>
              </a:rPr>
              <a:t>committed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by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self-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employed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doctor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during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medical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examinations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Barclays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Bank</a:t>
            </a:r>
            <a:r>
              <a:rPr sz="14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job</a:t>
            </a:r>
            <a:r>
              <a:rPr sz="14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applicants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employees.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claimants</a:t>
            </a:r>
            <a:r>
              <a:rPr sz="14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sought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hold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BEBEE"/>
                </a:solidFill>
                <a:latin typeface="Arial"/>
                <a:cs typeface="Arial"/>
              </a:rPr>
              <a:t>Barclays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vicariously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liable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doctor's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actions.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53100" y="4375403"/>
            <a:ext cx="419100" cy="848994"/>
            <a:chOff x="5753100" y="4375403"/>
            <a:chExt cx="419100" cy="848994"/>
          </a:xfrm>
        </p:grpSpPr>
        <p:sp>
          <p:nvSpPr>
            <p:cNvPr id="10" name="object 10"/>
            <p:cNvSpPr/>
            <p:nvPr/>
          </p:nvSpPr>
          <p:spPr>
            <a:xfrm>
              <a:off x="5949695" y="4584191"/>
              <a:ext cx="22860" cy="640080"/>
            </a:xfrm>
            <a:custGeom>
              <a:avLst/>
              <a:gdLst/>
              <a:ahLst/>
              <a:cxnLst/>
              <a:rect l="l" t="t" r="r" b="b"/>
              <a:pathLst>
                <a:path w="22860" h="640079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35000"/>
                  </a:lnTo>
                  <a:lnTo>
                    <a:pt x="5079" y="640080"/>
                  </a:lnTo>
                  <a:lnTo>
                    <a:pt x="17779" y="640080"/>
                  </a:lnTo>
                  <a:lnTo>
                    <a:pt x="22859" y="635000"/>
                  </a:lnTo>
                  <a:lnTo>
                    <a:pt x="22859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56910" y="437921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334644" y="0"/>
                  </a:moveTo>
                  <a:lnTo>
                    <a:pt x="76835" y="0"/>
                  </a:lnTo>
                  <a:lnTo>
                    <a:pt x="46934" y="6040"/>
                  </a:lnTo>
                  <a:lnTo>
                    <a:pt x="22510" y="22510"/>
                  </a:lnTo>
                  <a:lnTo>
                    <a:pt x="6040" y="46934"/>
                  </a:lnTo>
                  <a:lnTo>
                    <a:pt x="0" y="76835"/>
                  </a:lnTo>
                  <a:lnTo>
                    <a:pt x="0" y="334645"/>
                  </a:lnTo>
                  <a:lnTo>
                    <a:pt x="6040" y="364545"/>
                  </a:lnTo>
                  <a:lnTo>
                    <a:pt x="22510" y="388969"/>
                  </a:lnTo>
                  <a:lnTo>
                    <a:pt x="46934" y="405439"/>
                  </a:lnTo>
                  <a:lnTo>
                    <a:pt x="76835" y="411480"/>
                  </a:lnTo>
                  <a:lnTo>
                    <a:pt x="334644" y="411480"/>
                  </a:lnTo>
                  <a:lnTo>
                    <a:pt x="364545" y="405439"/>
                  </a:lnTo>
                  <a:lnTo>
                    <a:pt x="388969" y="388969"/>
                  </a:lnTo>
                  <a:lnTo>
                    <a:pt x="405439" y="364545"/>
                  </a:lnTo>
                  <a:lnTo>
                    <a:pt x="411479" y="334645"/>
                  </a:lnTo>
                  <a:lnTo>
                    <a:pt x="411479" y="76835"/>
                  </a:lnTo>
                  <a:lnTo>
                    <a:pt x="405439" y="46934"/>
                  </a:lnTo>
                  <a:lnTo>
                    <a:pt x="388969" y="22510"/>
                  </a:lnTo>
                  <a:lnTo>
                    <a:pt x="364545" y="6040"/>
                  </a:lnTo>
                  <a:lnTo>
                    <a:pt x="334644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6910" y="437921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76835"/>
                  </a:moveTo>
                  <a:lnTo>
                    <a:pt x="6040" y="46934"/>
                  </a:lnTo>
                  <a:lnTo>
                    <a:pt x="22510" y="22510"/>
                  </a:lnTo>
                  <a:lnTo>
                    <a:pt x="46934" y="6040"/>
                  </a:lnTo>
                  <a:lnTo>
                    <a:pt x="76835" y="0"/>
                  </a:lnTo>
                  <a:lnTo>
                    <a:pt x="334644" y="0"/>
                  </a:lnTo>
                  <a:lnTo>
                    <a:pt x="364545" y="6040"/>
                  </a:lnTo>
                  <a:lnTo>
                    <a:pt x="388969" y="22510"/>
                  </a:lnTo>
                  <a:lnTo>
                    <a:pt x="405439" y="46934"/>
                  </a:lnTo>
                  <a:lnTo>
                    <a:pt x="411479" y="76835"/>
                  </a:lnTo>
                  <a:lnTo>
                    <a:pt x="411479" y="334645"/>
                  </a:lnTo>
                  <a:lnTo>
                    <a:pt x="405439" y="364545"/>
                  </a:lnTo>
                  <a:lnTo>
                    <a:pt x="388969" y="388969"/>
                  </a:lnTo>
                  <a:lnTo>
                    <a:pt x="364545" y="405439"/>
                  </a:lnTo>
                  <a:lnTo>
                    <a:pt x="334644" y="411480"/>
                  </a:lnTo>
                  <a:lnTo>
                    <a:pt x="76835" y="411480"/>
                  </a:lnTo>
                  <a:lnTo>
                    <a:pt x="46934" y="405439"/>
                  </a:lnTo>
                  <a:lnTo>
                    <a:pt x="22510" y="388969"/>
                  </a:lnTo>
                  <a:lnTo>
                    <a:pt x="6040" y="364545"/>
                  </a:lnTo>
                  <a:lnTo>
                    <a:pt x="0" y="334645"/>
                  </a:lnTo>
                  <a:lnTo>
                    <a:pt x="0" y="76835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74765" y="4372101"/>
            <a:ext cx="1746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0" dirty="0">
                <a:solidFill>
                  <a:srgbClr val="EBEBEE"/>
                </a:solidFill>
                <a:latin typeface="Georgia"/>
                <a:cs typeface="Georgia"/>
              </a:rPr>
              <a:t>2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9932" y="5386832"/>
            <a:ext cx="4883785" cy="185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BEBEE"/>
                </a:solidFill>
                <a:latin typeface="Georgia"/>
                <a:cs typeface="Georgia"/>
              </a:rPr>
              <a:t>Lower</a:t>
            </a:r>
            <a:r>
              <a:rPr sz="1800" spc="-3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EBEBEE"/>
                </a:solidFill>
                <a:latin typeface="Georgia"/>
                <a:cs typeface="Georgia"/>
              </a:rPr>
              <a:t>Court</a:t>
            </a:r>
            <a:r>
              <a:rPr sz="1800" spc="-2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EBEBEE"/>
                </a:solidFill>
                <a:latin typeface="Georgia"/>
                <a:cs typeface="Georgia"/>
              </a:rPr>
              <a:t>Decisions</a:t>
            </a:r>
            <a:endParaRPr sz="1800">
              <a:latin typeface="Georgia"/>
              <a:cs typeface="Georgia"/>
            </a:endParaRPr>
          </a:p>
          <a:p>
            <a:pPr marL="12065" marR="5080" indent="635" algn="ctr">
              <a:lnSpc>
                <a:spcPct val="136800"/>
              </a:lnSpc>
              <a:spcBef>
                <a:spcPts val="735"/>
              </a:spcBef>
            </a:pP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Both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High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Appeal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held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BEBEE"/>
                </a:solidFill>
                <a:latin typeface="Arial"/>
                <a:cs typeface="Arial"/>
              </a:rPr>
              <a:t>Barclays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vicariously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BEBEE"/>
                </a:solidFill>
                <a:latin typeface="Arial"/>
                <a:cs typeface="Arial"/>
              </a:rPr>
              <a:t>liable,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applying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broad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interpretation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employer-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employee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relationship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based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integration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doctor's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work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into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BEBEE"/>
                </a:solidFill>
                <a:latin typeface="Arial"/>
                <a:cs typeface="Arial"/>
              </a:rPr>
              <a:t>bank's </a:t>
            </a: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business.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59723" y="3942588"/>
            <a:ext cx="419100" cy="852169"/>
            <a:chOff x="8459723" y="3942588"/>
            <a:chExt cx="419100" cy="852169"/>
          </a:xfrm>
        </p:grpSpPr>
        <p:sp>
          <p:nvSpPr>
            <p:cNvPr id="16" name="object 16"/>
            <p:cNvSpPr/>
            <p:nvPr/>
          </p:nvSpPr>
          <p:spPr>
            <a:xfrm>
              <a:off x="8656319" y="3942588"/>
              <a:ext cx="22860" cy="641985"/>
            </a:xfrm>
            <a:custGeom>
              <a:avLst/>
              <a:gdLst/>
              <a:ahLst/>
              <a:cxnLst/>
              <a:rect l="l" t="t" r="r" b="b"/>
              <a:pathLst>
                <a:path w="22859" h="641985">
                  <a:moveTo>
                    <a:pt x="177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36524"/>
                  </a:lnTo>
                  <a:lnTo>
                    <a:pt x="5079" y="641603"/>
                  </a:lnTo>
                  <a:lnTo>
                    <a:pt x="17779" y="641603"/>
                  </a:lnTo>
                  <a:lnTo>
                    <a:pt x="22859" y="636524"/>
                  </a:lnTo>
                  <a:lnTo>
                    <a:pt x="22859" y="507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63533" y="43792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334645" y="0"/>
                  </a:moveTo>
                  <a:lnTo>
                    <a:pt x="76835" y="0"/>
                  </a:lnTo>
                  <a:lnTo>
                    <a:pt x="46934" y="6040"/>
                  </a:lnTo>
                  <a:lnTo>
                    <a:pt x="22510" y="22510"/>
                  </a:lnTo>
                  <a:lnTo>
                    <a:pt x="6040" y="46934"/>
                  </a:lnTo>
                  <a:lnTo>
                    <a:pt x="0" y="76835"/>
                  </a:lnTo>
                  <a:lnTo>
                    <a:pt x="0" y="334645"/>
                  </a:lnTo>
                  <a:lnTo>
                    <a:pt x="6040" y="364545"/>
                  </a:lnTo>
                  <a:lnTo>
                    <a:pt x="22510" y="388969"/>
                  </a:lnTo>
                  <a:lnTo>
                    <a:pt x="46934" y="405439"/>
                  </a:lnTo>
                  <a:lnTo>
                    <a:pt x="76835" y="411480"/>
                  </a:lnTo>
                  <a:lnTo>
                    <a:pt x="334645" y="411480"/>
                  </a:lnTo>
                  <a:lnTo>
                    <a:pt x="364545" y="405439"/>
                  </a:lnTo>
                  <a:lnTo>
                    <a:pt x="388969" y="388969"/>
                  </a:lnTo>
                  <a:lnTo>
                    <a:pt x="405439" y="364545"/>
                  </a:lnTo>
                  <a:lnTo>
                    <a:pt x="411480" y="334645"/>
                  </a:lnTo>
                  <a:lnTo>
                    <a:pt x="411480" y="76835"/>
                  </a:lnTo>
                  <a:lnTo>
                    <a:pt x="405439" y="46934"/>
                  </a:lnTo>
                  <a:lnTo>
                    <a:pt x="388969" y="22510"/>
                  </a:lnTo>
                  <a:lnTo>
                    <a:pt x="364545" y="6040"/>
                  </a:lnTo>
                  <a:lnTo>
                    <a:pt x="334645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63533" y="43792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76835"/>
                  </a:moveTo>
                  <a:lnTo>
                    <a:pt x="6040" y="46934"/>
                  </a:lnTo>
                  <a:lnTo>
                    <a:pt x="22510" y="22510"/>
                  </a:lnTo>
                  <a:lnTo>
                    <a:pt x="46934" y="6040"/>
                  </a:lnTo>
                  <a:lnTo>
                    <a:pt x="76835" y="0"/>
                  </a:lnTo>
                  <a:lnTo>
                    <a:pt x="334645" y="0"/>
                  </a:lnTo>
                  <a:lnTo>
                    <a:pt x="364545" y="6040"/>
                  </a:lnTo>
                  <a:lnTo>
                    <a:pt x="388969" y="22510"/>
                  </a:lnTo>
                  <a:lnTo>
                    <a:pt x="405439" y="46934"/>
                  </a:lnTo>
                  <a:lnTo>
                    <a:pt x="411480" y="76835"/>
                  </a:lnTo>
                  <a:lnTo>
                    <a:pt x="411480" y="334645"/>
                  </a:lnTo>
                  <a:lnTo>
                    <a:pt x="405439" y="364545"/>
                  </a:lnTo>
                  <a:lnTo>
                    <a:pt x="388969" y="388969"/>
                  </a:lnTo>
                  <a:lnTo>
                    <a:pt x="364545" y="405439"/>
                  </a:lnTo>
                  <a:lnTo>
                    <a:pt x="334645" y="411480"/>
                  </a:lnTo>
                  <a:lnTo>
                    <a:pt x="76835" y="411480"/>
                  </a:lnTo>
                  <a:lnTo>
                    <a:pt x="46934" y="405439"/>
                  </a:lnTo>
                  <a:lnTo>
                    <a:pt x="22510" y="388969"/>
                  </a:lnTo>
                  <a:lnTo>
                    <a:pt x="6040" y="364545"/>
                  </a:lnTo>
                  <a:lnTo>
                    <a:pt x="0" y="334645"/>
                  </a:lnTo>
                  <a:lnTo>
                    <a:pt x="0" y="76835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90280" y="4372101"/>
            <a:ext cx="15875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95" dirty="0">
                <a:solidFill>
                  <a:srgbClr val="EBEBEE"/>
                </a:solidFill>
                <a:latin typeface="Georgia"/>
                <a:cs typeface="Georgia"/>
              </a:rPr>
              <a:t>3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1768" y="1586229"/>
            <a:ext cx="225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BEBEE"/>
                </a:solidFill>
                <a:latin typeface="Georgia"/>
                <a:cs typeface="Georgia"/>
              </a:rPr>
              <a:t>Supreme</a:t>
            </a:r>
            <a:r>
              <a:rPr sz="1800" spc="-9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EBEBEE"/>
                </a:solidFill>
                <a:latin typeface="Georgia"/>
                <a:cs typeface="Georgia"/>
              </a:rPr>
              <a:t>Court</a:t>
            </a:r>
            <a:r>
              <a:rPr sz="1800" spc="-7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EBEBEE"/>
                </a:solidFill>
                <a:latin typeface="Georgia"/>
                <a:cs typeface="Georgia"/>
              </a:rPr>
              <a:t>Ruling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3611" y="1954509"/>
            <a:ext cx="4751070" cy="17773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36900"/>
              </a:lnSpc>
              <a:spcBef>
                <a:spcPts val="95"/>
              </a:spcBef>
            </a:pP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Supreme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unanimously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overturned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lower </a:t>
            </a:r>
            <a:r>
              <a:rPr sz="1400" spc="140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decisions,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holding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50" dirty="0">
                <a:solidFill>
                  <a:srgbClr val="EBEBEE"/>
                </a:solidFill>
                <a:latin typeface="Arial"/>
                <a:cs typeface="Arial"/>
              </a:rPr>
              <a:t>that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Barclays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BEBEE"/>
                </a:solidFill>
                <a:latin typeface="Arial"/>
                <a:cs typeface="Arial"/>
              </a:rPr>
              <a:t>was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EBEBEE"/>
                </a:solidFill>
                <a:latin typeface="Arial"/>
                <a:cs typeface="Arial"/>
              </a:rPr>
              <a:t>not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vicariously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BEBEE"/>
                </a:solidFill>
                <a:latin typeface="Arial"/>
                <a:cs typeface="Arial"/>
              </a:rPr>
              <a:t>liable.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0" dirty="0">
                <a:solidFill>
                  <a:srgbClr val="EBEBEE"/>
                </a:solidFill>
                <a:latin typeface="Arial"/>
                <a:cs typeface="Arial"/>
              </a:rPr>
              <a:t>court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emphasised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importance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formal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employment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relationship,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reaffirming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distinction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between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employees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400" spc="-7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contractors.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166347" y="4375403"/>
            <a:ext cx="419100" cy="848994"/>
            <a:chOff x="11166347" y="4375403"/>
            <a:chExt cx="419100" cy="848994"/>
          </a:xfrm>
        </p:grpSpPr>
        <p:sp>
          <p:nvSpPr>
            <p:cNvPr id="23" name="object 23"/>
            <p:cNvSpPr/>
            <p:nvPr/>
          </p:nvSpPr>
          <p:spPr>
            <a:xfrm>
              <a:off x="11362943" y="4584191"/>
              <a:ext cx="22860" cy="640080"/>
            </a:xfrm>
            <a:custGeom>
              <a:avLst/>
              <a:gdLst/>
              <a:ahLst/>
              <a:cxnLst/>
              <a:rect l="l" t="t" r="r" b="b"/>
              <a:pathLst>
                <a:path w="22859" h="640079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35000"/>
                  </a:lnTo>
                  <a:lnTo>
                    <a:pt x="5079" y="640080"/>
                  </a:lnTo>
                  <a:lnTo>
                    <a:pt x="17779" y="640080"/>
                  </a:lnTo>
                  <a:lnTo>
                    <a:pt x="22859" y="635000"/>
                  </a:lnTo>
                  <a:lnTo>
                    <a:pt x="22859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1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70157" y="437921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334645" y="0"/>
                  </a:moveTo>
                  <a:lnTo>
                    <a:pt x="76835" y="0"/>
                  </a:lnTo>
                  <a:lnTo>
                    <a:pt x="46934" y="6040"/>
                  </a:lnTo>
                  <a:lnTo>
                    <a:pt x="22510" y="22510"/>
                  </a:lnTo>
                  <a:lnTo>
                    <a:pt x="6040" y="46934"/>
                  </a:lnTo>
                  <a:lnTo>
                    <a:pt x="0" y="76835"/>
                  </a:lnTo>
                  <a:lnTo>
                    <a:pt x="0" y="334645"/>
                  </a:lnTo>
                  <a:lnTo>
                    <a:pt x="6040" y="364545"/>
                  </a:lnTo>
                  <a:lnTo>
                    <a:pt x="22510" y="388969"/>
                  </a:lnTo>
                  <a:lnTo>
                    <a:pt x="46934" y="405439"/>
                  </a:lnTo>
                  <a:lnTo>
                    <a:pt x="76835" y="411480"/>
                  </a:lnTo>
                  <a:lnTo>
                    <a:pt x="334645" y="411480"/>
                  </a:lnTo>
                  <a:lnTo>
                    <a:pt x="364545" y="405439"/>
                  </a:lnTo>
                  <a:lnTo>
                    <a:pt x="388969" y="388969"/>
                  </a:lnTo>
                  <a:lnTo>
                    <a:pt x="405439" y="364545"/>
                  </a:lnTo>
                  <a:lnTo>
                    <a:pt x="411480" y="334645"/>
                  </a:lnTo>
                  <a:lnTo>
                    <a:pt x="411480" y="76835"/>
                  </a:lnTo>
                  <a:lnTo>
                    <a:pt x="405439" y="46934"/>
                  </a:lnTo>
                  <a:lnTo>
                    <a:pt x="388969" y="22510"/>
                  </a:lnTo>
                  <a:lnTo>
                    <a:pt x="364545" y="6040"/>
                  </a:lnTo>
                  <a:lnTo>
                    <a:pt x="334645" y="0"/>
                  </a:lnTo>
                  <a:close/>
                </a:path>
              </a:pathLst>
            </a:custGeom>
            <a:solidFill>
              <a:srgbClr val="283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70157" y="437921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0" y="76835"/>
                  </a:moveTo>
                  <a:lnTo>
                    <a:pt x="6040" y="46934"/>
                  </a:lnTo>
                  <a:lnTo>
                    <a:pt x="22510" y="22510"/>
                  </a:lnTo>
                  <a:lnTo>
                    <a:pt x="46934" y="6040"/>
                  </a:lnTo>
                  <a:lnTo>
                    <a:pt x="76835" y="0"/>
                  </a:lnTo>
                  <a:lnTo>
                    <a:pt x="334645" y="0"/>
                  </a:lnTo>
                  <a:lnTo>
                    <a:pt x="364545" y="6040"/>
                  </a:lnTo>
                  <a:lnTo>
                    <a:pt x="388969" y="22510"/>
                  </a:lnTo>
                  <a:lnTo>
                    <a:pt x="405439" y="46934"/>
                  </a:lnTo>
                  <a:lnTo>
                    <a:pt x="411480" y="76835"/>
                  </a:lnTo>
                  <a:lnTo>
                    <a:pt x="411480" y="334645"/>
                  </a:lnTo>
                  <a:lnTo>
                    <a:pt x="405439" y="364545"/>
                  </a:lnTo>
                  <a:lnTo>
                    <a:pt x="388969" y="388969"/>
                  </a:lnTo>
                  <a:lnTo>
                    <a:pt x="364545" y="405439"/>
                  </a:lnTo>
                  <a:lnTo>
                    <a:pt x="334645" y="411480"/>
                  </a:lnTo>
                  <a:lnTo>
                    <a:pt x="76835" y="411480"/>
                  </a:lnTo>
                  <a:lnTo>
                    <a:pt x="46934" y="405439"/>
                  </a:lnTo>
                  <a:lnTo>
                    <a:pt x="22510" y="388969"/>
                  </a:lnTo>
                  <a:lnTo>
                    <a:pt x="6040" y="364545"/>
                  </a:lnTo>
                  <a:lnTo>
                    <a:pt x="0" y="334645"/>
                  </a:lnTo>
                  <a:lnTo>
                    <a:pt x="0" y="76835"/>
                  </a:lnTo>
                  <a:close/>
                </a:path>
              </a:pathLst>
            </a:custGeom>
            <a:ln w="7620">
              <a:solidFill>
                <a:srgbClr val="41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290172" y="4372101"/>
            <a:ext cx="16954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0" dirty="0">
                <a:solidFill>
                  <a:srgbClr val="EBEBEE"/>
                </a:solidFill>
                <a:latin typeface="Georgia"/>
                <a:cs typeface="Georgia"/>
              </a:rPr>
              <a:t>4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137395" y="5386832"/>
            <a:ext cx="4475480" cy="214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BEBEE"/>
                </a:solidFill>
                <a:latin typeface="Georgia"/>
                <a:cs typeface="Georgia"/>
              </a:rPr>
              <a:t>Impact</a:t>
            </a:r>
            <a:r>
              <a:rPr sz="1800" spc="-7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EBEBEE"/>
                </a:solidFill>
                <a:latin typeface="Georgia"/>
                <a:cs typeface="Georgia"/>
              </a:rPr>
              <a:t>and</a:t>
            </a:r>
            <a:r>
              <a:rPr sz="1800" spc="-9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EBEBEE"/>
                </a:solidFill>
                <a:latin typeface="Georgia"/>
                <a:cs typeface="Georgia"/>
              </a:rPr>
              <a:t>Significance</a:t>
            </a:r>
            <a:endParaRPr sz="1800">
              <a:latin typeface="Georgia"/>
              <a:cs typeface="Georgia"/>
            </a:endParaRPr>
          </a:p>
          <a:p>
            <a:pPr marL="12700" marR="5080" indent="-1905" algn="ctr">
              <a:lnSpc>
                <a:spcPct val="136900"/>
              </a:lnSpc>
              <a:spcBef>
                <a:spcPts val="735"/>
              </a:spcBef>
            </a:pPr>
            <a:r>
              <a:rPr sz="1400" dirty="0">
                <a:solidFill>
                  <a:srgbClr val="EBEBEE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ruling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marked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shift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BEBEE"/>
                </a:solidFill>
                <a:latin typeface="Arial"/>
                <a:cs typeface="Arial"/>
              </a:rPr>
              <a:t>back</a:t>
            </a:r>
            <a:r>
              <a:rPr sz="14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towards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more </a:t>
            </a:r>
            <a:r>
              <a:rPr sz="1400" spc="100" dirty="0">
                <a:solidFill>
                  <a:srgbClr val="EBEBEE"/>
                </a:solidFill>
                <a:latin typeface="Arial"/>
                <a:cs typeface="Arial"/>
              </a:rPr>
              <a:t>traditional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approach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8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vicarious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BEBEE"/>
                </a:solidFill>
                <a:latin typeface="Arial"/>
                <a:cs typeface="Arial"/>
              </a:rPr>
              <a:t>liability,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providing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clarity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4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limits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employer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responsibility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EBEBEE"/>
                </a:solidFill>
                <a:latin typeface="Arial"/>
                <a:cs typeface="Arial"/>
              </a:rPr>
              <a:t>for </a:t>
            </a:r>
            <a:r>
              <a:rPr sz="1400" spc="110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400" spc="-7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contractors.</a:t>
            </a:r>
            <a:r>
              <a:rPr sz="1400" spc="-6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It</a:t>
            </a:r>
            <a:r>
              <a:rPr sz="14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has</a:t>
            </a:r>
            <a:r>
              <a:rPr sz="14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significant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implications</a:t>
            </a:r>
            <a:r>
              <a:rPr sz="1400" spc="-5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4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4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BEBEE"/>
                </a:solidFill>
                <a:latin typeface="Arial"/>
                <a:cs typeface="Arial"/>
              </a:rPr>
              <a:t>businesses</a:t>
            </a:r>
            <a:r>
              <a:rPr sz="14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BEBEE"/>
                </a:solidFill>
                <a:latin typeface="Arial"/>
                <a:cs typeface="Arial"/>
              </a:rPr>
              <a:t>using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EBEBEE"/>
                </a:solidFill>
                <a:latin typeface="Arial"/>
                <a:cs typeface="Arial"/>
              </a:rPr>
              <a:t>self-</a:t>
            </a:r>
            <a:r>
              <a:rPr sz="1400" spc="80" dirty="0">
                <a:solidFill>
                  <a:srgbClr val="EBEBEE"/>
                </a:solidFill>
                <a:latin typeface="Arial"/>
                <a:cs typeface="Arial"/>
              </a:rPr>
              <a:t>employed </a:t>
            </a:r>
            <a:r>
              <a:rPr sz="1400" spc="60" dirty="0">
                <a:solidFill>
                  <a:srgbClr val="EBEBEE"/>
                </a:solidFill>
                <a:latin typeface="Arial"/>
                <a:cs typeface="Arial"/>
              </a:rPr>
              <a:t>individuals</a:t>
            </a:r>
            <a:r>
              <a:rPr sz="1400" spc="-4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EBEBEE"/>
                </a:solidFill>
                <a:latin typeface="Arial"/>
                <a:cs typeface="Arial"/>
              </a:rPr>
              <a:t>or</a:t>
            </a:r>
            <a:r>
              <a:rPr sz="14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BEBEE"/>
                </a:solidFill>
                <a:latin typeface="Arial"/>
                <a:cs typeface="Arial"/>
              </a:rPr>
              <a:t>consultants.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201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Practical</a:t>
            </a:r>
            <a:r>
              <a:rPr sz="4000" spc="-195" dirty="0"/>
              <a:t> </a:t>
            </a:r>
            <a:r>
              <a:rPr sz="4000" spc="-95" dirty="0"/>
              <a:t>Examples:</a:t>
            </a:r>
            <a:r>
              <a:rPr sz="4000" spc="-145" dirty="0"/>
              <a:t> </a:t>
            </a:r>
            <a:r>
              <a:rPr sz="4000" dirty="0"/>
              <a:t>Contractors</a:t>
            </a:r>
            <a:r>
              <a:rPr sz="4000" spc="-145" dirty="0"/>
              <a:t> </a:t>
            </a:r>
            <a:r>
              <a:rPr sz="4000" dirty="0"/>
              <a:t>in</a:t>
            </a:r>
            <a:r>
              <a:rPr sz="4000" spc="-150" dirty="0"/>
              <a:t> </a:t>
            </a:r>
            <a:r>
              <a:rPr sz="4000" spc="-20" dirty="0"/>
              <a:t>Construction</a:t>
            </a:r>
            <a:r>
              <a:rPr sz="4000" spc="-140" dirty="0"/>
              <a:t> </a:t>
            </a:r>
            <a:r>
              <a:rPr sz="4000" spc="-10" dirty="0"/>
              <a:t>Disputes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2578607"/>
            <a:ext cx="512064" cy="5120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3580" y="3266058"/>
            <a:ext cx="3072765" cy="4075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EBEBEE"/>
                </a:solidFill>
                <a:latin typeface="Georgia"/>
                <a:cs typeface="Georgia"/>
              </a:rPr>
              <a:t>Site</a:t>
            </a:r>
            <a:r>
              <a:rPr sz="2000" spc="-9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EBEBEE"/>
                </a:solidFill>
                <a:latin typeface="Georgia"/>
                <a:cs typeface="Georgia"/>
              </a:rPr>
              <a:t>Accidents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85"/>
              </a:spcBef>
            </a:pP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5" dirty="0">
                <a:solidFill>
                  <a:srgbClr val="EBEBEE"/>
                </a:solidFill>
                <a:latin typeface="Arial"/>
                <a:cs typeface="Arial"/>
              </a:rPr>
              <a:t>construction,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determining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liability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0" dirty="0">
                <a:solidFill>
                  <a:srgbClr val="EBEBEE"/>
                </a:solidFill>
                <a:latin typeface="Arial"/>
                <a:cs typeface="Arial"/>
              </a:rPr>
              <a:t>site</a:t>
            </a:r>
            <a:r>
              <a:rPr sz="16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5" dirty="0">
                <a:solidFill>
                  <a:srgbClr val="EBEBEE"/>
                </a:solidFill>
                <a:latin typeface="Arial"/>
                <a:cs typeface="Arial"/>
              </a:rPr>
              <a:t>accidents </a:t>
            </a:r>
            <a:r>
              <a:rPr sz="1600" spc="160" dirty="0">
                <a:solidFill>
                  <a:srgbClr val="EBEBEE"/>
                </a:solidFill>
                <a:latin typeface="Arial"/>
                <a:cs typeface="Arial"/>
              </a:rPr>
              <a:t>often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EBEBEE"/>
                </a:solidFill>
                <a:latin typeface="Arial"/>
                <a:cs typeface="Arial"/>
              </a:rPr>
              <a:t>hinges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on</a:t>
            </a:r>
            <a:r>
              <a:rPr sz="16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status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45" dirty="0">
                <a:solidFill>
                  <a:srgbClr val="EBEBEE"/>
                </a:solidFill>
                <a:latin typeface="Arial"/>
                <a:cs typeface="Arial"/>
              </a:rPr>
              <a:t>of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workers.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EBEBEE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worker</a:t>
            </a:r>
            <a:r>
              <a:rPr sz="16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EBEBEE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EBEBEE"/>
                </a:solidFill>
                <a:latin typeface="Arial"/>
                <a:cs typeface="Arial"/>
              </a:rPr>
              <a:t>deemed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6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0" dirty="0">
                <a:solidFill>
                  <a:srgbClr val="EBEBEE"/>
                </a:solidFill>
                <a:latin typeface="Arial"/>
                <a:cs typeface="Arial"/>
              </a:rPr>
              <a:t>contractor,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principal</a:t>
            </a: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contractor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EBEBEE"/>
                </a:solidFill>
                <a:latin typeface="Arial"/>
                <a:cs typeface="Arial"/>
              </a:rPr>
              <a:t>may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avoid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vicarious</a:t>
            </a:r>
            <a:r>
              <a:rPr sz="16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EBEBEE"/>
                </a:solidFill>
                <a:latin typeface="Arial"/>
                <a:cs typeface="Arial"/>
              </a:rPr>
              <a:t>liability,</a:t>
            </a:r>
            <a:r>
              <a:rPr sz="16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but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could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still</a:t>
            </a:r>
            <a:r>
              <a:rPr sz="16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be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EBEBEE"/>
                </a:solidFill>
                <a:latin typeface="Arial"/>
                <a:cs typeface="Arial"/>
              </a:rPr>
              <a:t>liable</a:t>
            </a:r>
            <a:r>
              <a:rPr sz="16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breach </a:t>
            </a:r>
            <a:r>
              <a:rPr sz="160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statutory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duty</a:t>
            </a:r>
            <a:r>
              <a:rPr sz="16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EBEBEE"/>
                </a:solidFill>
                <a:latin typeface="Arial"/>
                <a:cs typeface="Arial"/>
              </a:rPr>
              <a:t>or negligence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site </a:t>
            </a:r>
            <a:r>
              <a:rPr sz="1600" spc="80" dirty="0">
                <a:solidFill>
                  <a:srgbClr val="EBEBEE"/>
                </a:solidFill>
                <a:latin typeface="Arial"/>
                <a:cs typeface="Arial"/>
              </a:rPr>
              <a:t>management.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1940" y="2578607"/>
            <a:ext cx="512063" cy="5120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80128" y="3266058"/>
            <a:ext cx="3060700" cy="4075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BEBEE"/>
                </a:solidFill>
                <a:latin typeface="Georgia"/>
                <a:cs typeface="Georgia"/>
              </a:rPr>
              <a:t>Defective</a:t>
            </a:r>
            <a:r>
              <a:rPr sz="2000" spc="-2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EBEBEE"/>
                </a:solidFill>
                <a:latin typeface="Georgia"/>
                <a:cs typeface="Georgia"/>
              </a:rPr>
              <a:t>Work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85"/>
              </a:spcBef>
            </a:pP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When</a:t>
            </a:r>
            <a:r>
              <a:rPr sz="160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60" dirty="0">
                <a:solidFill>
                  <a:srgbClr val="EBEBEE"/>
                </a:solidFill>
                <a:latin typeface="Arial"/>
                <a:cs typeface="Arial"/>
              </a:rPr>
              <a:t>defects</a:t>
            </a:r>
            <a:r>
              <a:rPr sz="1600" spc="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arise</a:t>
            </a:r>
            <a:r>
              <a:rPr sz="1600" spc="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EBEBEE"/>
                </a:solidFill>
                <a:latin typeface="Arial"/>
                <a:cs typeface="Arial"/>
              </a:rPr>
              <a:t>in </a:t>
            </a:r>
            <a:r>
              <a:rPr sz="1600" spc="140" dirty="0">
                <a:solidFill>
                  <a:srgbClr val="EBEBEE"/>
                </a:solidFill>
                <a:latin typeface="Arial"/>
                <a:cs typeface="Arial"/>
              </a:rPr>
              <a:t>construction</a:t>
            </a:r>
            <a:r>
              <a:rPr sz="16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projects,</a:t>
            </a:r>
            <a:r>
              <a:rPr sz="160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classification</a:t>
            </a:r>
            <a:r>
              <a:rPr sz="160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EBEBEE"/>
                </a:solidFill>
                <a:latin typeface="Arial"/>
                <a:cs typeface="Arial"/>
              </a:rPr>
              <a:t>workers </a:t>
            </a:r>
            <a:r>
              <a:rPr sz="1600" spc="125" dirty="0">
                <a:solidFill>
                  <a:srgbClr val="EBEBEE"/>
                </a:solidFill>
                <a:latin typeface="Arial"/>
                <a:cs typeface="Arial"/>
              </a:rPr>
              <a:t>becomes</a:t>
            </a: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EBEBEE"/>
                </a:solidFill>
                <a:latin typeface="Arial"/>
                <a:cs typeface="Arial"/>
              </a:rPr>
              <a:t>crucial.</a:t>
            </a:r>
            <a:r>
              <a:rPr sz="160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EBEBEE"/>
                </a:solidFill>
                <a:latin typeface="Arial"/>
                <a:cs typeface="Arial"/>
              </a:rPr>
              <a:t>Principal </a:t>
            </a:r>
            <a:r>
              <a:rPr sz="1600" spc="150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EBEBEE"/>
                </a:solidFill>
                <a:latin typeface="Arial"/>
                <a:cs typeface="Arial"/>
              </a:rPr>
              <a:t>may</a:t>
            </a:r>
            <a:r>
              <a:rPr sz="16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60" dirty="0">
                <a:solidFill>
                  <a:srgbClr val="EBEBEE"/>
                </a:solidFill>
                <a:latin typeface="Arial"/>
                <a:cs typeface="Arial"/>
              </a:rPr>
              <a:t>attempt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65" dirty="0">
                <a:solidFill>
                  <a:srgbClr val="EBEBEE"/>
                </a:solidFill>
                <a:latin typeface="Arial"/>
                <a:cs typeface="Arial"/>
              </a:rPr>
              <a:t>to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shift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EBEBEE"/>
                </a:solidFill>
                <a:latin typeface="Arial"/>
                <a:cs typeface="Arial"/>
              </a:rPr>
              <a:t>liability</a:t>
            </a:r>
            <a:r>
              <a:rPr sz="160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65" dirty="0">
                <a:solidFill>
                  <a:srgbClr val="EBEBEE"/>
                </a:solidFill>
                <a:latin typeface="Arial"/>
                <a:cs typeface="Arial"/>
              </a:rPr>
              <a:t>to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subcontractors</a:t>
            </a:r>
            <a:r>
              <a:rPr sz="1600" spc="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EBEBEE"/>
                </a:solidFill>
                <a:latin typeface="Arial"/>
                <a:cs typeface="Arial"/>
              </a:rPr>
              <a:t>classified</a:t>
            </a:r>
            <a:r>
              <a:rPr sz="160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EBEBEE"/>
                </a:solidFill>
                <a:latin typeface="Arial"/>
                <a:cs typeface="Arial"/>
              </a:rPr>
              <a:t>as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6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contractors,</a:t>
            </a:r>
            <a:r>
              <a:rPr sz="160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but </a:t>
            </a:r>
            <a:r>
              <a:rPr sz="1600" spc="140" dirty="0">
                <a:solidFill>
                  <a:srgbClr val="EBEBEE"/>
                </a:solidFill>
                <a:latin typeface="Arial"/>
                <a:cs typeface="Arial"/>
              </a:rPr>
              <a:t>courts</a:t>
            </a:r>
            <a:r>
              <a:rPr sz="1600" spc="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will</a:t>
            </a:r>
            <a:r>
              <a:rPr sz="1600" spc="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scrutinise</a:t>
            </a:r>
            <a:r>
              <a:rPr sz="1600" spc="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true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nature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EBEBEE"/>
                </a:solidFill>
                <a:latin typeface="Arial"/>
                <a:cs typeface="Arial"/>
              </a:rPr>
              <a:t>relationship</a:t>
            </a:r>
            <a:r>
              <a:rPr sz="160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EBEBEE"/>
                </a:solidFill>
                <a:latin typeface="Arial"/>
                <a:cs typeface="Arial"/>
              </a:rPr>
              <a:t>and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EBEBEE"/>
                </a:solidFill>
                <a:latin typeface="Arial"/>
                <a:cs typeface="Arial"/>
              </a:rPr>
              <a:t>level</a:t>
            </a:r>
            <a:r>
              <a:rPr sz="16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control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EBEBEE"/>
                </a:solidFill>
                <a:latin typeface="Arial"/>
                <a:cs typeface="Arial"/>
              </a:rPr>
              <a:t>exercised.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9123" y="2578607"/>
            <a:ext cx="510540" cy="5120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56678" y="3266058"/>
            <a:ext cx="3049270" cy="3415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BEBEE"/>
                </a:solidFill>
                <a:latin typeface="Georgia"/>
                <a:cs typeface="Georgia"/>
              </a:rPr>
              <a:t>Delay</a:t>
            </a:r>
            <a:r>
              <a:rPr sz="2000" spc="-5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EBEBEE"/>
                </a:solidFill>
                <a:latin typeface="Georgia"/>
                <a:cs typeface="Georgia"/>
              </a:rPr>
              <a:t>Claims</a:t>
            </a:r>
            <a:endParaRPr sz="2000">
              <a:latin typeface="Georgia"/>
              <a:cs typeface="Georgia"/>
            </a:endParaRPr>
          </a:p>
          <a:p>
            <a:pPr marL="12700" marR="147320">
              <a:lnSpc>
                <a:spcPct val="135400"/>
              </a:lnSpc>
              <a:spcBef>
                <a:spcPts val="885"/>
              </a:spcBef>
            </a:pP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delay</a:t>
            </a:r>
            <a:r>
              <a:rPr sz="1600" spc="-3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claims,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status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45" dirty="0">
                <a:solidFill>
                  <a:srgbClr val="EBEBEE"/>
                </a:solidFill>
                <a:latin typeface="Arial"/>
                <a:cs typeface="Arial"/>
              </a:rPr>
              <a:t>of </a:t>
            </a:r>
            <a:r>
              <a:rPr sz="1600" spc="95" dirty="0">
                <a:solidFill>
                  <a:srgbClr val="EBEBEE"/>
                </a:solidFill>
                <a:latin typeface="Arial"/>
                <a:cs typeface="Arial"/>
              </a:rPr>
              <a:t>workers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can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75" dirty="0">
                <a:solidFill>
                  <a:srgbClr val="EBEBEE"/>
                </a:solidFill>
                <a:latin typeface="Arial"/>
                <a:cs typeface="Arial"/>
              </a:rPr>
              <a:t>affect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allocation</a:t>
            </a:r>
            <a:r>
              <a:rPr sz="1600" spc="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responsibility.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5"/>
              </a:spcBef>
            </a:pPr>
            <a:r>
              <a:rPr sz="1600" spc="105" dirty="0">
                <a:solidFill>
                  <a:srgbClr val="EBEBEE"/>
                </a:solidFill>
                <a:latin typeface="Arial"/>
                <a:cs typeface="Arial"/>
              </a:rPr>
              <a:t>Independent</a:t>
            </a:r>
            <a:r>
              <a:rPr sz="1600" spc="-6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0" dirty="0">
                <a:solidFill>
                  <a:srgbClr val="EBEBEE"/>
                </a:solidFill>
                <a:latin typeface="Arial"/>
                <a:cs typeface="Arial"/>
              </a:rPr>
              <a:t>contractors</a:t>
            </a: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EBEBEE"/>
                </a:solidFill>
                <a:latin typeface="Arial"/>
                <a:cs typeface="Arial"/>
              </a:rPr>
              <a:t>may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bear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more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EBEBEE"/>
                </a:solidFill>
                <a:latin typeface="Arial"/>
                <a:cs typeface="Arial"/>
              </a:rPr>
              <a:t>risk</a:t>
            </a:r>
            <a:r>
              <a:rPr sz="1600" spc="-4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0" dirty="0">
                <a:solidFill>
                  <a:srgbClr val="EBEBEE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EBEBEE"/>
                </a:solidFill>
                <a:latin typeface="Arial"/>
                <a:cs typeface="Arial"/>
              </a:rPr>
              <a:t>delays </a:t>
            </a:r>
            <a:r>
              <a:rPr sz="1600" spc="95" dirty="0">
                <a:solidFill>
                  <a:srgbClr val="EBEBEE"/>
                </a:solidFill>
                <a:latin typeface="Arial"/>
                <a:cs typeface="Arial"/>
              </a:rPr>
              <a:t>within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their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scope,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EBEBEE"/>
                </a:solidFill>
                <a:latin typeface="Arial"/>
                <a:cs typeface="Arial"/>
              </a:rPr>
              <a:t>while </a:t>
            </a:r>
            <a:r>
              <a:rPr sz="1600" spc="85" dirty="0">
                <a:solidFill>
                  <a:srgbClr val="EBEBEE"/>
                </a:solidFill>
                <a:latin typeface="Arial"/>
                <a:cs typeface="Arial"/>
              </a:rPr>
              <a:t>employees'</a:t>
            </a: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EBEBEE"/>
                </a:solidFill>
                <a:latin typeface="Arial"/>
                <a:cs typeface="Arial"/>
              </a:rPr>
              <a:t>delays</a:t>
            </a:r>
            <a:r>
              <a:rPr sz="1600" spc="-2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05" dirty="0">
                <a:solidFill>
                  <a:srgbClr val="EBEBEE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EBEBEE"/>
                </a:solidFill>
                <a:latin typeface="Arial"/>
                <a:cs typeface="Arial"/>
              </a:rPr>
              <a:t>more </a:t>
            </a:r>
            <a:r>
              <a:rPr sz="1600" spc="50" dirty="0">
                <a:solidFill>
                  <a:srgbClr val="EBEBEE"/>
                </a:solidFill>
                <a:latin typeface="Arial"/>
                <a:cs typeface="Arial"/>
              </a:rPr>
              <a:t>likely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9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attributed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9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0" dirty="0">
                <a:solidFill>
                  <a:srgbClr val="EBEBEE"/>
                </a:solidFill>
                <a:latin typeface="Arial"/>
                <a:cs typeface="Arial"/>
              </a:rPr>
              <a:t>the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employer.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44783" y="2578607"/>
            <a:ext cx="512064" cy="5120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32972" y="3266058"/>
            <a:ext cx="2977515" cy="3746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BEBEE"/>
                </a:solidFill>
                <a:latin typeface="Georgia"/>
                <a:cs typeface="Georgia"/>
              </a:rPr>
              <a:t>Payment</a:t>
            </a:r>
            <a:r>
              <a:rPr sz="2000" spc="-120" dirty="0">
                <a:solidFill>
                  <a:srgbClr val="EBEBEE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EBEBEE"/>
                </a:solidFill>
                <a:latin typeface="Georgia"/>
                <a:cs typeface="Georgia"/>
              </a:rPr>
              <a:t>Disputes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85"/>
              </a:spcBef>
            </a:pP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classification</a:t>
            </a:r>
            <a:r>
              <a:rPr sz="160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EBEBEE"/>
                </a:solidFill>
                <a:latin typeface="Arial"/>
                <a:cs typeface="Arial"/>
              </a:rPr>
              <a:t>workers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impacts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05" dirty="0">
                <a:solidFill>
                  <a:srgbClr val="EBEBEE"/>
                </a:solidFill>
                <a:latin typeface="Arial"/>
                <a:cs typeface="Arial"/>
              </a:rPr>
              <a:t>payment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disputes,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affecting</a:t>
            </a: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EBEBEE"/>
                </a:solidFill>
                <a:latin typeface="Arial"/>
                <a:cs typeface="Arial"/>
              </a:rPr>
              <a:t>issues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EBEBEE"/>
                </a:solidFill>
                <a:latin typeface="Arial"/>
                <a:cs typeface="Arial"/>
              </a:rPr>
              <a:t>like </a:t>
            </a:r>
            <a:r>
              <a:rPr sz="1600" spc="95" dirty="0">
                <a:solidFill>
                  <a:srgbClr val="EBEBEE"/>
                </a:solidFill>
                <a:latin typeface="Arial"/>
                <a:cs typeface="Arial"/>
              </a:rPr>
              <a:t>withholding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tax,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EBEBEE"/>
                </a:solidFill>
                <a:latin typeface="Arial"/>
                <a:cs typeface="Arial"/>
              </a:rPr>
              <a:t>liability</a:t>
            </a:r>
            <a:r>
              <a:rPr sz="16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5" dirty="0">
                <a:solidFill>
                  <a:srgbClr val="EBEBEE"/>
                </a:solidFill>
                <a:latin typeface="Arial"/>
                <a:cs typeface="Arial"/>
              </a:rPr>
              <a:t>for </a:t>
            </a:r>
            <a:r>
              <a:rPr sz="1600" spc="95" dirty="0">
                <a:solidFill>
                  <a:srgbClr val="EBEBEE"/>
                </a:solidFill>
                <a:latin typeface="Arial"/>
                <a:cs typeface="Arial"/>
              </a:rPr>
              <a:t>social</a:t>
            </a:r>
            <a:r>
              <a:rPr sz="1600" spc="-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0" dirty="0">
                <a:solidFill>
                  <a:srgbClr val="EBEBEE"/>
                </a:solidFill>
                <a:latin typeface="Arial"/>
                <a:cs typeface="Arial"/>
              </a:rPr>
              <a:t>security</a:t>
            </a:r>
            <a:r>
              <a:rPr sz="16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05" dirty="0">
                <a:solidFill>
                  <a:srgbClr val="EBEBEE"/>
                </a:solidFill>
                <a:latin typeface="Arial"/>
                <a:cs typeface="Arial"/>
              </a:rPr>
              <a:t>contributions,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entitlement</a:t>
            </a:r>
            <a:r>
              <a:rPr sz="1600" spc="-2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9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certain </a:t>
            </a:r>
            <a:r>
              <a:rPr sz="1600" spc="135" dirty="0">
                <a:solidFill>
                  <a:srgbClr val="EBEBEE"/>
                </a:solidFill>
                <a:latin typeface="Arial"/>
                <a:cs typeface="Arial"/>
              </a:rPr>
              <a:t>statutory</a:t>
            </a:r>
            <a:r>
              <a:rPr sz="1600" spc="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EBEBEE"/>
                </a:solidFill>
                <a:latin typeface="Arial"/>
                <a:cs typeface="Arial"/>
              </a:rPr>
              <a:t>payments.</a:t>
            </a:r>
            <a:r>
              <a:rPr sz="16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EBEBEE"/>
                </a:solidFill>
                <a:latin typeface="Arial"/>
                <a:cs typeface="Arial"/>
              </a:rPr>
              <a:t>Courts </a:t>
            </a:r>
            <a:r>
              <a:rPr sz="1600" dirty="0">
                <a:solidFill>
                  <a:srgbClr val="EBEBEE"/>
                </a:solidFill>
                <a:latin typeface="Arial"/>
                <a:cs typeface="Arial"/>
              </a:rPr>
              <a:t>will</a:t>
            </a:r>
            <a:r>
              <a:rPr sz="160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EBEBEE"/>
                </a:solidFill>
                <a:latin typeface="Arial"/>
                <a:cs typeface="Arial"/>
              </a:rPr>
              <a:t>look</a:t>
            </a:r>
            <a:r>
              <a:rPr sz="1600" spc="5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05" dirty="0">
                <a:solidFill>
                  <a:srgbClr val="EBEBEE"/>
                </a:solidFill>
                <a:latin typeface="Arial"/>
                <a:cs typeface="Arial"/>
              </a:rPr>
              <a:t>beyond</a:t>
            </a:r>
            <a:r>
              <a:rPr sz="1600" spc="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5" dirty="0">
                <a:solidFill>
                  <a:srgbClr val="EBEBEE"/>
                </a:solidFill>
                <a:latin typeface="Arial"/>
                <a:cs typeface="Arial"/>
              </a:rPr>
              <a:t>contractual </a:t>
            </a:r>
            <a:r>
              <a:rPr sz="1600" spc="80" dirty="0">
                <a:solidFill>
                  <a:srgbClr val="EBEBEE"/>
                </a:solidFill>
                <a:latin typeface="Arial"/>
                <a:cs typeface="Arial"/>
              </a:rPr>
              <a:t>labels</a:t>
            </a:r>
            <a:r>
              <a:rPr sz="1600" spc="-1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90" dirty="0">
                <a:solidFill>
                  <a:srgbClr val="EBEBEE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determine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14" dirty="0">
                <a:solidFill>
                  <a:srgbClr val="EBEBEE"/>
                </a:solidFill>
                <a:latin typeface="Arial"/>
                <a:cs typeface="Arial"/>
              </a:rPr>
              <a:t>true </a:t>
            </a:r>
            <a:r>
              <a:rPr sz="1600" spc="120" dirty="0">
                <a:solidFill>
                  <a:srgbClr val="EBEBEE"/>
                </a:solidFill>
                <a:latin typeface="Arial"/>
                <a:cs typeface="Arial"/>
              </a:rPr>
              <a:t>nature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70" dirty="0">
                <a:solidFill>
                  <a:srgbClr val="EBEBEE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155" dirty="0">
                <a:solidFill>
                  <a:srgbClr val="EBEBEE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EBEBE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EBEBEE"/>
                </a:solidFill>
                <a:latin typeface="Arial"/>
                <a:cs typeface="Arial"/>
              </a:rPr>
              <a:t>relationship.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2590</Words>
  <Application>Microsoft Office PowerPoint</Application>
  <PresentationFormat>Custom</PresentationFormat>
  <Paragraphs>203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Georgia</vt:lpstr>
      <vt:lpstr>Noto Sans</vt:lpstr>
      <vt:lpstr>Office Theme</vt:lpstr>
      <vt:lpstr>Organic</vt:lpstr>
      <vt:lpstr>Vicarious Liability and Independent Contractors: Key Differences</vt:lpstr>
      <vt:lpstr>Minor House Keeping</vt:lpstr>
      <vt:lpstr>Introduction</vt:lpstr>
      <vt:lpstr>Employer Liability for Independent Contractors</vt:lpstr>
      <vt:lpstr>Key Distinction: "Control Test" and Economic Reality</vt:lpstr>
      <vt:lpstr>Case Law: Ready Mixed Concrete (South East) Ltd v Minister of Pensions and National Insurance (1tG8)</vt:lpstr>
      <vt:lpstr>Hong Kong Perspective: Contractor Provisions under EO</vt:lpstr>
      <vt:lpstr>Case Law: Barclays Bank v Various Claimants (2020)</vt:lpstr>
      <vt:lpstr>Practical Examples: Contractors in Construction Disputes</vt:lpstr>
      <vt:lpstr>Employer Risk Mitigation Strategies</vt:lpstr>
      <vt:lpstr>Discussion: Blurring Boundaries in the Gig Economy</vt:lpstr>
      <vt:lpstr>Case Study 1: The Delivery Driver Dilemma</vt:lpstr>
      <vt:lpstr>Case Study 2: The Freelance Web Developer</vt:lpstr>
      <vt:lpstr>Case Study 3: The Construction Site Incident</vt:lpstr>
      <vt:lpstr>Discussion: Balancing Flexibility and Protection</vt:lpstr>
      <vt:lpstr>Global Perspectives on Vicarious Liability</vt:lpstr>
      <vt:lpstr>Conclusion: Navigating the Complex Landscape of Vicarious Liability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1</cp:revision>
  <dcterms:created xsi:type="dcterms:W3CDTF">2024-11-22T17:04:08Z</dcterms:created>
  <dcterms:modified xsi:type="dcterms:W3CDTF">2024-11-22T18:19:39Z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