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6" r:id="rId2"/>
  </p:sldMasterIdLst>
  <p:sldIdLst>
    <p:sldId id="273" r:id="rId3"/>
    <p:sldId id="274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</p:sldIdLst>
  <p:sldSz cx="14630400" cy="8229600"/>
  <p:notesSz cx="14630400" cy="8229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6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793FC9-F268-4A1C-A093-60711150124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3D47C9-D9FC-4420-A744-6B89A243D619}">
      <dgm:prSet/>
      <dgm:spPr/>
      <dgm:t>
        <a:bodyPr/>
        <a:lstStyle/>
        <a:p>
          <a:r>
            <a:rPr lang="en-US" b="1" dirty="0"/>
            <a:t>Tutor</a:t>
          </a:r>
          <a:r>
            <a:rPr lang="en-US" dirty="0"/>
            <a:t>: </a:t>
          </a:r>
          <a:r>
            <a:rPr lang="en-GB" b="1" dirty="0"/>
            <a:t>Okwudili</a:t>
          </a:r>
          <a:r>
            <a:rPr lang="en-GB" dirty="0"/>
            <a:t> O. ONWURAH, </a:t>
          </a:r>
          <a:r>
            <a:rPr lang="en-GB" b="1" dirty="0"/>
            <a:t>LL.B.</a:t>
          </a:r>
          <a:r>
            <a:rPr lang="en-GB" dirty="0"/>
            <a:t> (Nigeria); </a:t>
          </a:r>
          <a:r>
            <a:rPr lang="en-GB" b="1" dirty="0"/>
            <a:t>BL</a:t>
          </a:r>
          <a:r>
            <a:rPr lang="en-GB" dirty="0"/>
            <a:t> (Abuja, Nigeria); </a:t>
          </a:r>
          <a:r>
            <a:rPr lang="en-GB" b="1" dirty="0"/>
            <a:t>LLM</a:t>
          </a:r>
          <a:r>
            <a:rPr lang="en-GB" dirty="0"/>
            <a:t> (Exeter, UK); </a:t>
          </a:r>
          <a:r>
            <a:rPr lang="en-GB" b="1" dirty="0"/>
            <a:t>LLM</a:t>
          </a:r>
          <a:r>
            <a:rPr lang="en-GB" dirty="0"/>
            <a:t> (Qingdao, PRC); </a:t>
          </a:r>
          <a:r>
            <a:rPr lang="en-GB" b="1" dirty="0"/>
            <a:t>LLM</a:t>
          </a:r>
          <a:r>
            <a:rPr lang="en-GB" dirty="0"/>
            <a:t> (Shanghai, PRC)</a:t>
          </a:r>
          <a:endParaRPr lang="en-US" dirty="0"/>
        </a:p>
      </dgm:t>
    </dgm:pt>
    <dgm:pt modelId="{3B4A0499-6413-43FF-A386-E2721FA19865}" type="parTrans" cxnId="{47B26742-AC34-473E-B2EF-084F9289332E}">
      <dgm:prSet/>
      <dgm:spPr/>
      <dgm:t>
        <a:bodyPr/>
        <a:lstStyle/>
        <a:p>
          <a:endParaRPr lang="en-US"/>
        </a:p>
      </dgm:t>
    </dgm:pt>
    <dgm:pt modelId="{87FB430B-75F2-4A98-9D03-92AAA2951C1F}" type="sibTrans" cxnId="{47B26742-AC34-473E-B2EF-084F9289332E}">
      <dgm:prSet/>
      <dgm:spPr/>
      <dgm:t>
        <a:bodyPr/>
        <a:lstStyle/>
        <a:p>
          <a:endParaRPr lang="en-US"/>
        </a:p>
      </dgm:t>
    </dgm:pt>
    <dgm:pt modelId="{A8BF8E76-CC70-4FFE-9E84-56635DBB574B}">
      <dgm:prSet/>
      <dgm:spPr/>
      <dgm:t>
        <a:bodyPr/>
        <a:lstStyle/>
        <a:p>
          <a:r>
            <a:rPr lang="en-US" dirty="0"/>
            <a:t>PhD in Law (Hong Kong)</a:t>
          </a:r>
          <a:br>
            <a:rPr lang="en-US" dirty="0"/>
          </a:br>
          <a:endParaRPr lang="en-US" dirty="0"/>
        </a:p>
      </dgm:t>
    </dgm:pt>
    <dgm:pt modelId="{FA5D942D-74A5-4061-9030-9816228997EF}" type="parTrans" cxnId="{AEEDF93A-6EFC-4794-9EA7-792AD6378CFA}">
      <dgm:prSet/>
      <dgm:spPr/>
      <dgm:t>
        <a:bodyPr/>
        <a:lstStyle/>
        <a:p>
          <a:endParaRPr lang="en-US"/>
        </a:p>
      </dgm:t>
    </dgm:pt>
    <dgm:pt modelId="{ECE27122-8DDC-4AB2-BC2B-CAA2EE80DAB4}" type="sibTrans" cxnId="{AEEDF93A-6EFC-4794-9EA7-792AD6378CFA}">
      <dgm:prSet/>
      <dgm:spPr/>
      <dgm:t>
        <a:bodyPr/>
        <a:lstStyle/>
        <a:p>
          <a:endParaRPr lang="en-US"/>
        </a:p>
      </dgm:t>
    </dgm:pt>
    <dgm:pt modelId="{3306BD63-0E89-49A9-9A19-0567680F4C23}">
      <dgm:prSet/>
      <dgm:spPr/>
      <dgm:t>
        <a:bodyPr/>
        <a:lstStyle/>
        <a:p>
          <a:r>
            <a:rPr lang="en-US" b="1" dirty="0">
              <a:solidFill>
                <a:srgbClr val="7030A0"/>
              </a:solidFill>
            </a:rPr>
            <a:t>Dr Okwudili O. Onwurah</a:t>
          </a:r>
        </a:p>
      </dgm:t>
    </dgm:pt>
    <dgm:pt modelId="{30624F51-6043-4586-B1CC-9CEDC9A4D448}" type="parTrans" cxnId="{D6BD83F6-285A-4EAF-A9E3-677B7328315D}">
      <dgm:prSet/>
      <dgm:spPr/>
      <dgm:t>
        <a:bodyPr/>
        <a:lstStyle/>
        <a:p>
          <a:endParaRPr lang="en-US"/>
        </a:p>
      </dgm:t>
    </dgm:pt>
    <dgm:pt modelId="{B8E6C81C-F96B-4037-B0AE-E195845F76E8}" type="sibTrans" cxnId="{D6BD83F6-285A-4EAF-A9E3-677B7328315D}">
      <dgm:prSet/>
      <dgm:spPr/>
      <dgm:t>
        <a:bodyPr/>
        <a:lstStyle/>
        <a:p>
          <a:endParaRPr lang="en-US"/>
        </a:p>
      </dgm:t>
    </dgm:pt>
    <dgm:pt modelId="{1C3346F7-2909-4802-A99B-C614BF60D0AA}" type="pres">
      <dgm:prSet presAssocID="{0D793FC9-F268-4A1C-A093-607111501244}" presName="Name0" presStyleCnt="0">
        <dgm:presLayoutVars>
          <dgm:dir/>
          <dgm:animLvl val="lvl"/>
          <dgm:resizeHandles val="exact"/>
        </dgm:presLayoutVars>
      </dgm:prSet>
      <dgm:spPr/>
    </dgm:pt>
    <dgm:pt modelId="{C5F0A950-62FA-4F84-A3CA-A98BE82F54E2}" type="pres">
      <dgm:prSet presAssocID="{3306BD63-0E89-49A9-9A19-0567680F4C23}" presName="boxAndChildren" presStyleCnt="0"/>
      <dgm:spPr/>
    </dgm:pt>
    <dgm:pt modelId="{9767B373-F5D2-4C16-8232-AD3EB3BA2865}" type="pres">
      <dgm:prSet presAssocID="{3306BD63-0E89-49A9-9A19-0567680F4C23}" presName="parentTextBox" presStyleLbl="node1" presStyleIdx="0" presStyleCnt="2" custScaleY="30958" custLinFactNeighborX="17539" custLinFactNeighborY="-1064"/>
      <dgm:spPr/>
    </dgm:pt>
    <dgm:pt modelId="{F5F75FCB-6600-4BC3-91BE-B7A919D87789}" type="pres">
      <dgm:prSet presAssocID="{87FB430B-75F2-4A98-9D03-92AAA2951C1F}" presName="sp" presStyleCnt="0"/>
      <dgm:spPr/>
    </dgm:pt>
    <dgm:pt modelId="{5F2D1CFE-F0BA-4745-B54D-24C092E006B0}" type="pres">
      <dgm:prSet presAssocID="{4B3D47C9-D9FC-4420-A744-6B89A243D619}" presName="arrowAndChildren" presStyleCnt="0"/>
      <dgm:spPr/>
    </dgm:pt>
    <dgm:pt modelId="{1267F2E7-7445-44C5-85A1-474EA1B37E02}" type="pres">
      <dgm:prSet presAssocID="{4B3D47C9-D9FC-4420-A744-6B89A243D619}" presName="parentTextArrow" presStyleLbl="node1" presStyleIdx="0" presStyleCnt="2"/>
      <dgm:spPr/>
    </dgm:pt>
    <dgm:pt modelId="{50E560F1-A1B3-4C64-B8C9-000AEB7FD047}" type="pres">
      <dgm:prSet presAssocID="{4B3D47C9-D9FC-4420-A744-6B89A243D619}" presName="arrow" presStyleLbl="node1" presStyleIdx="1" presStyleCnt="2"/>
      <dgm:spPr/>
    </dgm:pt>
    <dgm:pt modelId="{36B24DEE-2EFE-405E-9811-D9B994214603}" type="pres">
      <dgm:prSet presAssocID="{4B3D47C9-D9FC-4420-A744-6B89A243D619}" presName="descendantArrow" presStyleCnt="0"/>
      <dgm:spPr/>
    </dgm:pt>
    <dgm:pt modelId="{776488E1-41F0-4B79-AF8B-E69517EDFD16}" type="pres">
      <dgm:prSet presAssocID="{A8BF8E76-CC70-4FFE-9E84-56635DBB574B}" presName="childTextArrow" presStyleLbl="fgAccFollowNode1" presStyleIdx="0" presStyleCnt="1" custScaleY="133803">
        <dgm:presLayoutVars>
          <dgm:bulletEnabled val="1"/>
        </dgm:presLayoutVars>
      </dgm:prSet>
      <dgm:spPr/>
    </dgm:pt>
  </dgm:ptLst>
  <dgm:cxnLst>
    <dgm:cxn modelId="{2CA50D17-3428-4E21-A0E9-2142B609A549}" type="presOf" srcId="{A8BF8E76-CC70-4FFE-9E84-56635DBB574B}" destId="{776488E1-41F0-4B79-AF8B-E69517EDFD16}" srcOrd="0" destOrd="0" presId="urn:microsoft.com/office/officeart/2005/8/layout/process4"/>
    <dgm:cxn modelId="{AEEDF93A-6EFC-4794-9EA7-792AD6378CFA}" srcId="{4B3D47C9-D9FC-4420-A744-6B89A243D619}" destId="{A8BF8E76-CC70-4FFE-9E84-56635DBB574B}" srcOrd="0" destOrd="0" parTransId="{FA5D942D-74A5-4061-9030-9816228997EF}" sibTransId="{ECE27122-8DDC-4AB2-BC2B-CAA2EE80DAB4}"/>
    <dgm:cxn modelId="{47B26742-AC34-473E-B2EF-084F9289332E}" srcId="{0D793FC9-F268-4A1C-A093-607111501244}" destId="{4B3D47C9-D9FC-4420-A744-6B89A243D619}" srcOrd="0" destOrd="0" parTransId="{3B4A0499-6413-43FF-A386-E2721FA19865}" sibTransId="{87FB430B-75F2-4A98-9D03-92AAA2951C1F}"/>
    <dgm:cxn modelId="{B199074C-A959-42AE-950B-CC10A8601A0B}" type="presOf" srcId="{0D793FC9-F268-4A1C-A093-607111501244}" destId="{1C3346F7-2909-4802-A99B-C614BF60D0AA}" srcOrd="0" destOrd="0" presId="urn:microsoft.com/office/officeart/2005/8/layout/process4"/>
    <dgm:cxn modelId="{257CA2B2-EA2D-4959-955D-DFCE9E7E358F}" type="presOf" srcId="{4B3D47C9-D9FC-4420-A744-6B89A243D619}" destId="{50E560F1-A1B3-4C64-B8C9-000AEB7FD047}" srcOrd="1" destOrd="0" presId="urn:microsoft.com/office/officeart/2005/8/layout/process4"/>
    <dgm:cxn modelId="{30CD7EBF-67CD-46FF-BC97-F2DED6ACCACB}" type="presOf" srcId="{3306BD63-0E89-49A9-9A19-0567680F4C23}" destId="{9767B373-F5D2-4C16-8232-AD3EB3BA2865}" srcOrd="0" destOrd="0" presId="urn:microsoft.com/office/officeart/2005/8/layout/process4"/>
    <dgm:cxn modelId="{FBA06BCD-9128-4C68-905E-EFF4446AEF5D}" type="presOf" srcId="{4B3D47C9-D9FC-4420-A744-6B89A243D619}" destId="{1267F2E7-7445-44C5-85A1-474EA1B37E02}" srcOrd="0" destOrd="0" presId="urn:microsoft.com/office/officeart/2005/8/layout/process4"/>
    <dgm:cxn modelId="{D6BD83F6-285A-4EAF-A9E3-677B7328315D}" srcId="{0D793FC9-F268-4A1C-A093-607111501244}" destId="{3306BD63-0E89-49A9-9A19-0567680F4C23}" srcOrd="1" destOrd="0" parTransId="{30624F51-6043-4586-B1CC-9CEDC9A4D448}" sibTransId="{B8E6C81C-F96B-4037-B0AE-E195845F76E8}"/>
    <dgm:cxn modelId="{E0C8B17A-7F02-4F63-810D-DF96617E6B2D}" type="presParOf" srcId="{1C3346F7-2909-4802-A99B-C614BF60D0AA}" destId="{C5F0A950-62FA-4F84-A3CA-A98BE82F54E2}" srcOrd="0" destOrd="0" presId="urn:microsoft.com/office/officeart/2005/8/layout/process4"/>
    <dgm:cxn modelId="{7141D6E0-9349-45F8-9636-CB6596552D4E}" type="presParOf" srcId="{C5F0A950-62FA-4F84-A3CA-A98BE82F54E2}" destId="{9767B373-F5D2-4C16-8232-AD3EB3BA2865}" srcOrd="0" destOrd="0" presId="urn:microsoft.com/office/officeart/2005/8/layout/process4"/>
    <dgm:cxn modelId="{0C2E3242-DD21-46C5-AA08-077C0A82A4E8}" type="presParOf" srcId="{1C3346F7-2909-4802-A99B-C614BF60D0AA}" destId="{F5F75FCB-6600-4BC3-91BE-B7A919D87789}" srcOrd="1" destOrd="0" presId="urn:microsoft.com/office/officeart/2005/8/layout/process4"/>
    <dgm:cxn modelId="{F99384A6-756B-4F34-BBEF-133B8347CFF4}" type="presParOf" srcId="{1C3346F7-2909-4802-A99B-C614BF60D0AA}" destId="{5F2D1CFE-F0BA-4745-B54D-24C092E006B0}" srcOrd="2" destOrd="0" presId="urn:microsoft.com/office/officeart/2005/8/layout/process4"/>
    <dgm:cxn modelId="{2026DBF1-B70E-4B5A-9191-54EE5B1A3FB7}" type="presParOf" srcId="{5F2D1CFE-F0BA-4745-B54D-24C092E006B0}" destId="{1267F2E7-7445-44C5-85A1-474EA1B37E02}" srcOrd="0" destOrd="0" presId="urn:microsoft.com/office/officeart/2005/8/layout/process4"/>
    <dgm:cxn modelId="{17BCA71F-A8C9-4F60-8970-4FE7522DAEAD}" type="presParOf" srcId="{5F2D1CFE-F0BA-4745-B54D-24C092E006B0}" destId="{50E560F1-A1B3-4C64-B8C9-000AEB7FD047}" srcOrd="1" destOrd="0" presId="urn:microsoft.com/office/officeart/2005/8/layout/process4"/>
    <dgm:cxn modelId="{D5099044-8757-44E1-B016-8040BDFB48D5}" type="presParOf" srcId="{5F2D1CFE-F0BA-4745-B54D-24C092E006B0}" destId="{36B24DEE-2EFE-405E-9811-D9B994214603}" srcOrd="2" destOrd="0" presId="urn:microsoft.com/office/officeart/2005/8/layout/process4"/>
    <dgm:cxn modelId="{29D1FAEC-771F-471D-A5D5-BE21DDF348A8}" type="presParOf" srcId="{36B24DEE-2EFE-405E-9811-D9B994214603}" destId="{776488E1-41F0-4B79-AF8B-E69517EDFD1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F0261D-2D55-44FE-9210-5FD47F397E4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A3F13B-47ED-43DF-B9E5-A98CF9EEB27D}">
      <dgm:prSet/>
      <dgm:spPr/>
      <dgm:t>
        <a:bodyPr/>
        <a:lstStyle/>
        <a:p>
          <a:r>
            <a:rPr lang="en-GB"/>
            <a:t>The purpose of the online lesson is to encourage you to </a:t>
          </a:r>
          <a:r>
            <a:rPr lang="en-GB" b="1" u="sng"/>
            <a:t>participate actively </a:t>
          </a:r>
          <a:r>
            <a:rPr lang="en-GB"/>
            <a:t>in achieving your needs and simplifying your legal education. </a:t>
          </a:r>
          <a:r>
            <a:rPr lang="en-GB" i="1"/>
            <a:t>I want you to be the best!</a:t>
          </a:r>
          <a:endParaRPr lang="en-US"/>
        </a:p>
      </dgm:t>
    </dgm:pt>
    <dgm:pt modelId="{8FF08942-7391-4348-92FC-09578CC6DC39}" type="parTrans" cxnId="{A4AAC06D-AE2B-44A7-99FC-70B2928B7046}">
      <dgm:prSet/>
      <dgm:spPr/>
      <dgm:t>
        <a:bodyPr/>
        <a:lstStyle/>
        <a:p>
          <a:endParaRPr lang="en-US"/>
        </a:p>
      </dgm:t>
    </dgm:pt>
    <dgm:pt modelId="{B9FAA6FA-A55E-4E23-A733-53F6A54EFCF4}" type="sibTrans" cxnId="{A4AAC06D-AE2B-44A7-99FC-70B2928B7046}">
      <dgm:prSet/>
      <dgm:spPr/>
      <dgm:t>
        <a:bodyPr/>
        <a:lstStyle/>
        <a:p>
          <a:endParaRPr lang="en-US"/>
        </a:p>
      </dgm:t>
    </dgm:pt>
    <dgm:pt modelId="{6FD09409-AFB0-4F9A-BE0C-46F959774E90}">
      <dgm:prSet/>
      <dgm:spPr/>
      <dgm:t>
        <a:bodyPr/>
        <a:lstStyle/>
        <a:p>
          <a:r>
            <a:rPr lang="en-GB"/>
            <a:t>Will make the learning process more </a:t>
          </a:r>
          <a:r>
            <a:rPr lang="en-GB" b="1"/>
            <a:t>interactive discussions </a:t>
          </a:r>
          <a:r>
            <a:rPr lang="en-GB"/>
            <a:t>and feel free to ask any question or you can speak.</a:t>
          </a:r>
          <a:endParaRPr lang="en-US"/>
        </a:p>
      </dgm:t>
    </dgm:pt>
    <dgm:pt modelId="{F4A3C124-7376-407A-98EF-6D4F389FE0CE}" type="parTrans" cxnId="{22442EA2-D5D7-4ADC-AAEE-129243005349}">
      <dgm:prSet/>
      <dgm:spPr/>
      <dgm:t>
        <a:bodyPr/>
        <a:lstStyle/>
        <a:p>
          <a:endParaRPr lang="en-US"/>
        </a:p>
      </dgm:t>
    </dgm:pt>
    <dgm:pt modelId="{9DEAA4C5-B7C1-4FBF-89D2-F56254B6FB52}" type="sibTrans" cxnId="{22442EA2-D5D7-4ADC-AAEE-129243005349}">
      <dgm:prSet/>
      <dgm:spPr/>
      <dgm:t>
        <a:bodyPr/>
        <a:lstStyle/>
        <a:p>
          <a:endParaRPr lang="en-US"/>
        </a:p>
      </dgm:t>
    </dgm:pt>
    <dgm:pt modelId="{CB7AF24D-FB4F-4210-B8BF-267FB2A35091}">
      <dgm:prSet/>
      <dgm:spPr/>
      <dgm:t>
        <a:bodyPr/>
        <a:lstStyle/>
        <a:p>
          <a:r>
            <a:rPr lang="en-GB"/>
            <a:t>You have the right to choose whether to turn on your video or not.</a:t>
          </a:r>
          <a:endParaRPr lang="en-US"/>
        </a:p>
      </dgm:t>
    </dgm:pt>
    <dgm:pt modelId="{B1763A64-2655-437C-9198-40DD3D811301}" type="parTrans" cxnId="{A0BF5599-8C3F-4AE4-A729-018BAEE1C9C8}">
      <dgm:prSet/>
      <dgm:spPr/>
      <dgm:t>
        <a:bodyPr/>
        <a:lstStyle/>
        <a:p>
          <a:endParaRPr lang="en-US"/>
        </a:p>
      </dgm:t>
    </dgm:pt>
    <dgm:pt modelId="{C95D5CE8-A1A2-42A0-BD09-63E4399FD823}" type="sibTrans" cxnId="{A0BF5599-8C3F-4AE4-A729-018BAEE1C9C8}">
      <dgm:prSet/>
      <dgm:spPr/>
      <dgm:t>
        <a:bodyPr/>
        <a:lstStyle/>
        <a:p>
          <a:endParaRPr lang="en-US"/>
        </a:p>
      </dgm:t>
    </dgm:pt>
    <dgm:pt modelId="{C2C6110B-A200-4E00-A022-5CE342809BA6}">
      <dgm:prSet/>
      <dgm:spPr/>
      <dgm:t>
        <a:bodyPr/>
        <a:lstStyle/>
        <a:p>
          <a:r>
            <a:rPr lang="en-GB" b="1"/>
            <a:t>Participation</a:t>
          </a:r>
          <a:r>
            <a:rPr lang="en-GB"/>
            <a:t> prepares you for your exam and learning needs with ease.</a:t>
          </a:r>
          <a:endParaRPr lang="en-US"/>
        </a:p>
      </dgm:t>
    </dgm:pt>
    <dgm:pt modelId="{3CFD4D89-FD3D-4B44-B6F8-8CB4428C6F4D}" type="parTrans" cxnId="{76A397A0-B404-48B6-B4AB-184C79E9F608}">
      <dgm:prSet/>
      <dgm:spPr/>
      <dgm:t>
        <a:bodyPr/>
        <a:lstStyle/>
        <a:p>
          <a:endParaRPr lang="en-US"/>
        </a:p>
      </dgm:t>
    </dgm:pt>
    <dgm:pt modelId="{2413B61A-22B3-46C2-9D88-48F5EDA50F9B}" type="sibTrans" cxnId="{76A397A0-B404-48B6-B4AB-184C79E9F608}">
      <dgm:prSet/>
      <dgm:spPr/>
      <dgm:t>
        <a:bodyPr/>
        <a:lstStyle/>
        <a:p>
          <a:endParaRPr lang="en-US"/>
        </a:p>
      </dgm:t>
    </dgm:pt>
    <dgm:pt modelId="{E504DEF7-6C57-4261-9F15-D8D96ECE0325}" type="pres">
      <dgm:prSet presAssocID="{6CF0261D-2D55-44FE-9210-5FD47F397E45}" presName="root" presStyleCnt="0">
        <dgm:presLayoutVars>
          <dgm:dir/>
          <dgm:resizeHandles val="exact"/>
        </dgm:presLayoutVars>
      </dgm:prSet>
      <dgm:spPr/>
    </dgm:pt>
    <dgm:pt modelId="{764A1FB1-3F1C-4A74-B3AC-F3C71D3CBDD0}" type="pres">
      <dgm:prSet presAssocID="{35A3F13B-47ED-43DF-B9E5-A98CF9EEB27D}" presName="compNode" presStyleCnt="0"/>
      <dgm:spPr/>
    </dgm:pt>
    <dgm:pt modelId="{A308C6F5-232C-4278-837A-436FEC36C9EF}" type="pres">
      <dgm:prSet presAssocID="{35A3F13B-47ED-43DF-B9E5-A98CF9EEB27D}" presName="bgRect" presStyleLbl="bgShp" presStyleIdx="0" presStyleCnt="4"/>
      <dgm:spPr/>
    </dgm:pt>
    <dgm:pt modelId="{475D098F-80C1-4FDB-AA15-93FD6C92AD89}" type="pres">
      <dgm:prSet presAssocID="{35A3F13B-47ED-43DF-B9E5-A98CF9EEB27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6BB4887-9DD3-4E2B-81C1-34165235F025}" type="pres">
      <dgm:prSet presAssocID="{35A3F13B-47ED-43DF-B9E5-A98CF9EEB27D}" presName="spaceRect" presStyleCnt="0"/>
      <dgm:spPr/>
    </dgm:pt>
    <dgm:pt modelId="{52DED1E9-87B8-4E95-AEA1-5809C60BC887}" type="pres">
      <dgm:prSet presAssocID="{35A3F13B-47ED-43DF-B9E5-A98CF9EEB27D}" presName="parTx" presStyleLbl="revTx" presStyleIdx="0" presStyleCnt="4">
        <dgm:presLayoutVars>
          <dgm:chMax val="0"/>
          <dgm:chPref val="0"/>
        </dgm:presLayoutVars>
      </dgm:prSet>
      <dgm:spPr/>
    </dgm:pt>
    <dgm:pt modelId="{DA85CD30-2433-4F21-8546-1126D955669C}" type="pres">
      <dgm:prSet presAssocID="{B9FAA6FA-A55E-4E23-A733-53F6A54EFCF4}" presName="sibTrans" presStyleCnt="0"/>
      <dgm:spPr/>
    </dgm:pt>
    <dgm:pt modelId="{3632C0B6-4511-4935-8CD7-7FA822AA0493}" type="pres">
      <dgm:prSet presAssocID="{6FD09409-AFB0-4F9A-BE0C-46F959774E90}" presName="compNode" presStyleCnt="0"/>
      <dgm:spPr/>
    </dgm:pt>
    <dgm:pt modelId="{ED158944-AB7D-40B3-A81C-A0C0BF438834}" type="pres">
      <dgm:prSet presAssocID="{6FD09409-AFB0-4F9A-BE0C-46F959774E90}" presName="bgRect" presStyleLbl="bgShp" presStyleIdx="1" presStyleCnt="4"/>
      <dgm:spPr/>
    </dgm:pt>
    <dgm:pt modelId="{3EE44FAA-E8AA-4C6C-B66C-DA96929CA60A}" type="pres">
      <dgm:prSet presAssocID="{6FD09409-AFB0-4F9A-BE0C-46F959774E9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44261869-2890-4EA4-884D-F08E7CFF4AAF}" type="pres">
      <dgm:prSet presAssocID="{6FD09409-AFB0-4F9A-BE0C-46F959774E90}" presName="spaceRect" presStyleCnt="0"/>
      <dgm:spPr/>
    </dgm:pt>
    <dgm:pt modelId="{4F42BC31-629C-4823-8F02-EDD1C0D900B0}" type="pres">
      <dgm:prSet presAssocID="{6FD09409-AFB0-4F9A-BE0C-46F959774E90}" presName="parTx" presStyleLbl="revTx" presStyleIdx="1" presStyleCnt="4">
        <dgm:presLayoutVars>
          <dgm:chMax val="0"/>
          <dgm:chPref val="0"/>
        </dgm:presLayoutVars>
      </dgm:prSet>
      <dgm:spPr/>
    </dgm:pt>
    <dgm:pt modelId="{8484C96D-DC15-4445-B12B-7C6DEE7214C4}" type="pres">
      <dgm:prSet presAssocID="{9DEAA4C5-B7C1-4FBF-89D2-F56254B6FB52}" presName="sibTrans" presStyleCnt="0"/>
      <dgm:spPr/>
    </dgm:pt>
    <dgm:pt modelId="{922FCC07-F04B-4471-9600-B0D5DFDCF049}" type="pres">
      <dgm:prSet presAssocID="{CB7AF24D-FB4F-4210-B8BF-267FB2A35091}" presName="compNode" presStyleCnt="0"/>
      <dgm:spPr/>
    </dgm:pt>
    <dgm:pt modelId="{3913E2D7-983E-4C8F-8EBF-4F896A926757}" type="pres">
      <dgm:prSet presAssocID="{CB7AF24D-FB4F-4210-B8BF-267FB2A35091}" presName="bgRect" presStyleLbl="bgShp" presStyleIdx="2" presStyleCnt="4"/>
      <dgm:spPr/>
    </dgm:pt>
    <dgm:pt modelId="{C51882E3-379A-4170-BC65-3F23427DDFA9}" type="pres">
      <dgm:prSet presAssocID="{CB7AF24D-FB4F-4210-B8BF-267FB2A3509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"/>
        </a:ext>
      </dgm:extLst>
    </dgm:pt>
    <dgm:pt modelId="{D12A3B45-769B-4B04-A530-34BC76A50615}" type="pres">
      <dgm:prSet presAssocID="{CB7AF24D-FB4F-4210-B8BF-267FB2A35091}" presName="spaceRect" presStyleCnt="0"/>
      <dgm:spPr/>
    </dgm:pt>
    <dgm:pt modelId="{889792C3-E0D7-4022-946F-703B16949394}" type="pres">
      <dgm:prSet presAssocID="{CB7AF24D-FB4F-4210-B8BF-267FB2A35091}" presName="parTx" presStyleLbl="revTx" presStyleIdx="2" presStyleCnt="4">
        <dgm:presLayoutVars>
          <dgm:chMax val="0"/>
          <dgm:chPref val="0"/>
        </dgm:presLayoutVars>
      </dgm:prSet>
      <dgm:spPr/>
    </dgm:pt>
    <dgm:pt modelId="{0205E4A8-55FF-4D52-ADAC-DCD719659583}" type="pres">
      <dgm:prSet presAssocID="{C95D5CE8-A1A2-42A0-BD09-63E4399FD823}" presName="sibTrans" presStyleCnt="0"/>
      <dgm:spPr/>
    </dgm:pt>
    <dgm:pt modelId="{0225E4A0-7028-4852-84FF-CE17E40DED34}" type="pres">
      <dgm:prSet presAssocID="{C2C6110B-A200-4E00-A022-5CE342809BA6}" presName="compNode" presStyleCnt="0"/>
      <dgm:spPr/>
    </dgm:pt>
    <dgm:pt modelId="{E31DD10D-F3A1-4F3A-9025-3BCF391ABEB1}" type="pres">
      <dgm:prSet presAssocID="{C2C6110B-A200-4E00-A022-5CE342809BA6}" presName="bgRect" presStyleLbl="bgShp" presStyleIdx="3" presStyleCnt="4"/>
      <dgm:spPr/>
    </dgm:pt>
    <dgm:pt modelId="{FD17031B-F77F-432A-950B-E8AC148C4689}" type="pres">
      <dgm:prSet presAssocID="{C2C6110B-A200-4E00-A022-5CE342809BA6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6C3D9D82-18C5-458F-85D8-7DAE8D68090A}" type="pres">
      <dgm:prSet presAssocID="{C2C6110B-A200-4E00-A022-5CE342809BA6}" presName="spaceRect" presStyleCnt="0"/>
      <dgm:spPr/>
    </dgm:pt>
    <dgm:pt modelId="{46C2C13D-87F9-4266-BFB4-774D94FAAEB0}" type="pres">
      <dgm:prSet presAssocID="{C2C6110B-A200-4E00-A022-5CE342809BA6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37B6A028-3E0C-4E46-A0B9-6031C2080DA7}" type="presOf" srcId="{6CF0261D-2D55-44FE-9210-5FD47F397E45}" destId="{E504DEF7-6C57-4261-9F15-D8D96ECE0325}" srcOrd="0" destOrd="0" presId="urn:microsoft.com/office/officeart/2018/2/layout/IconVerticalSolidList"/>
    <dgm:cxn modelId="{A4AAC06D-AE2B-44A7-99FC-70B2928B7046}" srcId="{6CF0261D-2D55-44FE-9210-5FD47F397E45}" destId="{35A3F13B-47ED-43DF-B9E5-A98CF9EEB27D}" srcOrd="0" destOrd="0" parTransId="{8FF08942-7391-4348-92FC-09578CC6DC39}" sibTransId="{B9FAA6FA-A55E-4E23-A733-53F6A54EFCF4}"/>
    <dgm:cxn modelId="{508BA88F-9CAB-4F76-993C-196BD736AFAF}" type="presOf" srcId="{CB7AF24D-FB4F-4210-B8BF-267FB2A35091}" destId="{889792C3-E0D7-4022-946F-703B16949394}" srcOrd="0" destOrd="0" presId="urn:microsoft.com/office/officeart/2018/2/layout/IconVerticalSolidList"/>
    <dgm:cxn modelId="{A0BF5599-8C3F-4AE4-A729-018BAEE1C9C8}" srcId="{6CF0261D-2D55-44FE-9210-5FD47F397E45}" destId="{CB7AF24D-FB4F-4210-B8BF-267FB2A35091}" srcOrd="2" destOrd="0" parTransId="{B1763A64-2655-437C-9198-40DD3D811301}" sibTransId="{C95D5CE8-A1A2-42A0-BD09-63E4399FD823}"/>
    <dgm:cxn modelId="{04E4CC9D-A77F-43A5-A1B5-1D8B1909E41C}" type="presOf" srcId="{35A3F13B-47ED-43DF-B9E5-A98CF9EEB27D}" destId="{52DED1E9-87B8-4E95-AEA1-5809C60BC887}" srcOrd="0" destOrd="0" presId="urn:microsoft.com/office/officeart/2018/2/layout/IconVerticalSolidList"/>
    <dgm:cxn modelId="{76A397A0-B404-48B6-B4AB-184C79E9F608}" srcId="{6CF0261D-2D55-44FE-9210-5FD47F397E45}" destId="{C2C6110B-A200-4E00-A022-5CE342809BA6}" srcOrd="3" destOrd="0" parTransId="{3CFD4D89-FD3D-4B44-B6F8-8CB4428C6F4D}" sibTransId="{2413B61A-22B3-46C2-9D88-48F5EDA50F9B}"/>
    <dgm:cxn modelId="{22442EA2-D5D7-4ADC-AAEE-129243005349}" srcId="{6CF0261D-2D55-44FE-9210-5FD47F397E45}" destId="{6FD09409-AFB0-4F9A-BE0C-46F959774E90}" srcOrd="1" destOrd="0" parTransId="{F4A3C124-7376-407A-98EF-6D4F389FE0CE}" sibTransId="{9DEAA4C5-B7C1-4FBF-89D2-F56254B6FB52}"/>
    <dgm:cxn modelId="{6C1243C5-4A38-497B-8FC6-D7BF8C8639AE}" type="presOf" srcId="{6FD09409-AFB0-4F9A-BE0C-46F959774E90}" destId="{4F42BC31-629C-4823-8F02-EDD1C0D900B0}" srcOrd="0" destOrd="0" presId="urn:microsoft.com/office/officeart/2018/2/layout/IconVerticalSolidList"/>
    <dgm:cxn modelId="{6F03DCC7-3234-4914-A431-4BE9B2149311}" type="presOf" srcId="{C2C6110B-A200-4E00-A022-5CE342809BA6}" destId="{46C2C13D-87F9-4266-BFB4-774D94FAAEB0}" srcOrd="0" destOrd="0" presId="urn:microsoft.com/office/officeart/2018/2/layout/IconVerticalSolidList"/>
    <dgm:cxn modelId="{1BA8783B-997C-427E-81AD-6946FF905D38}" type="presParOf" srcId="{E504DEF7-6C57-4261-9F15-D8D96ECE0325}" destId="{764A1FB1-3F1C-4A74-B3AC-F3C71D3CBDD0}" srcOrd="0" destOrd="0" presId="urn:microsoft.com/office/officeart/2018/2/layout/IconVerticalSolidList"/>
    <dgm:cxn modelId="{C238800A-1A71-4643-AC9B-A1FC66B45C43}" type="presParOf" srcId="{764A1FB1-3F1C-4A74-B3AC-F3C71D3CBDD0}" destId="{A308C6F5-232C-4278-837A-436FEC36C9EF}" srcOrd="0" destOrd="0" presId="urn:microsoft.com/office/officeart/2018/2/layout/IconVerticalSolidList"/>
    <dgm:cxn modelId="{97D7457C-2C17-4A23-B25A-6E5A26388512}" type="presParOf" srcId="{764A1FB1-3F1C-4A74-B3AC-F3C71D3CBDD0}" destId="{475D098F-80C1-4FDB-AA15-93FD6C92AD89}" srcOrd="1" destOrd="0" presId="urn:microsoft.com/office/officeart/2018/2/layout/IconVerticalSolidList"/>
    <dgm:cxn modelId="{CBE59FD2-3F82-4FA0-8EB2-95C036AB1A8B}" type="presParOf" srcId="{764A1FB1-3F1C-4A74-B3AC-F3C71D3CBDD0}" destId="{16BB4887-9DD3-4E2B-81C1-34165235F025}" srcOrd="2" destOrd="0" presId="urn:microsoft.com/office/officeart/2018/2/layout/IconVerticalSolidList"/>
    <dgm:cxn modelId="{00696320-A1E7-4930-87B5-2C864B617FAE}" type="presParOf" srcId="{764A1FB1-3F1C-4A74-B3AC-F3C71D3CBDD0}" destId="{52DED1E9-87B8-4E95-AEA1-5809C60BC887}" srcOrd="3" destOrd="0" presId="urn:microsoft.com/office/officeart/2018/2/layout/IconVerticalSolidList"/>
    <dgm:cxn modelId="{8779DD45-473A-4AA8-99C0-21C56025DE7D}" type="presParOf" srcId="{E504DEF7-6C57-4261-9F15-D8D96ECE0325}" destId="{DA85CD30-2433-4F21-8546-1126D955669C}" srcOrd="1" destOrd="0" presId="urn:microsoft.com/office/officeart/2018/2/layout/IconVerticalSolidList"/>
    <dgm:cxn modelId="{D6281534-0251-41E3-AC50-6194A9D06548}" type="presParOf" srcId="{E504DEF7-6C57-4261-9F15-D8D96ECE0325}" destId="{3632C0B6-4511-4935-8CD7-7FA822AA0493}" srcOrd="2" destOrd="0" presId="urn:microsoft.com/office/officeart/2018/2/layout/IconVerticalSolidList"/>
    <dgm:cxn modelId="{6152A8E5-A70C-48AC-9D83-EF618BCE6856}" type="presParOf" srcId="{3632C0B6-4511-4935-8CD7-7FA822AA0493}" destId="{ED158944-AB7D-40B3-A81C-A0C0BF438834}" srcOrd="0" destOrd="0" presId="urn:microsoft.com/office/officeart/2018/2/layout/IconVerticalSolidList"/>
    <dgm:cxn modelId="{818B0962-7799-40DA-B7B4-4F32E1F99200}" type="presParOf" srcId="{3632C0B6-4511-4935-8CD7-7FA822AA0493}" destId="{3EE44FAA-E8AA-4C6C-B66C-DA96929CA60A}" srcOrd="1" destOrd="0" presId="urn:microsoft.com/office/officeart/2018/2/layout/IconVerticalSolidList"/>
    <dgm:cxn modelId="{A56C8879-2E20-4325-8277-5F97B2A0C72A}" type="presParOf" srcId="{3632C0B6-4511-4935-8CD7-7FA822AA0493}" destId="{44261869-2890-4EA4-884D-F08E7CFF4AAF}" srcOrd="2" destOrd="0" presId="urn:microsoft.com/office/officeart/2018/2/layout/IconVerticalSolidList"/>
    <dgm:cxn modelId="{997D2635-B9B6-473B-96D1-B6181E87B955}" type="presParOf" srcId="{3632C0B6-4511-4935-8CD7-7FA822AA0493}" destId="{4F42BC31-629C-4823-8F02-EDD1C0D900B0}" srcOrd="3" destOrd="0" presId="urn:microsoft.com/office/officeart/2018/2/layout/IconVerticalSolidList"/>
    <dgm:cxn modelId="{1019355F-C2A2-4F5B-B099-8669CBF3174F}" type="presParOf" srcId="{E504DEF7-6C57-4261-9F15-D8D96ECE0325}" destId="{8484C96D-DC15-4445-B12B-7C6DEE7214C4}" srcOrd="3" destOrd="0" presId="urn:microsoft.com/office/officeart/2018/2/layout/IconVerticalSolidList"/>
    <dgm:cxn modelId="{B7A16E4F-3625-4C02-823E-69051749CA00}" type="presParOf" srcId="{E504DEF7-6C57-4261-9F15-D8D96ECE0325}" destId="{922FCC07-F04B-4471-9600-B0D5DFDCF049}" srcOrd="4" destOrd="0" presId="urn:microsoft.com/office/officeart/2018/2/layout/IconVerticalSolidList"/>
    <dgm:cxn modelId="{C0B2BB2E-F68C-4A86-9399-683B049E9CD8}" type="presParOf" srcId="{922FCC07-F04B-4471-9600-B0D5DFDCF049}" destId="{3913E2D7-983E-4C8F-8EBF-4F896A926757}" srcOrd="0" destOrd="0" presId="urn:microsoft.com/office/officeart/2018/2/layout/IconVerticalSolidList"/>
    <dgm:cxn modelId="{CEDE4D41-947E-48D8-8F87-4347DA63F14A}" type="presParOf" srcId="{922FCC07-F04B-4471-9600-B0D5DFDCF049}" destId="{C51882E3-379A-4170-BC65-3F23427DDFA9}" srcOrd="1" destOrd="0" presId="urn:microsoft.com/office/officeart/2018/2/layout/IconVerticalSolidList"/>
    <dgm:cxn modelId="{FF02B940-EA10-41F1-8D96-A936EFEBCC7A}" type="presParOf" srcId="{922FCC07-F04B-4471-9600-B0D5DFDCF049}" destId="{D12A3B45-769B-4B04-A530-34BC76A50615}" srcOrd="2" destOrd="0" presId="urn:microsoft.com/office/officeart/2018/2/layout/IconVerticalSolidList"/>
    <dgm:cxn modelId="{1184F7B1-C14D-4D1F-98CE-D003841599DA}" type="presParOf" srcId="{922FCC07-F04B-4471-9600-B0D5DFDCF049}" destId="{889792C3-E0D7-4022-946F-703B16949394}" srcOrd="3" destOrd="0" presId="urn:microsoft.com/office/officeart/2018/2/layout/IconVerticalSolidList"/>
    <dgm:cxn modelId="{3F1602AA-AE51-46E9-9DC9-47EB9A1B089B}" type="presParOf" srcId="{E504DEF7-6C57-4261-9F15-D8D96ECE0325}" destId="{0205E4A8-55FF-4D52-ADAC-DCD719659583}" srcOrd="5" destOrd="0" presId="urn:microsoft.com/office/officeart/2018/2/layout/IconVerticalSolidList"/>
    <dgm:cxn modelId="{20031BD5-9ED0-42DB-9848-91C2E95DCB74}" type="presParOf" srcId="{E504DEF7-6C57-4261-9F15-D8D96ECE0325}" destId="{0225E4A0-7028-4852-84FF-CE17E40DED34}" srcOrd="6" destOrd="0" presId="urn:microsoft.com/office/officeart/2018/2/layout/IconVerticalSolidList"/>
    <dgm:cxn modelId="{DB5555F7-2B95-4E63-AE55-8E4289C8555F}" type="presParOf" srcId="{0225E4A0-7028-4852-84FF-CE17E40DED34}" destId="{E31DD10D-F3A1-4F3A-9025-3BCF391ABEB1}" srcOrd="0" destOrd="0" presId="urn:microsoft.com/office/officeart/2018/2/layout/IconVerticalSolidList"/>
    <dgm:cxn modelId="{95931166-23DB-48BB-9BB2-86C22D81280D}" type="presParOf" srcId="{0225E4A0-7028-4852-84FF-CE17E40DED34}" destId="{FD17031B-F77F-432A-950B-E8AC148C4689}" srcOrd="1" destOrd="0" presId="urn:microsoft.com/office/officeart/2018/2/layout/IconVerticalSolidList"/>
    <dgm:cxn modelId="{D4AB398E-4CAC-442F-B5AC-1919369FCB01}" type="presParOf" srcId="{0225E4A0-7028-4852-84FF-CE17E40DED34}" destId="{6C3D9D82-18C5-458F-85D8-7DAE8D68090A}" srcOrd="2" destOrd="0" presId="urn:microsoft.com/office/officeart/2018/2/layout/IconVerticalSolidList"/>
    <dgm:cxn modelId="{973D27F5-9277-4E1D-A318-454B50CA804F}" type="presParOf" srcId="{0225E4A0-7028-4852-84FF-CE17E40DED34}" destId="{46C2C13D-87F9-4266-BFB4-774D94FAAEB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67B373-F5D2-4C16-8232-AD3EB3BA2865}">
      <dsp:nvSpPr>
        <dsp:cNvPr id="0" name=""/>
        <dsp:cNvSpPr/>
      </dsp:nvSpPr>
      <dsp:spPr>
        <a:xfrm>
          <a:off x="0" y="3378250"/>
          <a:ext cx="11521435" cy="6909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>
              <a:solidFill>
                <a:srgbClr val="7030A0"/>
              </a:solidFill>
            </a:rPr>
            <a:t>Dr Okwudili O. Onwurah</a:t>
          </a:r>
        </a:p>
      </dsp:txBody>
      <dsp:txXfrm>
        <a:off x="0" y="3378250"/>
        <a:ext cx="11521435" cy="690946"/>
      </dsp:txXfrm>
    </dsp:sp>
    <dsp:sp modelId="{50E560F1-A1B3-4C64-B8C9-000AEB7FD047}">
      <dsp:nvSpPr>
        <dsp:cNvPr id="0" name=""/>
        <dsp:cNvSpPr/>
      </dsp:nvSpPr>
      <dsp:spPr>
        <a:xfrm rot="10800000">
          <a:off x="0" y="2840"/>
          <a:ext cx="11521435" cy="343263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b="1" kern="1200" dirty="0"/>
            <a:t>Tutor</a:t>
          </a:r>
          <a:r>
            <a:rPr lang="en-US" sz="2500" kern="1200" dirty="0"/>
            <a:t>: </a:t>
          </a:r>
          <a:r>
            <a:rPr lang="en-GB" sz="2500" b="1" kern="1200" dirty="0"/>
            <a:t>Okwudili</a:t>
          </a:r>
          <a:r>
            <a:rPr lang="en-GB" sz="2500" kern="1200" dirty="0"/>
            <a:t> O. ONWURAH, </a:t>
          </a:r>
          <a:r>
            <a:rPr lang="en-GB" sz="2500" b="1" kern="1200" dirty="0"/>
            <a:t>LL.B.</a:t>
          </a:r>
          <a:r>
            <a:rPr lang="en-GB" sz="2500" kern="1200" dirty="0"/>
            <a:t> (Nigeria); </a:t>
          </a:r>
          <a:r>
            <a:rPr lang="en-GB" sz="2500" b="1" kern="1200" dirty="0"/>
            <a:t>BL</a:t>
          </a:r>
          <a:r>
            <a:rPr lang="en-GB" sz="2500" kern="1200" dirty="0"/>
            <a:t> (Abuja, Nigeria); </a:t>
          </a:r>
          <a:r>
            <a:rPr lang="en-GB" sz="2500" b="1" kern="1200" dirty="0"/>
            <a:t>LLM</a:t>
          </a:r>
          <a:r>
            <a:rPr lang="en-GB" sz="2500" kern="1200" dirty="0"/>
            <a:t> (Exeter, UK); </a:t>
          </a:r>
          <a:r>
            <a:rPr lang="en-GB" sz="2500" b="1" kern="1200" dirty="0"/>
            <a:t>LLM</a:t>
          </a:r>
          <a:r>
            <a:rPr lang="en-GB" sz="2500" kern="1200" dirty="0"/>
            <a:t> (Qingdao, PRC); </a:t>
          </a:r>
          <a:r>
            <a:rPr lang="en-GB" sz="2500" b="1" kern="1200" dirty="0"/>
            <a:t>LLM</a:t>
          </a:r>
          <a:r>
            <a:rPr lang="en-GB" sz="2500" kern="1200" dirty="0"/>
            <a:t> (Shanghai, PRC)</a:t>
          </a:r>
          <a:endParaRPr lang="en-US" sz="2500" kern="1200" dirty="0"/>
        </a:p>
      </dsp:txBody>
      <dsp:txXfrm rot="-10800000">
        <a:off x="0" y="2840"/>
        <a:ext cx="11521435" cy="1204855"/>
      </dsp:txXfrm>
    </dsp:sp>
    <dsp:sp modelId="{776488E1-41F0-4B79-AF8B-E69517EDFD16}">
      <dsp:nvSpPr>
        <dsp:cNvPr id="0" name=""/>
        <dsp:cNvSpPr/>
      </dsp:nvSpPr>
      <dsp:spPr>
        <a:xfrm>
          <a:off x="0" y="1034225"/>
          <a:ext cx="11521435" cy="137329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1376" tIns="60960" rIns="341376" bIns="6096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dirty="0"/>
            <a:t>PhD in Law (Hong Kong)</a:t>
          </a:r>
          <a:br>
            <a:rPr lang="en-US" sz="4800" kern="1200" dirty="0"/>
          </a:br>
          <a:endParaRPr lang="en-US" sz="4800" kern="1200" dirty="0"/>
        </a:p>
      </dsp:txBody>
      <dsp:txXfrm>
        <a:off x="0" y="1034225"/>
        <a:ext cx="11521435" cy="13732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08C6F5-232C-4278-837A-436FEC36C9EF}">
      <dsp:nvSpPr>
        <dsp:cNvPr id="0" name=""/>
        <dsp:cNvSpPr/>
      </dsp:nvSpPr>
      <dsp:spPr>
        <a:xfrm>
          <a:off x="0" y="2614"/>
          <a:ext cx="7097051" cy="13248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5D098F-80C1-4FDB-AA15-93FD6C92AD89}">
      <dsp:nvSpPr>
        <dsp:cNvPr id="0" name=""/>
        <dsp:cNvSpPr/>
      </dsp:nvSpPr>
      <dsp:spPr>
        <a:xfrm>
          <a:off x="400774" y="300711"/>
          <a:ext cx="728681" cy="72868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ED1E9-87B8-4E95-AEA1-5809C60BC887}">
      <dsp:nvSpPr>
        <dsp:cNvPr id="0" name=""/>
        <dsp:cNvSpPr/>
      </dsp:nvSpPr>
      <dsp:spPr>
        <a:xfrm>
          <a:off x="1530231" y="2614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The purpose of the online lesson is to encourage you to </a:t>
          </a:r>
          <a:r>
            <a:rPr lang="en-GB" sz="2000" b="1" u="sng" kern="1200"/>
            <a:t>participate actively </a:t>
          </a:r>
          <a:r>
            <a:rPr lang="en-GB" sz="2000" kern="1200"/>
            <a:t>in achieving your needs and simplifying your legal education. </a:t>
          </a:r>
          <a:r>
            <a:rPr lang="en-GB" sz="2000" i="1" kern="1200"/>
            <a:t>I want you to be the best!</a:t>
          </a:r>
          <a:endParaRPr lang="en-US" sz="2000" kern="1200"/>
        </a:p>
      </dsp:txBody>
      <dsp:txXfrm>
        <a:off x="1530231" y="2614"/>
        <a:ext cx="5566819" cy="1324875"/>
      </dsp:txXfrm>
    </dsp:sp>
    <dsp:sp modelId="{ED158944-AB7D-40B3-A81C-A0C0BF438834}">
      <dsp:nvSpPr>
        <dsp:cNvPr id="0" name=""/>
        <dsp:cNvSpPr/>
      </dsp:nvSpPr>
      <dsp:spPr>
        <a:xfrm>
          <a:off x="0" y="1658708"/>
          <a:ext cx="7097051" cy="13248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E44FAA-E8AA-4C6C-B66C-DA96929CA60A}">
      <dsp:nvSpPr>
        <dsp:cNvPr id="0" name=""/>
        <dsp:cNvSpPr/>
      </dsp:nvSpPr>
      <dsp:spPr>
        <a:xfrm>
          <a:off x="400774" y="1956805"/>
          <a:ext cx="728681" cy="72868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42BC31-629C-4823-8F02-EDD1C0D900B0}">
      <dsp:nvSpPr>
        <dsp:cNvPr id="0" name=""/>
        <dsp:cNvSpPr/>
      </dsp:nvSpPr>
      <dsp:spPr>
        <a:xfrm>
          <a:off x="1530231" y="165870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Will make the learning process more </a:t>
          </a:r>
          <a:r>
            <a:rPr lang="en-GB" sz="2000" b="1" kern="1200"/>
            <a:t>interactive discussions </a:t>
          </a:r>
          <a:r>
            <a:rPr lang="en-GB" sz="2000" kern="1200"/>
            <a:t>and feel free to ask any question or you can speak.</a:t>
          </a:r>
          <a:endParaRPr lang="en-US" sz="2000" kern="1200"/>
        </a:p>
      </dsp:txBody>
      <dsp:txXfrm>
        <a:off x="1530231" y="1658708"/>
        <a:ext cx="5566819" cy="1324875"/>
      </dsp:txXfrm>
    </dsp:sp>
    <dsp:sp modelId="{3913E2D7-983E-4C8F-8EBF-4F896A926757}">
      <dsp:nvSpPr>
        <dsp:cNvPr id="0" name=""/>
        <dsp:cNvSpPr/>
      </dsp:nvSpPr>
      <dsp:spPr>
        <a:xfrm>
          <a:off x="0" y="3314803"/>
          <a:ext cx="7097051" cy="13248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882E3-379A-4170-BC65-3F23427DDFA9}">
      <dsp:nvSpPr>
        <dsp:cNvPr id="0" name=""/>
        <dsp:cNvSpPr/>
      </dsp:nvSpPr>
      <dsp:spPr>
        <a:xfrm>
          <a:off x="400774" y="3612900"/>
          <a:ext cx="728681" cy="72868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9792C3-E0D7-4022-946F-703B16949394}">
      <dsp:nvSpPr>
        <dsp:cNvPr id="0" name=""/>
        <dsp:cNvSpPr/>
      </dsp:nvSpPr>
      <dsp:spPr>
        <a:xfrm>
          <a:off x="1530231" y="3314803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the right to choose whether to turn on your video or not.</a:t>
          </a:r>
          <a:endParaRPr lang="en-US" sz="2000" kern="1200"/>
        </a:p>
      </dsp:txBody>
      <dsp:txXfrm>
        <a:off x="1530231" y="3314803"/>
        <a:ext cx="5566819" cy="1324875"/>
      </dsp:txXfrm>
    </dsp:sp>
    <dsp:sp modelId="{E31DD10D-F3A1-4F3A-9025-3BCF391ABEB1}">
      <dsp:nvSpPr>
        <dsp:cNvPr id="0" name=""/>
        <dsp:cNvSpPr/>
      </dsp:nvSpPr>
      <dsp:spPr>
        <a:xfrm>
          <a:off x="0" y="4970898"/>
          <a:ext cx="7097051" cy="132487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17031B-F77F-432A-950B-E8AC148C4689}">
      <dsp:nvSpPr>
        <dsp:cNvPr id="0" name=""/>
        <dsp:cNvSpPr/>
      </dsp:nvSpPr>
      <dsp:spPr>
        <a:xfrm>
          <a:off x="400774" y="5268995"/>
          <a:ext cx="728681" cy="72868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C2C13D-87F9-4266-BFB4-774D94FAAEB0}">
      <dsp:nvSpPr>
        <dsp:cNvPr id="0" name=""/>
        <dsp:cNvSpPr/>
      </dsp:nvSpPr>
      <dsp:spPr>
        <a:xfrm>
          <a:off x="1530231" y="4970898"/>
          <a:ext cx="5566819" cy="1324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216" tIns="140216" rIns="140216" bIns="140216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/>
            <a:t>Participation</a:t>
          </a:r>
          <a:r>
            <a:rPr lang="en-GB" sz="2000" kern="1200"/>
            <a:t> prepares you for your exam and learning needs with ease.</a:t>
          </a:r>
          <a:endParaRPr lang="en-US" sz="2000" kern="1200"/>
        </a:p>
      </dsp:txBody>
      <dsp:txXfrm>
        <a:off x="1530231" y="4970898"/>
        <a:ext cx="5566819" cy="13248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6"/>
            <a:ext cx="12435840" cy="172821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2057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rgbClr val="E4DFDF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480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16804" y="3190240"/>
            <a:ext cx="5661965" cy="691514"/>
          </a:xfrm>
        </p:spPr>
        <p:txBody>
          <a:bodyPr anchor="b">
            <a:noAutofit/>
          </a:bodyPr>
          <a:lstStyle>
            <a:lvl1pPr marL="0" indent="0">
              <a:spcBef>
                <a:spcPts val="806"/>
              </a:spcBef>
              <a:spcAft>
                <a:spcPts val="720"/>
              </a:spcAft>
              <a:buNone/>
              <a:defRPr sz="3360" b="0">
                <a:solidFill>
                  <a:schemeClr val="accent1"/>
                </a:solidFill>
              </a:defRPr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16804" y="3891915"/>
            <a:ext cx="5661965" cy="3159126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4845F-89B8-426F-A7CE-6A86FFB65293}" type="datetime1">
              <a:rPr lang="en-US" smtClean="0"/>
              <a:t>11/26/2024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587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B82A3-7B3F-4483-A81F-57EDB15FADA7}" type="datetime1">
              <a:rPr lang="en-US" smtClean="0"/>
              <a:t>11/26/2024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070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17C24-A1E2-44ED-9AEC-F82965804F42}" type="datetime1">
              <a:rPr lang="en-US" smtClean="0"/>
              <a:t>11/26/2024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31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2574" y="1666241"/>
            <a:ext cx="4462146" cy="1645920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2402" y="1178558"/>
            <a:ext cx="6563359" cy="5872482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2574" y="3637278"/>
            <a:ext cx="4462146" cy="2926085"/>
          </a:xfrm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3C6A2-508E-417D-A65E-19866EEC2945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675403" y="3495040"/>
            <a:ext cx="42173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900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79" y="2260598"/>
            <a:ext cx="7490179" cy="1645920"/>
          </a:xfrm>
        </p:spPr>
        <p:txBody>
          <a:bodyPr anchor="b">
            <a:normAutofit/>
          </a:bodyPr>
          <a:lstStyle>
            <a:lvl1pPr algn="ctr">
              <a:defRPr sz="336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713798" y="1249680"/>
            <a:ext cx="3676016" cy="573024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79" y="3906518"/>
            <a:ext cx="7490179" cy="2194560"/>
          </a:xfrm>
        </p:spPr>
        <p:txBody>
          <a:bodyPr anchor="t">
            <a:normAutofit/>
          </a:bodyPr>
          <a:lstStyle>
            <a:lvl1pPr marL="0" indent="0" algn="ctr">
              <a:buNone/>
              <a:defRPr sz="216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B9343-932B-4B39-A4F9-65D2F9EF04ED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07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5778498"/>
            <a:ext cx="11531599" cy="680086"/>
          </a:xfrm>
        </p:spPr>
        <p:txBody>
          <a:bodyPr anchor="b">
            <a:normAutofit/>
          </a:bodyPr>
          <a:lstStyle>
            <a:lvl1pPr algn="ctr">
              <a:defRPr sz="288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9713" y="1249679"/>
            <a:ext cx="12127166" cy="4003043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920"/>
            </a:lvl1pPr>
            <a:lvl2pPr marL="548640" indent="0">
              <a:buNone/>
              <a:defRPr sz="1920"/>
            </a:lvl2pPr>
            <a:lvl3pPr marL="1097280" indent="0">
              <a:buNone/>
              <a:defRPr sz="1920"/>
            </a:lvl3pPr>
            <a:lvl4pPr marL="1645920" indent="0">
              <a:buNone/>
              <a:defRPr sz="1920"/>
            </a:lvl4pPr>
            <a:lvl5pPr marL="2194560" indent="0">
              <a:buNone/>
              <a:defRPr sz="1920"/>
            </a:lvl5pPr>
            <a:lvl6pPr marL="2743200" indent="0">
              <a:buNone/>
              <a:defRPr sz="1920"/>
            </a:lvl6pPr>
            <a:lvl7pPr marL="3291840" indent="0">
              <a:buNone/>
              <a:defRPr sz="1920"/>
            </a:lvl7pPr>
            <a:lvl8pPr marL="3840480" indent="0">
              <a:buNone/>
              <a:defRPr sz="1920"/>
            </a:lvl8pPr>
            <a:lvl9pPr marL="4389120" indent="0">
              <a:buNone/>
              <a:defRPr sz="192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1" y="6458584"/>
            <a:ext cx="11531599" cy="592454"/>
          </a:xfrm>
        </p:spPr>
        <p:txBody>
          <a:bodyPr>
            <a:normAutofit/>
          </a:bodyPr>
          <a:lstStyle>
            <a:lvl1pPr marL="0" indent="0" algn="ctr">
              <a:buNone/>
              <a:defRPr sz="1680"/>
            </a:lvl1pPr>
            <a:lvl2pPr marL="548640" indent="0">
              <a:buNone/>
              <a:defRPr sz="1440"/>
            </a:lvl2pPr>
            <a:lvl3pPr marL="1097280" indent="0">
              <a:buNone/>
              <a:defRPr sz="1200"/>
            </a:lvl3pPr>
            <a:lvl4pPr marL="1645920" indent="0">
              <a:buNone/>
              <a:defRPr sz="1080"/>
            </a:lvl4pPr>
            <a:lvl5pPr marL="2194560" indent="0">
              <a:buNone/>
              <a:defRPr sz="1080"/>
            </a:lvl5pPr>
            <a:lvl6pPr marL="2743200" indent="0">
              <a:buNone/>
              <a:defRPr sz="1080"/>
            </a:lvl6pPr>
            <a:lvl7pPr marL="3291840" indent="0">
              <a:buNone/>
              <a:defRPr sz="1080"/>
            </a:lvl7pPr>
            <a:lvl8pPr marL="3840480" indent="0">
              <a:buNone/>
              <a:defRPr sz="1080"/>
            </a:lvl8pPr>
            <a:lvl9pPr marL="4389120" indent="0">
              <a:buNone/>
              <a:defRPr sz="108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C49-F232-426B-B556-924B488CDCCE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75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4642" y="1178558"/>
            <a:ext cx="11511278" cy="3545842"/>
          </a:xfrm>
        </p:spPr>
        <p:txBody>
          <a:bodyPr anchor="ctr">
            <a:normAutofit/>
          </a:bodyPr>
          <a:lstStyle>
            <a:lvl1pPr algn="ctr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4642" y="5212080"/>
            <a:ext cx="11511278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E8D3-47D7-439F-872A-DAE17BE88DA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9604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8448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009775" y="4023360"/>
            <a:ext cx="10607042" cy="70104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400"/>
            </a:lvl1pPr>
            <a:lvl2pPr marL="548640" indent="0">
              <a:buFontTx/>
              <a:buNone/>
              <a:defRPr/>
            </a:lvl2pPr>
            <a:lvl3pPr marL="1097280" indent="0">
              <a:buFontTx/>
              <a:buNone/>
              <a:defRPr/>
            </a:lvl3pPr>
            <a:lvl4pPr marL="1645920" indent="0">
              <a:buFontTx/>
              <a:buNone/>
              <a:defRPr/>
            </a:lvl4pPr>
            <a:lvl5pPr marL="219456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212080"/>
            <a:ext cx="11531599" cy="183896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F3EF8-A388-498C-931A-5E8B45B9C73A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720320" y="3393444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675403" y="496823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774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2" y="3970297"/>
            <a:ext cx="11531602" cy="1762560"/>
          </a:xfrm>
        </p:spPr>
        <p:txBody>
          <a:bodyPr anchor="b">
            <a:normAutofit/>
          </a:bodyPr>
          <a:lstStyle>
            <a:lvl1pPr algn="l">
              <a:defRPr sz="384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732857"/>
            <a:ext cx="11531602" cy="1032480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47731-A5D6-45B7-B50F-70BD8A77E514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773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455" y="1178558"/>
            <a:ext cx="11155678" cy="2692402"/>
          </a:xfrm>
        </p:spPr>
        <p:txBody>
          <a:bodyPr anchor="ctr">
            <a:normAutofit/>
          </a:bodyPr>
          <a:lstStyle>
            <a:lvl1pPr algn="ctr">
              <a:defRPr sz="384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67174"/>
            <a:ext cx="11531602" cy="1064362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5435600"/>
            <a:ext cx="11531602" cy="161544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F9500-D394-4EB6-967B-A58FB2FFB14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34416" y="105595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/>
            <a:r>
              <a:rPr lang="en-US" sz="96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20320" y="3119113"/>
            <a:ext cx="731520" cy="701731"/>
          </a:xfrm>
          <a:prstGeom prst="rect">
            <a:avLst/>
          </a:prstGeom>
        </p:spPr>
        <p:txBody>
          <a:bodyPr vert="horz" lIns="109728" tIns="54864" rIns="109728" bIns="54864" rtlCol="0" anchor="ctr">
            <a:noAutofit/>
          </a:bodyPr>
          <a:lstStyle/>
          <a:p>
            <a:pPr lvl="0" algn="r"/>
            <a:r>
              <a:rPr lang="en-US" sz="96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85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50" b="0" i="0">
                <a:solidFill>
                  <a:srgbClr val="E4DFDF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1" y="1178558"/>
            <a:ext cx="11531599" cy="269240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3"/>
          </p:nvPr>
        </p:nvSpPr>
        <p:spPr>
          <a:xfrm>
            <a:off x="1554481" y="4356201"/>
            <a:ext cx="11531602" cy="100949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33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0" y="5364480"/>
            <a:ext cx="11531604" cy="1686560"/>
          </a:xfrm>
        </p:spPr>
        <p:txBody>
          <a:bodyPr anchor="t">
            <a:normAutofit/>
          </a:bodyPr>
          <a:lstStyle>
            <a:lvl1pPr marL="0" indent="0" algn="l">
              <a:buNone/>
              <a:defRPr sz="216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2B87-7EB5-46C8-B88C-50EC63B7CB2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675403" y="4114800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77898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CF2D-FED3-4993-BF2A-C99417DAEFCE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32968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99228" y="1178558"/>
            <a:ext cx="2269074" cy="58724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478" y="1178558"/>
            <a:ext cx="8919630" cy="5872481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F0F08-7EB3-4601-83E3-1FACD753EA8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0636668" y="1188720"/>
            <a:ext cx="0" cy="585216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893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31520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6" y="1892808"/>
            <a:ext cx="6364224" cy="5431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5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0321" y="0"/>
            <a:ext cx="14677392" cy="8227457"/>
            <a:chOff x="-16934" y="0"/>
            <a:chExt cx="12231160" cy="6856214"/>
          </a:xfrm>
        </p:grpSpPr>
        <p:pic>
          <p:nvPicPr>
            <p:cNvPr id="16" name="Picture 15" descr="HD-PanelTitle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328332" y="1540931"/>
              <a:ext cx="7543802" cy="3835401"/>
            </a:xfrm>
            <a:prstGeom prst="rect">
              <a:avLst/>
            </a:prstGeom>
            <a:noFill/>
            <a:ln w="15875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7" name="Picture 16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6934" y="3147609"/>
              <a:ext cx="2478024" cy="612648"/>
            </a:xfrm>
            <a:prstGeom prst="rect">
              <a:avLst/>
            </a:prstGeom>
          </p:spPr>
        </p:pic>
        <p:pic>
          <p:nvPicPr>
            <p:cNvPr id="20" name="Picture 19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9736202" y="3147609"/>
              <a:ext cx="2478024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0878" y="2245358"/>
            <a:ext cx="8178803" cy="1818640"/>
          </a:xfrm>
        </p:spPr>
        <p:txBody>
          <a:bodyPr anchor="b">
            <a:noAutofit/>
          </a:bodyPr>
          <a:lstStyle>
            <a:lvl1pPr algn="ctr">
              <a:defRPr sz="648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0878" y="4389117"/>
            <a:ext cx="8178803" cy="1584962"/>
          </a:xfrm>
        </p:spPr>
        <p:txBody>
          <a:bodyPr anchor="t">
            <a:normAutofit/>
          </a:bodyPr>
          <a:lstStyle>
            <a:lvl1pPr marL="0" indent="0" algn="ctr">
              <a:buNone/>
              <a:defRPr sz="2520">
                <a:solidFill>
                  <a:schemeClr val="tx1"/>
                </a:solidFill>
              </a:defRPr>
            </a:lvl1pPr>
            <a:lvl2pPr marL="548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97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579879" y="6045196"/>
            <a:ext cx="1076960" cy="335280"/>
          </a:xfrm>
        </p:spPr>
        <p:txBody>
          <a:bodyPr/>
          <a:lstStyle/>
          <a:p>
            <a:fld id="{A8476EFB-4B01-4EA6-B0D4-FFE443BA1777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30877" y="6045196"/>
            <a:ext cx="6257562" cy="33528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48281" y="6045196"/>
            <a:ext cx="661400" cy="335280"/>
          </a:xfrm>
        </p:spPr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3230879" y="4226557"/>
            <a:ext cx="817880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3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0769E-EAD6-49BB-84EA-F56167DA96CD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1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8083" y="2103127"/>
            <a:ext cx="9790426" cy="2187017"/>
          </a:xfrm>
        </p:spPr>
        <p:txBody>
          <a:bodyPr anchor="b">
            <a:normAutofit/>
          </a:bodyPr>
          <a:lstStyle>
            <a:lvl1pPr algn="ctr">
              <a:defRPr sz="528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8080" y="4615262"/>
            <a:ext cx="9790428" cy="1145456"/>
          </a:xfrm>
        </p:spPr>
        <p:txBody>
          <a:bodyPr anchor="t">
            <a:normAutofit/>
          </a:bodyPr>
          <a:lstStyle>
            <a:lvl1pPr marL="0" indent="0" algn="ctr">
              <a:buNone/>
              <a:defRPr sz="2880">
                <a:solidFill>
                  <a:schemeClr val="tx1"/>
                </a:solidFill>
              </a:defRPr>
            </a:lvl1pPr>
            <a:lvl2pPr marL="54864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D5BFE-7690-4479-971C-751CB5A923E1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415268" y="4452702"/>
            <a:ext cx="9796056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4577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675403" y="2905759"/>
            <a:ext cx="1128875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8138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17613" y="3072384"/>
            <a:ext cx="5661965" cy="397215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7B6D8-2810-4DDF-A91B-36D9056DA71B}" type="datetime1">
              <a:rPr lang="en-US" smtClean="0"/>
              <a:t>11/26/2024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4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15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4630400" cy="8229600"/>
          </a:xfrm>
          <a:custGeom>
            <a:avLst/>
            <a:gdLst/>
            <a:ahLst/>
            <a:cxnLst/>
            <a:rect l="l" t="t" r="r" b="b"/>
            <a:pathLst>
              <a:path w="14630400" h="8229600">
                <a:moveTo>
                  <a:pt x="14630400" y="0"/>
                </a:moveTo>
                <a:lnTo>
                  <a:pt x="0" y="0"/>
                </a:lnTo>
                <a:lnTo>
                  <a:pt x="0" y="8229600"/>
                </a:lnTo>
                <a:lnTo>
                  <a:pt x="14630400" y="8229600"/>
                </a:lnTo>
                <a:lnTo>
                  <a:pt x="14630400" y="0"/>
                </a:lnTo>
                <a:close/>
              </a:path>
            </a:pathLst>
          </a:custGeom>
          <a:solidFill>
            <a:srgbClr val="27242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8962" y="520648"/>
            <a:ext cx="9456420" cy="13049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50" b="1" i="0">
                <a:solidFill>
                  <a:schemeClr val="bg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32840" y="1792811"/>
            <a:ext cx="13086080" cy="3394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50" b="0" i="0">
                <a:solidFill>
                  <a:srgbClr val="E4DFDF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411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039850" y="7628506"/>
            <a:ext cx="257175" cy="2330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8883" y="0"/>
            <a:ext cx="14675954" cy="8227457"/>
            <a:chOff x="-15736" y="0"/>
            <a:chExt cx="12229962" cy="6856214"/>
          </a:xfrm>
        </p:grpSpPr>
        <p:pic>
          <p:nvPicPr>
            <p:cNvPr id="8" name="Picture 7" descr="H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88825" cy="685621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08012" y="609600"/>
              <a:ext cx="10972800" cy="5638800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15736" y="3153832"/>
              <a:ext cx="77724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1436986" y="3153832"/>
              <a:ext cx="77724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54483" y="1178559"/>
            <a:ext cx="11521435" cy="156464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481" y="3068319"/>
            <a:ext cx="11521435" cy="398272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13001" y="7162800"/>
            <a:ext cx="192024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3037161-A336-493F-97B8-2768EBE8F593}" type="datetime1">
              <a:rPr lang="en-US" smtClean="0"/>
              <a:t>11/26/2024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54481" y="7162800"/>
            <a:ext cx="8767080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424682" y="7162800"/>
            <a:ext cx="651236" cy="3352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3DA290-49AB-4A6C-90E9-3D87C6460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678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</p:sldLayoutIdLst>
  <p:hf hdr="0" ftr="0"/>
  <p:txStyles>
    <p:titleStyle>
      <a:lvl1pPr algn="ctr" defTabSz="548640" rtl="0" eaLnBrk="1" latinLnBrk="0" hangingPunct="1">
        <a:spcBef>
          <a:spcPct val="0"/>
        </a:spcBef>
        <a:buNone/>
        <a:defRPr sz="528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8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89154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440180" indent="-34290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216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85166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92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400300" indent="-20574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301752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356616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411480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4663440" indent="-274320" algn="l" defTabSz="548640" rtl="0" eaLnBrk="1" latinLnBrk="0" hangingPunct="1">
        <a:spcBef>
          <a:spcPct val="20000"/>
        </a:spcBef>
        <a:spcAft>
          <a:spcPts val="720"/>
        </a:spcAft>
        <a:buClr>
          <a:schemeClr val="accent1"/>
        </a:buClr>
        <a:buSzPct val="115000"/>
        <a:buFont typeface="Arial"/>
        <a:buChar char="•"/>
        <a:defRPr sz="168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54864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Mobile device with apps">
            <a:extLst>
              <a:ext uri="{FF2B5EF4-FFF2-40B4-BE49-F238E27FC236}">
                <a16:creationId xmlns:a16="http://schemas.microsoft.com/office/drawing/2014/main" id="{EE0A3CAA-54A6-4EA8-7BFB-8E9CAB853E18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5000"/>
          </a:blip>
          <a:srcRect/>
          <a:stretch/>
        </p:blipFill>
        <p:spPr>
          <a:xfrm>
            <a:off x="24" y="12"/>
            <a:ext cx="14630376" cy="822958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441" y="246334"/>
            <a:ext cx="13558470" cy="297850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The Evolution of Nuisance Law: </a:t>
            </a:r>
            <a:b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</a:br>
            <a:r>
              <a:rPr lang="en-GB" sz="4320" b="1" dirty="0">
                <a:solidFill>
                  <a:srgbClr val="FFFF00"/>
                </a:solidFill>
                <a:highlight>
                  <a:srgbClr val="0000FF"/>
                </a:highlight>
              </a:rPr>
              <a:t>Historical Perspectives and Modern Applications</a:t>
            </a:r>
            <a:endParaRPr lang="en-US" sz="4320" i="1" dirty="0">
              <a:solidFill>
                <a:srgbClr val="FFFFFF"/>
              </a:solidFill>
              <a:highlight>
                <a:srgbClr val="0000FF"/>
              </a:highlight>
            </a:endParaRP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765F6E54-4B8A-9B5B-A50E-1C57F93021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54481" y="3313568"/>
          <a:ext cx="11521435" cy="4095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288C53-6E1D-012E-E078-352071CD40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13001" y="716280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71A57A1F-FA3A-4FA6-ACC6-767CFD9062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8C44C3-4D37-CCD5-D0AB-2CB4444B3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424682" y="716280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88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8785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100"/>
              </a:spcBef>
            </a:pPr>
            <a:r>
              <a:rPr spc="-130" dirty="0"/>
              <a:t>Nuisance</a:t>
            </a:r>
            <a:r>
              <a:rPr spc="-260" dirty="0"/>
              <a:t> </a:t>
            </a:r>
            <a:r>
              <a:rPr spc="-75" dirty="0"/>
              <a:t>in</a:t>
            </a:r>
            <a:r>
              <a:rPr spc="-250" dirty="0"/>
              <a:t> </a:t>
            </a:r>
            <a:r>
              <a:rPr spc="-95" dirty="0"/>
              <a:t>the</a:t>
            </a:r>
            <a:r>
              <a:rPr spc="-245" dirty="0"/>
              <a:t> </a:t>
            </a:r>
            <a:r>
              <a:rPr spc="-130" dirty="0"/>
              <a:t>Digital</a:t>
            </a:r>
            <a:r>
              <a:rPr spc="-290" dirty="0"/>
              <a:t> </a:t>
            </a:r>
            <a:r>
              <a:rPr spc="-25" dirty="0"/>
              <a:t>Age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192833"/>
            <a:ext cx="13067030" cy="2839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7970" algn="just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digital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revolution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has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introduced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forms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challenging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traditional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frameworks.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Issues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such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as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noise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from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electronic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devices,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light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digital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billboards,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and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electronic interference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wireless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communications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emerged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modern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nuisances.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Courts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are grappling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 applying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established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novel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situations.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750">
              <a:latin typeface="Carlito"/>
              <a:cs typeface="Carlito"/>
            </a:endParaRPr>
          </a:p>
          <a:p>
            <a:pPr marL="12700" marR="5080">
              <a:lnSpc>
                <a:spcPct val="138300"/>
              </a:lnSpc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involving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Wi-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Fi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interference,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Afrin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Google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LLC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(2020),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highlight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complexities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digital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age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nuisances.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ubiquity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technology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urban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technology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urban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has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led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increased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litigation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over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electronic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billboards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their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impact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neighboring properties.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cases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properties.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These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cases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often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involve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technological progress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quality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life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concerns.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0955" y="5556503"/>
            <a:ext cx="518159" cy="518159"/>
            <a:chOff x="790955" y="5556503"/>
            <a:chExt cx="518159" cy="518159"/>
          </a:xfrm>
        </p:grpSpPr>
        <p:sp>
          <p:nvSpPr>
            <p:cNvPr id="5" name="object 5"/>
            <p:cNvSpPr/>
            <p:nvPr/>
          </p:nvSpPr>
          <p:spPr>
            <a:xfrm>
              <a:off x="794765" y="5560313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415226" y="0"/>
                  </a:moveTo>
                  <a:lnTo>
                    <a:pt x="95313" y="0"/>
                  </a:lnTo>
                  <a:lnTo>
                    <a:pt x="58212" y="7489"/>
                  </a:lnTo>
                  <a:lnTo>
                    <a:pt x="27916" y="27908"/>
                  </a:lnTo>
                  <a:lnTo>
                    <a:pt x="7490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90" y="452354"/>
                  </a:lnTo>
                  <a:lnTo>
                    <a:pt x="27916" y="482631"/>
                  </a:lnTo>
                  <a:lnTo>
                    <a:pt x="58212" y="503050"/>
                  </a:lnTo>
                  <a:lnTo>
                    <a:pt x="95313" y="510540"/>
                  </a:lnTo>
                  <a:lnTo>
                    <a:pt x="415226" y="510540"/>
                  </a:lnTo>
                  <a:lnTo>
                    <a:pt x="452327" y="503050"/>
                  </a:lnTo>
                  <a:lnTo>
                    <a:pt x="482623" y="482631"/>
                  </a:lnTo>
                  <a:lnTo>
                    <a:pt x="503049" y="452354"/>
                  </a:lnTo>
                  <a:lnTo>
                    <a:pt x="510540" y="415290"/>
                  </a:lnTo>
                  <a:lnTo>
                    <a:pt x="510540" y="95250"/>
                  </a:lnTo>
                  <a:lnTo>
                    <a:pt x="503049" y="58185"/>
                  </a:lnTo>
                  <a:lnTo>
                    <a:pt x="482623" y="27908"/>
                  </a:lnTo>
                  <a:lnTo>
                    <a:pt x="452327" y="7489"/>
                  </a:lnTo>
                  <a:lnTo>
                    <a:pt x="415226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4765" y="5560313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40" h="510539">
                  <a:moveTo>
                    <a:pt x="0" y="95250"/>
                  </a:moveTo>
                  <a:lnTo>
                    <a:pt x="7490" y="58185"/>
                  </a:lnTo>
                  <a:lnTo>
                    <a:pt x="27916" y="27908"/>
                  </a:lnTo>
                  <a:lnTo>
                    <a:pt x="58212" y="7489"/>
                  </a:lnTo>
                  <a:lnTo>
                    <a:pt x="95313" y="0"/>
                  </a:lnTo>
                  <a:lnTo>
                    <a:pt x="415226" y="0"/>
                  </a:lnTo>
                  <a:lnTo>
                    <a:pt x="452327" y="7489"/>
                  </a:lnTo>
                  <a:lnTo>
                    <a:pt x="482623" y="27908"/>
                  </a:lnTo>
                  <a:lnTo>
                    <a:pt x="503049" y="58185"/>
                  </a:lnTo>
                  <a:lnTo>
                    <a:pt x="510540" y="95250"/>
                  </a:lnTo>
                  <a:lnTo>
                    <a:pt x="510540" y="415290"/>
                  </a:lnTo>
                  <a:lnTo>
                    <a:pt x="503049" y="452354"/>
                  </a:lnTo>
                  <a:lnTo>
                    <a:pt x="482623" y="482631"/>
                  </a:lnTo>
                  <a:lnTo>
                    <a:pt x="452327" y="503050"/>
                  </a:lnTo>
                  <a:lnTo>
                    <a:pt x="415226" y="510540"/>
                  </a:lnTo>
                  <a:lnTo>
                    <a:pt x="95313" y="510540"/>
                  </a:lnTo>
                  <a:lnTo>
                    <a:pt x="58212" y="503050"/>
                  </a:lnTo>
                  <a:lnTo>
                    <a:pt x="27916" y="482631"/>
                  </a:lnTo>
                  <a:lnTo>
                    <a:pt x="7490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19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518285" y="5989751"/>
            <a:ext cx="2814320" cy="1132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Electronic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devices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and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urban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soundscapes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creating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noise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nuisances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5213603" y="5556503"/>
            <a:ext cx="518159" cy="518159"/>
            <a:chOff x="5213603" y="5556503"/>
            <a:chExt cx="518159" cy="518159"/>
          </a:xfrm>
        </p:grpSpPr>
        <p:sp>
          <p:nvSpPr>
            <p:cNvPr id="9" name="object 9"/>
            <p:cNvSpPr/>
            <p:nvPr/>
          </p:nvSpPr>
          <p:spPr>
            <a:xfrm>
              <a:off x="5217413" y="5560313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39" h="510539">
                  <a:moveTo>
                    <a:pt x="415289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415290"/>
                  </a:lnTo>
                  <a:lnTo>
                    <a:pt x="7489" y="452354"/>
                  </a:lnTo>
                  <a:lnTo>
                    <a:pt x="27908" y="482631"/>
                  </a:lnTo>
                  <a:lnTo>
                    <a:pt x="58185" y="503050"/>
                  </a:lnTo>
                  <a:lnTo>
                    <a:pt x="95250" y="510540"/>
                  </a:lnTo>
                  <a:lnTo>
                    <a:pt x="415289" y="510540"/>
                  </a:lnTo>
                  <a:lnTo>
                    <a:pt x="452354" y="503050"/>
                  </a:lnTo>
                  <a:lnTo>
                    <a:pt x="482631" y="482631"/>
                  </a:lnTo>
                  <a:lnTo>
                    <a:pt x="503050" y="452354"/>
                  </a:lnTo>
                  <a:lnTo>
                    <a:pt x="510539" y="415290"/>
                  </a:lnTo>
                  <a:lnTo>
                    <a:pt x="510539" y="95250"/>
                  </a:lnTo>
                  <a:lnTo>
                    <a:pt x="503050" y="58185"/>
                  </a:lnTo>
                  <a:lnTo>
                    <a:pt x="482631" y="27908"/>
                  </a:lnTo>
                  <a:lnTo>
                    <a:pt x="452354" y="7489"/>
                  </a:lnTo>
                  <a:lnTo>
                    <a:pt x="415289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5217413" y="5560313"/>
              <a:ext cx="510540" cy="510540"/>
            </a:xfrm>
            <a:custGeom>
              <a:avLst/>
              <a:gdLst/>
              <a:ahLst/>
              <a:cxnLst/>
              <a:rect l="l" t="t" r="r" b="b"/>
              <a:pathLst>
                <a:path w="510539" h="51053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5289" y="0"/>
                  </a:lnTo>
                  <a:lnTo>
                    <a:pt x="452354" y="7489"/>
                  </a:lnTo>
                  <a:lnTo>
                    <a:pt x="482631" y="27908"/>
                  </a:lnTo>
                  <a:lnTo>
                    <a:pt x="503050" y="58185"/>
                  </a:lnTo>
                  <a:lnTo>
                    <a:pt x="510539" y="95250"/>
                  </a:lnTo>
                  <a:lnTo>
                    <a:pt x="510539" y="415290"/>
                  </a:lnTo>
                  <a:lnTo>
                    <a:pt x="503050" y="452354"/>
                  </a:lnTo>
                  <a:lnTo>
                    <a:pt x="482631" y="482631"/>
                  </a:lnTo>
                  <a:lnTo>
                    <a:pt x="452354" y="503050"/>
                  </a:lnTo>
                  <a:lnTo>
                    <a:pt x="415289" y="510540"/>
                  </a:lnTo>
                  <a:lnTo>
                    <a:pt x="95250" y="510540"/>
                  </a:lnTo>
                  <a:lnTo>
                    <a:pt x="58185" y="503050"/>
                  </a:lnTo>
                  <a:lnTo>
                    <a:pt x="27908" y="482631"/>
                  </a:lnTo>
                  <a:lnTo>
                    <a:pt x="7489" y="452354"/>
                  </a:lnTo>
                  <a:lnTo>
                    <a:pt x="0" y="415290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5941821" y="5989751"/>
            <a:ext cx="3449954" cy="1132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Digital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billboards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LED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lighting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affecting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sleep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enjoyment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enjoyment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9637776" y="5556503"/>
            <a:ext cx="516890" cy="518159"/>
            <a:chOff x="9637776" y="5556503"/>
            <a:chExt cx="516890" cy="518159"/>
          </a:xfrm>
        </p:grpSpPr>
        <p:sp>
          <p:nvSpPr>
            <p:cNvPr id="13" name="object 13"/>
            <p:cNvSpPr/>
            <p:nvPr/>
          </p:nvSpPr>
          <p:spPr>
            <a:xfrm>
              <a:off x="9641586" y="5560313"/>
              <a:ext cx="509270" cy="510540"/>
            </a:xfrm>
            <a:custGeom>
              <a:avLst/>
              <a:gdLst/>
              <a:ahLst/>
              <a:cxnLst/>
              <a:rect l="l" t="t" r="r" b="b"/>
              <a:pathLst>
                <a:path w="509270" h="510539">
                  <a:moveTo>
                    <a:pt x="414020" y="0"/>
                  </a:moveTo>
                  <a:lnTo>
                    <a:pt x="94996" y="0"/>
                  </a:lnTo>
                  <a:lnTo>
                    <a:pt x="58025" y="7467"/>
                  </a:lnTo>
                  <a:lnTo>
                    <a:pt x="27828" y="27828"/>
                  </a:lnTo>
                  <a:lnTo>
                    <a:pt x="7467" y="58025"/>
                  </a:lnTo>
                  <a:lnTo>
                    <a:pt x="0" y="94996"/>
                  </a:lnTo>
                  <a:lnTo>
                    <a:pt x="0" y="415544"/>
                  </a:lnTo>
                  <a:lnTo>
                    <a:pt x="7467" y="452514"/>
                  </a:lnTo>
                  <a:lnTo>
                    <a:pt x="27828" y="482711"/>
                  </a:lnTo>
                  <a:lnTo>
                    <a:pt x="58025" y="503072"/>
                  </a:lnTo>
                  <a:lnTo>
                    <a:pt x="94996" y="510540"/>
                  </a:lnTo>
                  <a:lnTo>
                    <a:pt x="414020" y="510540"/>
                  </a:lnTo>
                  <a:lnTo>
                    <a:pt x="450990" y="503072"/>
                  </a:lnTo>
                  <a:lnTo>
                    <a:pt x="481187" y="482711"/>
                  </a:lnTo>
                  <a:lnTo>
                    <a:pt x="501548" y="452514"/>
                  </a:lnTo>
                  <a:lnTo>
                    <a:pt x="509016" y="415544"/>
                  </a:lnTo>
                  <a:lnTo>
                    <a:pt x="509016" y="94996"/>
                  </a:lnTo>
                  <a:lnTo>
                    <a:pt x="501548" y="58025"/>
                  </a:lnTo>
                  <a:lnTo>
                    <a:pt x="481187" y="27828"/>
                  </a:lnTo>
                  <a:lnTo>
                    <a:pt x="450990" y="7467"/>
                  </a:lnTo>
                  <a:lnTo>
                    <a:pt x="414020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641586" y="5560313"/>
              <a:ext cx="509270" cy="510540"/>
            </a:xfrm>
            <a:custGeom>
              <a:avLst/>
              <a:gdLst/>
              <a:ahLst/>
              <a:cxnLst/>
              <a:rect l="l" t="t" r="r" b="b"/>
              <a:pathLst>
                <a:path w="509270" h="510539">
                  <a:moveTo>
                    <a:pt x="0" y="94996"/>
                  </a:moveTo>
                  <a:lnTo>
                    <a:pt x="7467" y="58025"/>
                  </a:lnTo>
                  <a:lnTo>
                    <a:pt x="27828" y="27828"/>
                  </a:lnTo>
                  <a:lnTo>
                    <a:pt x="58025" y="7467"/>
                  </a:lnTo>
                  <a:lnTo>
                    <a:pt x="94996" y="0"/>
                  </a:lnTo>
                  <a:lnTo>
                    <a:pt x="414020" y="0"/>
                  </a:lnTo>
                  <a:lnTo>
                    <a:pt x="450990" y="7467"/>
                  </a:lnTo>
                  <a:lnTo>
                    <a:pt x="481187" y="27828"/>
                  </a:lnTo>
                  <a:lnTo>
                    <a:pt x="501548" y="58025"/>
                  </a:lnTo>
                  <a:lnTo>
                    <a:pt x="509016" y="94996"/>
                  </a:lnTo>
                  <a:lnTo>
                    <a:pt x="509016" y="415544"/>
                  </a:lnTo>
                  <a:lnTo>
                    <a:pt x="501548" y="452514"/>
                  </a:lnTo>
                  <a:lnTo>
                    <a:pt x="481187" y="482711"/>
                  </a:lnTo>
                  <a:lnTo>
                    <a:pt x="450990" y="503072"/>
                  </a:lnTo>
                  <a:lnTo>
                    <a:pt x="414020" y="510540"/>
                  </a:lnTo>
                  <a:lnTo>
                    <a:pt x="94996" y="510540"/>
                  </a:lnTo>
                  <a:lnTo>
                    <a:pt x="58025" y="503072"/>
                  </a:lnTo>
                  <a:lnTo>
                    <a:pt x="27828" y="482711"/>
                  </a:lnTo>
                  <a:lnTo>
                    <a:pt x="7467" y="452514"/>
                  </a:lnTo>
                  <a:lnTo>
                    <a:pt x="0" y="415544"/>
                  </a:lnTo>
                  <a:lnTo>
                    <a:pt x="0" y="94996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32078" y="5477636"/>
            <a:ext cx="9091930" cy="429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598805" algn="l"/>
                <a:tab pos="4460240" algn="l"/>
                <a:tab pos="5022215" algn="l"/>
                <a:tab pos="8883015" algn="l"/>
              </a:tabLst>
            </a:pPr>
            <a:r>
              <a:rPr sz="3975" b="1" spc="-75" baseline="-12578" dirty="0">
                <a:solidFill>
                  <a:srgbClr val="E4DFDF"/>
                </a:solidFill>
                <a:latin typeface="Carlito"/>
                <a:cs typeface="Carlito"/>
              </a:rPr>
              <a:t>1</a:t>
            </a:r>
            <a:r>
              <a:rPr sz="3975" b="1" baseline="-12578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2200" b="1" spc="-9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3975" b="1" spc="-75" baseline="-12578" dirty="0">
                <a:solidFill>
                  <a:srgbClr val="E4DFDF"/>
                </a:solidFill>
                <a:latin typeface="Carlito"/>
                <a:cs typeface="Carlito"/>
              </a:rPr>
              <a:t>2</a:t>
            </a:r>
            <a:r>
              <a:rPr sz="3975" b="1" baseline="-12578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Light</a:t>
            </a:r>
            <a:r>
              <a:rPr sz="2200" b="1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3975" b="1" spc="-75" baseline="-12578" dirty="0">
                <a:solidFill>
                  <a:srgbClr val="E4DFDF"/>
                </a:solidFill>
                <a:latin typeface="Carlito"/>
                <a:cs typeface="Carlito"/>
              </a:rPr>
              <a:t>3</a:t>
            </a:r>
            <a:endParaRPr sz="3975" baseline="-12578">
              <a:latin typeface="Carlito"/>
              <a:cs typeface="Carlito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10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0365485" y="5535548"/>
            <a:ext cx="24822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Electronic</a:t>
            </a:r>
            <a:r>
              <a:rPr sz="2200" b="1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5" dirty="0">
                <a:solidFill>
                  <a:srgbClr val="E4DFDF"/>
                </a:solidFill>
                <a:latin typeface="Carlito"/>
                <a:cs typeface="Carlito"/>
              </a:rPr>
              <a:t>Interference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365485" y="5989751"/>
            <a:ext cx="3463925" cy="1132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Wi-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Fi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cellular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signal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disruptions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as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disruptions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emerging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issues issues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655142"/>
            <a:ext cx="5838190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Nuisance</a:t>
            </a:r>
            <a:r>
              <a:rPr spc="-265" dirty="0"/>
              <a:t> </a:t>
            </a:r>
            <a:r>
              <a:rPr spc="-110" dirty="0"/>
              <a:t>and</a:t>
            </a:r>
            <a:r>
              <a:rPr spc="-245" dirty="0"/>
              <a:t> </a:t>
            </a:r>
            <a:r>
              <a:rPr spc="-125" dirty="0"/>
              <a:t>Urban</a:t>
            </a:r>
            <a:r>
              <a:rPr spc="-245" dirty="0"/>
              <a:t> </a:t>
            </a:r>
            <a:r>
              <a:rPr spc="-75" dirty="0"/>
              <a:t>Living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1801799"/>
            <a:ext cx="12755880" cy="28435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1755" algn="just">
              <a:lnSpc>
                <a:spcPct val="138300"/>
              </a:lnSpc>
              <a:spcBef>
                <a:spcPts val="100"/>
              </a:spcBef>
            </a:pP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High-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density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urban areas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present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unique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challenges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law.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proximity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residences, businesses,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spaces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creates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complex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web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potential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conflicts.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Common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urban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nuisances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include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traffic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nightlife,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odors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restaurants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industrial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activities,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visual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disturbances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construction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advertising.</a:t>
            </a:r>
            <a:endParaRPr sz="1750">
              <a:latin typeface="Carlito"/>
              <a:cs typeface="Carlito"/>
            </a:endParaRPr>
          </a:p>
          <a:p>
            <a:pPr marL="12700" marR="5080">
              <a:lnSpc>
                <a:spcPct val="138100"/>
              </a:lnSpc>
              <a:spcBef>
                <a:spcPts val="187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Coventry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Lawrence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(2014)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UK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addressed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urban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development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residential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quiet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enjoyment.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Courts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enjoyment.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consider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"character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neighborhood"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when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assessing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urban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claims,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recognizing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that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tolerance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certain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tolerance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certain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activities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may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vary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different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urban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contexts.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The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rise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mixed-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use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developments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has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further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complicated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issues,</a:t>
            </a:r>
            <a:r>
              <a:rPr sz="1750" spc="500" dirty="0">
                <a:solidFill>
                  <a:srgbClr val="E4DFDF"/>
                </a:solidFill>
                <a:latin typeface="Carlito"/>
                <a:cs typeface="Carlito"/>
              </a:rPr>
              <a:t> 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issues,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requiring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nuanced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approaches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nuisance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disputes.</a:t>
            </a:r>
            <a:endParaRPr sz="175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87211" y="4908488"/>
          <a:ext cx="13042899" cy="2615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50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87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904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955"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615"/>
                        </a:spcBef>
                      </a:pPr>
                      <a:r>
                        <a:rPr sz="1750" spc="-3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Type</a:t>
                      </a:r>
                      <a:r>
                        <a:rPr sz="1750" spc="-7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2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of</a:t>
                      </a:r>
                      <a:r>
                        <a:rPr sz="1750" spc="-7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Nuisance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20510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429385">
                        <a:lnSpc>
                          <a:spcPct val="100000"/>
                        </a:lnSpc>
                        <a:spcBef>
                          <a:spcPts val="1615"/>
                        </a:spcBef>
                      </a:pP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Common</a:t>
                      </a:r>
                      <a:r>
                        <a:rPr sz="1750" spc="-6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Sources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205105" marB="0"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1615"/>
                        </a:spcBef>
                      </a:pPr>
                      <a:r>
                        <a:rPr sz="1750" spc="-3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Legal</a:t>
                      </a:r>
                      <a:r>
                        <a:rPr sz="1750" spc="-7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Considerations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20510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Noise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42938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Traffic,</a:t>
                      </a:r>
                      <a:r>
                        <a:rPr sz="1750" spc="-3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Construction,</a:t>
                      </a:r>
                      <a:r>
                        <a:rPr sz="1750" spc="-2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Nightlife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3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Time</a:t>
                      </a:r>
                      <a:r>
                        <a:rPr sz="1750" spc="-5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3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of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day, </a:t>
                      </a: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Duration,</a:t>
                      </a:r>
                      <a:r>
                        <a:rPr sz="1750" spc="-6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Intensity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0240"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Odors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42938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Restaurants,</a:t>
                      </a:r>
                      <a:r>
                        <a:rPr sz="1750" spc="-1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Industrial</a:t>
                      </a:r>
                      <a:r>
                        <a:rPr sz="1750" spc="-2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Activities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solidFill>
                      <a:srgbClr val="FFFFFF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Frequency,</a:t>
                      </a:r>
                      <a:r>
                        <a:rPr sz="1750" spc="-2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Intensity,</a:t>
                      </a:r>
                      <a:r>
                        <a:rPr sz="1750" spc="-3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Health</a:t>
                      </a:r>
                      <a:r>
                        <a:rPr sz="1750" spc="-1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impacts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FFFFFF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9130">
                <a:tc>
                  <a:txBody>
                    <a:bodyPr/>
                    <a:lstStyle/>
                    <a:p>
                      <a:pPr marL="23431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Visual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429385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Advertising,</a:t>
                      </a:r>
                      <a:r>
                        <a:rPr sz="1750" spc="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Construction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784860">
                        <a:lnSpc>
                          <a:spcPct val="100000"/>
                        </a:lnSpc>
                        <a:spcBef>
                          <a:spcPts val="1565"/>
                        </a:spcBef>
                      </a:pP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Obstruction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3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of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views,</a:t>
                      </a:r>
                      <a:r>
                        <a:rPr sz="1750" spc="-5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4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Light</a:t>
                      </a:r>
                      <a:r>
                        <a:rPr sz="1750" spc="-45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 </a:t>
                      </a:r>
                      <a:r>
                        <a:rPr sz="1750" spc="-10" dirty="0">
                          <a:solidFill>
                            <a:srgbClr val="E4DFDF"/>
                          </a:solidFill>
                          <a:latin typeface="Carlito"/>
                          <a:cs typeface="Carlito"/>
                        </a:rPr>
                        <a:t>pollution</a:t>
                      </a:r>
                      <a:endParaRPr sz="1750">
                        <a:latin typeface="Carlito"/>
                        <a:cs typeface="Carlito"/>
                      </a:endParaRPr>
                    </a:p>
                  </a:txBody>
                  <a:tcPr marL="0" marR="0" marT="198755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>
                        <a:alpha val="3921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7568" y="454914"/>
            <a:ext cx="3930650" cy="552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450" spc="-110" dirty="0"/>
              <a:t>Remedies</a:t>
            </a:r>
            <a:r>
              <a:rPr sz="3450" spc="-180" dirty="0"/>
              <a:t> </a:t>
            </a:r>
            <a:r>
              <a:rPr sz="3450" spc="-80" dirty="0"/>
              <a:t>for</a:t>
            </a:r>
            <a:r>
              <a:rPr sz="3450" spc="-190" dirty="0"/>
              <a:t> </a:t>
            </a:r>
            <a:r>
              <a:rPr sz="3450" spc="-75" dirty="0"/>
              <a:t>Nuisance</a:t>
            </a:r>
            <a:endParaRPr sz="3450"/>
          </a:p>
        </p:txBody>
      </p:sp>
      <p:sp>
        <p:nvSpPr>
          <p:cNvPr id="3" name="object 3"/>
          <p:cNvSpPr txBox="1"/>
          <p:nvPr/>
        </p:nvSpPr>
        <p:spPr>
          <a:xfrm>
            <a:off x="607568" y="1348130"/>
            <a:ext cx="13308330" cy="2964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5700"/>
              </a:lnSpc>
              <a:spcBef>
                <a:spcPts val="100"/>
              </a:spcBef>
            </a:pP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system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offers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various remedies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nuisance cases, each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tailored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address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specific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situations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provide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appropriate relief.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The</a:t>
            </a:r>
            <a:r>
              <a:rPr sz="13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three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primary remedies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are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injunctions,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damages,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abatement.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Injunctions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are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court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orders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requiring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the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defendant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to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stop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nuisance-causing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activity.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They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are often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sought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where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monetary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compensation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is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inadequate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address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the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harm.</a:t>
            </a:r>
            <a:endParaRPr sz="135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1350">
              <a:latin typeface="Carlito"/>
              <a:cs typeface="Carlito"/>
            </a:endParaRPr>
          </a:p>
          <a:p>
            <a:pPr marL="12700" marR="129539">
              <a:lnSpc>
                <a:spcPct val="135600"/>
              </a:lnSpc>
            </a:pP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Damages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involve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financial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compensation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losses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suffered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due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the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nuisance.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This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can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include diminution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property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value,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 loss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enjoyment,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health-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related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expenses.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Abatement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refers</a:t>
            </a:r>
            <a:r>
              <a:rPr sz="135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removal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correction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nuisance,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through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direct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action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by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affected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party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local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authorities.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carefully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consider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balance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hardships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when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deciding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remedies,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seen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in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3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Miller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Jackson</a:t>
            </a:r>
            <a:r>
              <a:rPr sz="13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(1977).</a:t>
            </a:r>
            <a:endParaRPr sz="135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3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Carlito"/>
              <a:cs typeface="Carlito"/>
            </a:endParaRPr>
          </a:p>
          <a:p>
            <a:pPr marL="1163955">
              <a:lnSpc>
                <a:spcPct val="100000"/>
              </a:lnSpc>
            </a:pPr>
            <a:r>
              <a:rPr sz="1700" b="1" spc="-10" dirty="0">
                <a:solidFill>
                  <a:srgbClr val="E4DFDF"/>
                </a:solidFill>
                <a:latin typeface="Carlito"/>
                <a:cs typeface="Carlito"/>
              </a:rPr>
              <a:t>Injunctions</a:t>
            </a:r>
            <a:endParaRPr sz="1700">
              <a:latin typeface="Carlito"/>
              <a:cs typeface="Carlito"/>
            </a:endParaRPr>
          </a:p>
          <a:p>
            <a:pPr marL="1163955">
              <a:lnSpc>
                <a:spcPct val="100000"/>
              </a:lnSpc>
              <a:spcBef>
                <a:spcPts val="1325"/>
              </a:spcBef>
            </a:pP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Court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orders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 to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stop</a:t>
            </a:r>
            <a:r>
              <a:rPr sz="13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nuisance-causing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activity</a:t>
            </a:r>
            <a:endParaRPr sz="135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0268" y="3494532"/>
            <a:ext cx="885444" cy="425196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59076" y="5070728"/>
            <a:ext cx="3348990" cy="659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solidFill>
                  <a:srgbClr val="E4DFDF"/>
                </a:solidFill>
                <a:latin typeface="Carlito"/>
                <a:cs typeface="Carlito"/>
              </a:rPr>
              <a:t>Damages</a:t>
            </a:r>
            <a:endParaRPr sz="17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Financial</a:t>
            </a:r>
            <a:r>
              <a:rPr sz="13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compensation</a:t>
            </a:r>
            <a:r>
              <a:rPr sz="13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losses</a:t>
            </a:r>
            <a:r>
              <a:rPr sz="13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5" dirty="0">
                <a:solidFill>
                  <a:srgbClr val="E4DFDF"/>
                </a:solidFill>
                <a:latin typeface="Carlito"/>
                <a:cs typeface="Carlito"/>
              </a:rPr>
              <a:t>due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endParaRPr sz="1350">
              <a:latin typeface="Carlito"/>
              <a:cs typeface="Carlito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59076" y="6488429"/>
            <a:ext cx="2562860" cy="659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solidFill>
                  <a:srgbClr val="E4DFDF"/>
                </a:solidFill>
                <a:latin typeface="Carlito"/>
                <a:cs typeface="Carlito"/>
              </a:rPr>
              <a:t>Abatement</a:t>
            </a:r>
            <a:endParaRPr sz="17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Removal</a:t>
            </a:r>
            <a:r>
              <a:rPr sz="13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correction</a:t>
            </a:r>
            <a:r>
              <a:rPr sz="13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3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3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3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350" spc="-1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endParaRPr sz="13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939495"/>
            <a:ext cx="6483985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0" dirty="0"/>
              <a:t>Nuisance</a:t>
            </a:r>
            <a:r>
              <a:rPr spc="-254" dirty="0"/>
              <a:t> </a:t>
            </a:r>
            <a:r>
              <a:rPr spc="-110" dirty="0"/>
              <a:t>and</a:t>
            </a:r>
            <a:r>
              <a:rPr spc="-229" dirty="0"/>
              <a:t> </a:t>
            </a:r>
            <a:r>
              <a:rPr spc="-135" dirty="0"/>
              <a:t>Property</a:t>
            </a:r>
            <a:r>
              <a:rPr spc="-250" dirty="0"/>
              <a:t> </a:t>
            </a:r>
            <a:r>
              <a:rPr spc="-65" dirty="0"/>
              <a:t>Rights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5193791"/>
            <a:ext cx="4203700" cy="2056130"/>
            <a:chOff x="790955" y="5193791"/>
            <a:chExt cx="4203700" cy="2056130"/>
          </a:xfrm>
        </p:grpSpPr>
        <p:sp>
          <p:nvSpPr>
            <p:cNvPr id="4" name="object 4"/>
            <p:cNvSpPr/>
            <p:nvPr/>
          </p:nvSpPr>
          <p:spPr>
            <a:xfrm>
              <a:off x="794765" y="5197601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4100322" y="0"/>
                  </a:moveTo>
                  <a:lnTo>
                    <a:pt x="95288" y="0"/>
                  </a:lnTo>
                  <a:lnTo>
                    <a:pt x="58196" y="7489"/>
                  </a:lnTo>
                  <a:lnTo>
                    <a:pt x="27908" y="27908"/>
                  </a:lnTo>
                  <a:lnTo>
                    <a:pt x="7487" y="58185"/>
                  </a:lnTo>
                  <a:lnTo>
                    <a:pt x="0" y="95250"/>
                  </a:lnTo>
                  <a:lnTo>
                    <a:pt x="0" y="1952967"/>
                  </a:lnTo>
                  <a:lnTo>
                    <a:pt x="7487" y="1990059"/>
                  </a:lnTo>
                  <a:lnTo>
                    <a:pt x="27908" y="2020347"/>
                  </a:lnTo>
                  <a:lnTo>
                    <a:pt x="58196" y="2040768"/>
                  </a:lnTo>
                  <a:lnTo>
                    <a:pt x="95288" y="2048256"/>
                  </a:lnTo>
                  <a:lnTo>
                    <a:pt x="4100322" y="2048256"/>
                  </a:lnTo>
                  <a:lnTo>
                    <a:pt x="4137386" y="2040768"/>
                  </a:lnTo>
                  <a:lnTo>
                    <a:pt x="4167663" y="2020347"/>
                  </a:lnTo>
                  <a:lnTo>
                    <a:pt x="4188082" y="1990059"/>
                  </a:lnTo>
                  <a:lnTo>
                    <a:pt x="4195572" y="1952967"/>
                  </a:lnTo>
                  <a:lnTo>
                    <a:pt x="4195572" y="95250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5197601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0" y="95250"/>
                  </a:moveTo>
                  <a:lnTo>
                    <a:pt x="7487" y="58185"/>
                  </a:lnTo>
                  <a:lnTo>
                    <a:pt x="27908" y="27908"/>
                  </a:lnTo>
                  <a:lnTo>
                    <a:pt x="58196" y="7489"/>
                  </a:lnTo>
                  <a:lnTo>
                    <a:pt x="95288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50"/>
                  </a:lnTo>
                  <a:lnTo>
                    <a:pt x="4195572" y="1952967"/>
                  </a:lnTo>
                  <a:lnTo>
                    <a:pt x="4188082" y="1990059"/>
                  </a:lnTo>
                  <a:lnTo>
                    <a:pt x="4167663" y="2020347"/>
                  </a:lnTo>
                  <a:lnTo>
                    <a:pt x="4137386" y="2040768"/>
                  </a:lnTo>
                  <a:lnTo>
                    <a:pt x="4100322" y="2048256"/>
                  </a:lnTo>
                  <a:lnTo>
                    <a:pt x="95288" y="2048256"/>
                  </a:lnTo>
                  <a:lnTo>
                    <a:pt x="58196" y="2040768"/>
                  </a:lnTo>
                  <a:lnTo>
                    <a:pt x="27908" y="2020347"/>
                  </a:lnTo>
                  <a:lnTo>
                    <a:pt x="7487" y="1990059"/>
                  </a:lnTo>
                  <a:lnTo>
                    <a:pt x="0" y="1952967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5862370"/>
            <a:ext cx="2820670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Conflicts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over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lines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encroachments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13603" y="5193791"/>
            <a:ext cx="4204970" cy="2056130"/>
            <a:chOff x="5213603" y="5193791"/>
            <a:chExt cx="4204970" cy="2056130"/>
          </a:xfrm>
        </p:grpSpPr>
        <p:sp>
          <p:nvSpPr>
            <p:cNvPr id="8" name="object 8"/>
            <p:cNvSpPr/>
            <p:nvPr/>
          </p:nvSpPr>
          <p:spPr>
            <a:xfrm>
              <a:off x="5217413" y="5197601"/>
              <a:ext cx="4197350" cy="2048510"/>
            </a:xfrm>
            <a:custGeom>
              <a:avLst/>
              <a:gdLst/>
              <a:ahLst/>
              <a:cxnLst/>
              <a:rect l="l" t="t" r="r" b="b"/>
              <a:pathLst>
                <a:path w="4197350" h="2048509">
                  <a:moveTo>
                    <a:pt x="4101845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1952967"/>
                  </a:lnTo>
                  <a:lnTo>
                    <a:pt x="7489" y="1990059"/>
                  </a:lnTo>
                  <a:lnTo>
                    <a:pt x="27908" y="2020347"/>
                  </a:lnTo>
                  <a:lnTo>
                    <a:pt x="58185" y="2040768"/>
                  </a:lnTo>
                  <a:lnTo>
                    <a:pt x="95250" y="2048256"/>
                  </a:lnTo>
                  <a:lnTo>
                    <a:pt x="4101845" y="2048256"/>
                  </a:lnTo>
                  <a:lnTo>
                    <a:pt x="4138910" y="2040768"/>
                  </a:lnTo>
                  <a:lnTo>
                    <a:pt x="4169187" y="2020347"/>
                  </a:lnTo>
                  <a:lnTo>
                    <a:pt x="4189606" y="1990059"/>
                  </a:lnTo>
                  <a:lnTo>
                    <a:pt x="4197095" y="1952967"/>
                  </a:lnTo>
                  <a:lnTo>
                    <a:pt x="4197095" y="95250"/>
                  </a:lnTo>
                  <a:lnTo>
                    <a:pt x="4189606" y="58185"/>
                  </a:lnTo>
                  <a:lnTo>
                    <a:pt x="4169187" y="27908"/>
                  </a:lnTo>
                  <a:lnTo>
                    <a:pt x="4138910" y="7489"/>
                  </a:lnTo>
                  <a:lnTo>
                    <a:pt x="4101845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17413" y="5197601"/>
              <a:ext cx="4197350" cy="2048510"/>
            </a:xfrm>
            <a:custGeom>
              <a:avLst/>
              <a:gdLst/>
              <a:ahLst/>
              <a:cxnLst/>
              <a:rect l="l" t="t" r="r" b="b"/>
              <a:pathLst>
                <a:path w="4197350" h="204850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1845" y="0"/>
                  </a:lnTo>
                  <a:lnTo>
                    <a:pt x="4138910" y="7489"/>
                  </a:lnTo>
                  <a:lnTo>
                    <a:pt x="4169187" y="27908"/>
                  </a:lnTo>
                  <a:lnTo>
                    <a:pt x="4189606" y="58185"/>
                  </a:lnTo>
                  <a:lnTo>
                    <a:pt x="4197095" y="95250"/>
                  </a:lnTo>
                  <a:lnTo>
                    <a:pt x="4197095" y="1952967"/>
                  </a:lnTo>
                  <a:lnTo>
                    <a:pt x="4189606" y="1990059"/>
                  </a:lnTo>
                  <a:lnTo>
                    <a:pt x="4169187" y="2020347"/>
                  </a:lnTo>
                  <a:lnTo>
                    <a:pt x="4138910" y="2040768"/>
                  </a:lnTo>
                  <a:lnTo>
                    <a:pt x="4101845" y="2048256"/>
                  </a:lnTo>
                  <a:lnTo>
                    <a:pt x="95250" y="2048256"/>
                  </a:lnTo>
                  <a:lnTo>
                    <a:pt x="58185" y="2040768"/>
                  </a:lnTo>
                  <a:lnTo>
                    <a:pt x="27908" y="2020347"/>
                  </a:lnTo>
                  <a:lnTo>
                    <a:pt x="7489" y="1990059"/>
                  </a:lnTo>
                  <a:lnTo>
                    <a:pt x="0" y="1952967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439283" y="5862370"/>
            <a:ext cx="370776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residential,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commercial,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commercial,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industrial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properties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637776" y="5193791"/>
            <a:ext cx="4203700" cy="2056130"/>
            <a:chOff x="9637776" y="5193791"/>
            <a:chExt cx="4203700" cy="2056130"/>
          </a:xfrm>
        </p:grpSpPr>
        <p:sp>
          <p:nvSpPr>
            <p:cNvPr id="12" name="object 12"/>
            <p:cNvSpPr/>
            <p:nvPr/>
          </p:nvSpPr>
          <p:spPr>
            <a:xfrm>
              <a:off x="9641586" y="5197601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4100322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50"/>
                  </a:lnTo>
                  <a:lnTo>
                    <a:pt x="0" y="1952967"/>
                  </a:lnTo>
                  <a:lnTo>
                    <a:pt x="7489" y="1990059"/>
                  </a:lnTo>
                  <a:lnTo>
                    <a:pt x="27908" y="2020347"/>
                  </a:lnTo>
                  <a:lnTo>
                    <a:pt x="58185" y="2040768"/>
                  </a:lnTo>
                  <a:lnTo>
                    <a:pt x="95250" y="2048256"/>
                  </a:lnTo>
                  <a:lnTo>
                    <a:pt x="4100322" y="2048256"/>
                  </a:lnTo>
                  <a:lnTo>
                    <a:pt x="4137386" y="2040768"/>
                  </a:lnTo>
                  <a:lnTo>
                    <a:pt x="4167663" y="2020347"/>
                  </a:lnTo>
                  <a:lnTo>
                    <a:pt x="4188082" y="1990059"/>
                  </a:lnTo>
                  <a:lnTo>
                    <a:pt x="4195572" y="1952967"/>
                  </a:lnTo>
                  <a:lnTo>
                    <a:pt x="4195572" y="95250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641586" y="5197601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0" y="95250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50"/>
                  </a:lnTo>
                  <a:lnTo>
                    <a:pt x="4195572" y="1952967"/>
                  </a:lnTo>
                  <a:lnTo>
                    <a:pt x="4188082" y="1990059"/>
                  </a:lnTo>
                  <a:lnTo>
                    <a:pt x="4167663" y="2020347"/>
                  </a:lnTo>
                  <a:lnTo>
                    <a:pt x="4137386" y="2040768"/>
                  </a:lnTo>
                  <a:lnTo>
                    <a:pt x="4100322" y="2048256"/>
                  </a:lnTo>
                  <a:lnTo>
                    <a:pt x="95250" y="2048256"/>
                  </a:lnTo>
                  <a:lnTo>
                    <a:pt x="58185" y="2040768"/>
                  </a:lnTo>
                  <a:lnTo>
                    <a:pt x="27908" y="2020347"/>
                  </a:lnTo>
                  <a:lnTo>
                    <a:pt x="7489" y="1990059"/>
                  </a:lnTo>
                  <a:lnTo>
                    <a:pt x="0" y="1952967"/>
                  </a:lnTo>
                  <a:lnTo>
                    <a:pt x="0" y="95250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81304" y="2085261"/>
            <a:ext cx="12829540" cy="3683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2384">
              <a:lnSpc>
                <a:spcPct val="138300"/>
              </a:lnSpc>
              <a:spcBef>
                <a:spcPts val="105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intersection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complex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area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leads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conflicts.</a:t>
            </a:r>
            <a:r>
              <a:rPr sz="1750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typically</a:t>
            </a:r>
            <a:r>
              <a:rPr sz="1750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arise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when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one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owner's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use 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their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land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interferes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another's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enjoyment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their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property.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Key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issues include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boundary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disputes,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conflicting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land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uses,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extent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property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owner's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use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their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land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they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see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fit.</a:t>
            </a:r>
            <a:endParaRPr sz="1750">
              <a:latin typeface="Carlito"/>
              <a:cs typeface="Carlito"/>
            </a:endParaRPr>
          </a:p>
          <a:p>
            <a:pPr marL="12700" marR="5080" algn="just">
              <a:lnSpc>
                <a:spcPct val="138100"/>
              </a:lnSpc>
              <a:spcBef>
                <a:spcPts val="187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Landmark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like Aldred's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Case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(1610)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established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principle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property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are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not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absolute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when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infringe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others'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Modern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others'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Modern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continue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grapple with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against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interests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and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concerns.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concerns.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concept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"coming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nuisance"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remains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relevant,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seen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cases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like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Sturges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Bridgman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(1879),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influencing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how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(1879),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influencing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how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approach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conflicts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established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uses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developments.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830"/>
              </a:spcBef>
            </a:pPr>
            <a:endParaRPr sz="1750">
              <a:latin typeface="Carlito"/>
              <a:cs typeface="Carlito"/>
            </a:endParaRPr>
          </a:p>
          <a:p>
            <a:pPr marL="247015">
              <a:lnSpc>
                <a:spcPct val="100000"/>
              </a:lnSpc>
              <a:tabLst>
                <a:tab pos="4670425" algn="l"/>
                <a:tab pos="9093835" algn="l"/>
              </a:tabLst>
            </a:pPr>
            <a:r>
              <a:rPr sz="2200" b="1" spc="-80" dirty="0">
                <a:solidFill>
                  <a:srgbClr val="E4DFDF"/>
                </a:solidFill>
                <a:latin typeface="Carlito"/>
                <a:cs typeface="Carlito"/>
              </a:rPr>
              <a:t>Boundary</a:t>
            </a:r>
            <a:r>
              <a:rPr sz="2200" b="1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Conflicting</a:t>
            </a:r>
            <a:r>
              <a:rPr sz="2200" b="1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Land</a:t>
            </a:r>
            <a:r>
              <a:rPr sz="2200" b="1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20" dirty="0">
                <a:solidFill>
                  <a:srgbClr val="E4DFDF"/>
                </a:solidFill>
                <a:latin typeface="Carlito"/>
                <a:cs typeface="Carlito"/>
              </a:rPr>
              <a:t>Uses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2200" b="1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Concerns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13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862819" y="5862370"/>
            <a:ext cx="352361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ecological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ecological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preservation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9417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Role</a:t>
            </a:r>
            <a:r>
              <a:rPr spc="-285" dirty="0"/>
              <a:t> </a:t>
            </a:r>
            <a:r>
              <a:rPr spc="-85" dirty="0"/>
              <a:t>of</a:t>
            </a:r>
            <a:r>
              <a:rPr spc="-250" dirty="0"/>
              <a:t> </a:t>
            </a:r>
            <a:r>
              <a:rPr spc="-125" dirty="0"/>
              <a:t>Local</a:t>
            </a:r>
            <a:r>
              <a:rPr spc="-240" dirty="0"/>
              <a:t> </a:t>
            </a:r>
            <a:r>
              <a:rPr spc="-110" dirty="0"/>
              <a:t>Authorities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42401" rIns="0" bIns="0" rtlCol="0">
            <a:spAutoFit/>
          </a:bodyPr>
          <a:lstStyle/>
          <a:p>
            <a:pPr marL="60960" marR="187325">
              <a:lnSpc>
                <a:spcPct val="138400"/>
              </a:lnSpc>
              <a:spcBef>
                <a:spcPts val="90"/>
              </a:spcBef>
            </a:pPr>
            <a:r>
              <a:rPr sz="1750" spc="-40" dirty="0"/>
              <a:t>Local</a:t>
            </a:r>
            <a:r>
              <a:rPr sz="1750" spc="-55" dirty="0"/>
              <a:t> </a:t>
            </a:r>
            <a:r>
              <a:rPr sz="1750" spc="-45" dirty="0"/>
              <a:t>authorities </a:t>
            </a:r>
            <a:r>
              <a:rPr sz="1750" spc="-30" dirty="0"/>
              <a:t>play</a:t>
            </a:r>
            <a:r>
              <a:rPr sz="1750" spc="-55" dirty="0"/>
              <a:t> </a:t>
            </a:r>
            <a:r>
              <a:rPr sz="1750" dirty="0"/>
              <a:t>a</a:t>
            </a:r>
            <a:r>
              <a:rPr sz="1750" spc="-45" dirty="0"/>
              <a:t> </a:t>
            </a:r>
            <a:r>
              <a:rPr sz="1750" spc="-40" dirty="0"/>
              <a:t>crucial</a:t>
            </a:r>
            <a:r>
              <a:rPr sz="1750" spc="-65" dirty="0"/>
              <a:t> </a:t>
            </a:r>
            <a:r>
              <a:rPr sz="1750" spc="-35" dirty="0"/>
              <a:t>role</a:t>
            </a:r>
            <a:r>
              <a:rPr sz="1750" spc="-40" dirty="0"/>
              <a:t> </a:t>
            </a:r>
            <a:r>
              <a:rPr sz="1750" spc="-30" dirty="0"/>
              <a:t>in</a:t>
            </a:r>
            <a:r>
              <a:rPr sz="1750" spc="-50" dirty="0"/>
              <a:t> </a:t>
            </a:r>
            <a:r>
              <a:rPr sz="1750" spc="-40" dirty="0"/>
              <a:t>managing</a:t>
            </a:r>
            <a:r>
              <a:rPr sz="1750" spc="-50" dirty="0"/>
              <a:t> </a:t>
            </a:r>
            <a:r>
              <a:rPr sz="1750" spc="-40" dirty="0"/>
              <a:t>nuisance</a:t>
            </a:r>
            <a:r>
              <a:rPr sz="1750" spc="-55" dirty="0"/>
              <a:t> </a:t>
            </a:r>
            <a:r>
              <a:rPr sz="1750" spc="-45" dirty="0"/>
              <a:t>complaints</a:t>
            </a:r>
            <a:r>
              <a:rPr sz="1750" spc="-55" dirty="0"/>
              <a:t> </a:t>
            </a:r>
            <a:r>
              <a:rPr sz="1750" spc="-35" dirty="0"/>
              <a:t>and</a:t>
            </a:r>
            <a:r>
              <a:rPr sz="1750" spc="-40" dirty="0"/>
              <a:t> </a:t>
            </a:r>
            <a:r>
              <a:rPr sz="1750" spc="-45" dirty="0"/>
              <a:t>enforcing</a:t>
            </a:r>
            <a:r>
              <a:rPr sz="1750" spc="-50" dirty="0"/>
              <a:t> </a:t>
            </a:r>
            <a:r>
              <a:rPr sz="1750" spc="-40" dirty="0"/>
              <a:t>related</a:t>
            </a:r>
            <a:r>
              <a:rPr sz="1750" spc="-55" dirty="0"/>
              <a:t> </a:t>
            </a:r>
            <a:r>
              <a:rPr sz="1750" spc="-45" dirty="0"/>
              <a:t>regulations.</a:t>
            </a:r>
            <a:r>
              <a:rPr sz="1750" spc="-55" dirty="0"/>
              <a:t> </a:t>
            </a:r>
            <a:r>
              <a:rPr sz="1750" spc="-35" dirty="0"/>
              <a:t>They</a:t>
            </a:r>
            <a:r>
              <a:rPr sz="1750" spc="-55" dirty="0"/>
              <a:t> </a:t>
            </a:r>
            <a:r>
              <a:rPr sz="1750" spc="-25" dirty="0"/>
              <a:t>are</a:t>
            </a:r>
            <a:r>
              <a:rPr sz="1750" spc="-30" dirty="0"/>
              <a:t> </a:t>
            </a:r>
            <a:r>
              <a:rPr sz="1750" spc="-40" dirty="0"/>
              <a:t>often the </a:t>
            </a:r>
            <a:r>
              <a:rPr sz="1750" spc="-35" dirty="0"/>
              <a:t>first</a:t>
            </a:r>
            <a:r>
              <a:rPr sz="1750" spc="-50" dirty="0"/>
              <a:t> </a:t>
            </a:r>
            <a:r>
              <a:rPr sz="1750" spc="-40" dirty="0"/>
              <a:t>point</a:t>
            </a:r>
            <a:r>
              <a:rPr sz="1750" spc="-45" dirty="0"/>
              <a:t> </a:t>
            </a:r>
            <a:r>
              <a:rPr sz="1750" spc="-30" dirty="0"/>
              <a:t>of</a:t>
            </a:r>
            <a:r>
              <a:rPr sz="1750" spc="-40" dirty="0"/>
              <a:t> contact</a:t>
            </a:r>
            <a:r>
              <a:rPr sz="1750" spc="-55" dirty="0"/>
              <a:t> </a:t>
            </a:r>
            <a:r>
              <a:rPr sz="1750" spc="-25" dirty="0"/>
              <a:t>for </a:t>
            </a:r>
            <a:r>
              <a:rPr sz="1750" spc="-45" dirty="0"/>
              <a:t>residents</a:t>
            </a:r>
            <a:r>
              <a:rPr sz="1750" spc="-50" dirty="0"/>
              <a:t> </a:t>
            </a:r>
            <a:r>
              <a:rPr sz="1750" spc="-45" dirty="0"/>
              <a:t>experiencing</a:t>
            </a:r>
            <a:r>
              <a:rPr sz="1750" spc="-60" dirty="0"/>
              <a:t> </a:t>
            </a:r>
            <a:r>
              <a:rPr sz="1750" spc="-45" dirty="0"/>
              <a:t>nuisances </a:t>
            </a:r>
            <a:r>
              <a:rPr sz="1750" spc="-40" dirty="0"/>
              <a:t>and</a:t>
            </a:r>
            <a:r>
              <a:rPr sz="1750" spc="-45" dirty="0"/>
              <a:t> </a:t>
            </a:r>
            <a:r>
              <a:rPr sz="1750" spc="-35" dirty="0"/>
              <a:t>have</a:t>
            </a:r>
            <a:r>
              <a:rPr sz="1750" spc="-40" dirty="0"/>
              <a:t> statutory</a:t>
            </a:r>
            <a:r>
              <a:rPr sz="1750" spc="-50" dirty="0"/>
              <a:t> </a:t>
            </a:r>
            <a:r>
              <a:rPr sz="1750" spc="-40" dirty="0"/>
              <a:t>powers</a:t>
            </a:r>
            <a:r>
              <a:rPr sz="1750" spc="-35" dirty="0"/>
              <a:t> </a:t>
            </a:r>
            <a:r>
              <a:rPr sz="1750" spc="-10" dirty="0"/>
              <a:t>to</a:t>
            </a:r>
            <a:r>
              <a:rPr sz="1750" spc="-50" dirty="0"/>
              <a:t> </a:t>
            </a:r>
            <a:r>
              <a:rPr sz="1750" spc="-45" dirty="0"/>
              <a:t>investigate</a:t>
            </a:r>
            <a:r>
              <a:rPr sz="1750" spc="-70" dirty="0"/>
              <a:t> </a:t>
            </a:r>
            <a:r>
              <a:rPr sz="1750" spc="-35" dirty="0"/>
              <a:t>and</a:t>
            </a:r>
            <a:r>
              <a:rPr sz="1750" spc="-30" dirty="0"/>
              <a:t> </a:t>
            </a:r>
            <a:r>
              <a:rPr sz="1750" spc="-40" dirty="0"/>
              <a:t>address</a:t>
            </a:r>
            <a:r>
              <a:rPr sz="1750" spc="-35" dirty="0"/>
              <a:t> </a:t>
            </a:r>
            <a:r>
              <a:rPr sz="1750" spc="-40" dirty="0"/>
              <a:t>various</a:t>
            </a:r>
            <a:r>
              <a:rPr sz="1750" spc="-65" dirty="0"/>
              <a:t> </a:t>
            </a:r>
            <a:r>
              <a:rPr sz="1750" spc="-35" dirty="0"/>
              <a:t>types</a:t>
            </a:r>
            <a:r>
              <a:rPr sz="1750" spc="-50" dirty="0"/>
              <a:t> </a:t>
            </a:r>
            <a:r>
              <a:rPr sz="1750" spc="-10" dirty="0"/>
              <a:t>of</a:t>
            </a:r>
            <a:r>
              <a:rPr sz="1750" spc="-30" dirty="0"/>
              <a:t> </a:t>
            </a:r>
            <a:r>
              <a:rPr sz="1750" spc="-45" dirty="0"/>
              <a:t>disturbances.</a:t>
            </a:r>
            <a:r>
              <a:rPr sz="1750" spc="-60" dirty="0"/>
              <a:t> </a:t>
            </a:r>
            <a:r>
              <a:rPr sz="1750" spc="-35" dirty="0"/>
              <a:t>Common</a:t>
            </a:r>
            <a:r>
              <a:rPr sz="1750" spc="-40" dirty="0"/>
              <a:t> </a:t>
            </a:r>
            <a:r>
              <a:rPr sz="1750" spc="-35" dirty="0"/>
              <a:t>areas</a:t>
            </a:r>
            <a:r>
              <a:rPr sz="1750" spc="-50" dirty="0"/>
              <a:t> </a:t>
            </a:r>
            <a:r>
              <a:rPr sz="1750" spc="-20" dirty="0"/>
              <a:t>of</a:t>
            </a:r>
            <a:r>
              <a:rPr sz="1750" spc="-40" dirty="0"/>
              <a:t> </a:t>
            </a:r>
            <a:r>
              <a:rPr sz="1750" spc="-10" dirty="0"/>
              <a:t>intervention </a:t>
            </a:r>
            <a:r>
              <a:rPr sz="1750" spc="-40" dirty="0"/>
              <a:t>include noise</a:t>
            </a:r>
            <a:r>
              <a:rPr sz="1750" spc="-30" dirty="0"/>
              <a:t> </a:t>
            </a:r>
            <a:r>
              <a:rPr sz="1750" spc="-45" dirty="0"/>
              <a:t>complaints,</a:t>
            </a:r>
            <a:r>
              <a:rPr sz="1750" spc="-50" dirty="0"/>
              <a:t> </a:t>
            </a:r>
            <a:r>
              <a:rPr sz="1750" spc="-45" dirty="0"/>
              <a:t>environmental</a:t>
            </a:r>
            <a:r>
              <a:rPr sz="1750" spc="-50" dirty="0"/>
              <a:t> </a:t>
            </a:r>
            <a:r>
              <a:rPr sz="1750" spc="-40" dirty="0"/>
              <a:t>hazards, </a:t>
            </a:r>
            <a:r>
              <a:rPr sz="1750" spc="-35" dirty="0"/>
              <a:t>and</a:t>
            </a:r>
            <a:r>
              <a:rPr sz="1750" spc="-30" dirty="0"/>
              <a:t> </a:t>
            </a:r>
            <a:r>
              <a:rPr sz="1750" spc="-40" dirty="0"/>
              <a:t>public health </a:t>
            </a:r>
            <a:r>
              <a:rPr sz="1750" spc="-10" dirty="0"/>
              <a:t>issues.</a:t>
            </a:r>
            <a:endParaRPr sz="1750"/>
          </a:p>
          <a:p>
            <a:pPr marL="60960" marR="5080">
              <a:lnSpc>
                <a:spcPct val="138100"/>
              </a:lnSpc>
              <a:spcBef>
                <a:spcPts val="1875"/>
              </a:spcBef>
            </a:pPr>
            <a:r>
              <a:rPr sz="1750" spc="-40" dirty="0"/>
              <a:t>The</a:t>
            </a:r>
            <a:r>
              <a:rPr sz="1750" spc="-35" dirty="0"/>
              <a:t> legal</a:t>
            </a:r>
            <a:r>
              <a:rPr sz="1750" spc="-45" dirty="0"/>
              <a:t> framework </a:t>
            </a:r>
            <a:r>
              <a:rPr sz="1750" spc="-40" dirty="0"/>
              <a:t>for</a:t>
            </a:r>
            <a:r>
              <a:rPr sz="1750" spc="-35" dirty="0"/>
              <a:t> local</a:t>
            </a:r>
            <a:r>
              <a:rPr sz="1750" spc="-45" dirty="0"/>
              <a:t> authority</a:t>
            </a:r>
            <a:r>
              <a:rPr sz="1750" spc="-50" dirty="0"/>
              <a:t> </a:t>
            </a:r>
            <a:r>
              <a:rPr sz="1750" spc="-40" dirty="0"/>
              <a:t>action</a:t>
            </a:r>
            <a:r>
              <a:rPr sz="1750" spc="-45" dirty="0"/>
              <a:t> </a:t>
            </a:r>
            <a:r>
              <a:rPr sz="1750" spc="-40" dirty="0"/>
              <a:t>typically</a:t>
            </a:r>
            <a:r>
              <a:rPr sz="1750" spc="-75" dirty="0"/>
              <a:t> </a:t>
            </a:r>
            <a:r>
              <a:rPr sz="1750" spc="-40" dirty="0"/>
              <a:t>includes</a:t>
            </a:r>
            <a:r>
              <a:rPr sz="1750" spc="-50" dirty="0"/>
              <a:t> </a:t>
            </a:r>
            <a:r>
              <a:rPr sz="1750" spc="-40" dirty="0"/>
              <a:t>specific</a:t>
            </a:r>
            <a:r>
              <a:rPr sz="1750" spc="-60" dirty="0"/>
              <a:t> </a:t>
            </a:r>
            <a:r>
              <a:rPr sz="1750" spc="-40" dirty="0"/>
              <a:t>bylaws</a:t>
            </a:r>
            <a:r>
              <a:rPr sz="1750" spc="-50" dirty="0"/>
              <a:t> </a:t>
            </a:r>
            <a:r>
              <a:rPr sz="1750" spc="-25" dirty="0"/>
              <a:t>and </a:t>
            </a:r>
            <a:r>
              <a:rPr sz="1750" spc="-40" dirty="0"/>
              <a:t>national </a:t>
            </a:r>
            <a:r>
              <a:rPr sz="1750" spc="-45" dirty="0"/>
              <a:t>legislation.</a:t>
            </a:r>
            <a:r>
              <a:rPr sz="1750" spc="-50" dirty="0"/>
              <a:t> </a:t>
            </a:r>
            <a:r>
              <a:rPr sz="1750" spc="-45" dirty="0"/>
              <a:t>Cases</a:t>
            </a:r>
            <a:r>
              <a:rPr sz="1750" spc="-70" dirty="0"/>
              <a:t> </a:t>
            </a:r>
            <a:r>
              <a:rPr sz="1750" spc="-40" dirty="0"/>
              <a:t>like</a:t>
            </a:r>
            <a:r>
              <a:rPr sz="1750" spc="-30" dirty="0"/>
              <a:t> </a:t>
            </a:r>
            <a:r>
              <a:rPr sz="1750" dirty="0"/>
              <a:t>R</a:t>
            </a:r>
            <a:r>
              <a:rPr sz="1750" spc="-40" dirty="0"/>
              <a:t> </a:t>
            </a:r>
            <a:r>
              <a:rPr sz="1750" spc="-30" dirty="0"/>
              <a:t>(on</a:t>
            </a:r>
            <a:r>
              <a:rPr sz="1750" spc="-10" dirty="0"/>
              <a:t> </a:t>
            </a:r>
            <a:r>
              <a:rPr sz="1750" spc="-40" dirty="0"/>
              <a:t>the</a:t>
            </a:r>
            <a:r>
              <a:rPr sz="1750" spc="-30" dirty="0"/>
              <a:t> </a:t>
            </a:r>
            <a:r>
              <a:rPr sz="1750" spc="-45" dirty="0"/>
              <a:t>application</a:t>
            </a:r>
            <a:r>
              <a:rPr sz="1750" spc="-65" dirty="0"/>
              <a:t> </a:t>
            </a:r>
            <a:r>
              <a:rPr sz="1750" spc="-30" dirty="0"/>
              <a:t>of </a:t>
            </a:r>
            <a:r>
              <a:rPr sz="1750" spc="-40" dirty="0"/>
              <a:t>Hackney</a:t>
            </a:r>
            <a:r>
              <a:rPr sz="1750" spc="-50" dirty="0"/>
              <a:t> </a:t>
            </a:r>
            <a:r>
              <a:rPr sz="1750" spc="-20" dirty="0"/>
              <a:t>LBC) </a:t>
            </a:r>
            <a:r>
              <a:rPr sz="1750" spc="-45" dirty="0"/>
              <a:t>application</a:t>
            </a:r>
            <a:r>
              <a:rPr sz="1750" spc="-70" dirty="0"/>
              <a:t> </a:t>
            </a:r>
            <a:r>
              <a:rPr sz="1750" spc="-30" dirty="0"/>
              <a:t>of</a:t>
            </a:r>
            <a:r>
              <a:rPr sz="1750" spc="-40" dirty="0"/>
              <a:t> Hackney</a:t>
            </a:r>
            <a:r>
              <a:rPr sz="1750" spc="-55" dirty="0"/>
              <a:t> </a:t>
            </a:r>
            <a:r>
              <a:rPr sz="1750" spc="-35" dirty="0"/>
              <a:t>LBC) </a:t>
            </a:r>
            <a:r>
              <a:rPr sz="1750" dirty="0"/>
              <a:t>v</a:t>
            </a:r>
            <a:r>
              <a:rPr sz="1750" spc="-45" dirty="0"/>
              <a:t> Rottenberg</a:t>
            </a:r>
            <a:r>
              <a:rPr sz="1750" spc="-40" dirty="0"/>
              <a:t> </a:t>
            </a:r>
            <a:r>
              <a:rPr sz="1750" spc="-35" dirty="0"/>
              <a:t>(2007)</a:t>
            </a:r>
            <a:r>
              <a:rPr sz="1750" spc="-50" dirty="0"/>
              <a:t> </a:t>
            </a:r>
            <a:r>
              <a:rPr sz="1750" spc="-45" dirty="0"/>
              <a:t>highlight</a:t>
            </a:r>
            <a:r>
              <a:rPr sz="1750" spc="-70" dirty="0"/>
              <a:t> </a:t>
            </a:r>
            <a:r>
              <a:rPr sz="1750" spc="-40" dirty="0"/>
              <a:t>the extent</a:t>
            </a:r>
            <a:r>
              <a:rPr sz="1750" spc="-30" dirty="0"/>
              <a:t> </a:t>
            </a:r>
            <a:r>
              <a:rPr sz="1750" spc="-35" dirty="0"/>
              <a:t>and</a:t>
            </a:r>
            <a:r>
              <a:rPr sz="1750" spc="-40" dirty="0"/>
              <a:t> limits</a:t>
            </a:r>
            <a:r>
              <a:rPr sz="1750" spc="-55" dirty="0"/>
              <a:t> </a:t>
            </a:r>
            <a:r>
              <a:rPr sz="1750" spc="-30" dirty="0"/>
              <a:t>of</a:t>
            </a:r>
            <a:r>
              <a:rPr sz="1750" spc="-40" dirty="0"/>
              <a:t> </a:t>
            </a:r>
            <a:r>
              <a:rPr sz="1750" spc="-35" dirty="0"/>
              <a:t>local</a:t>
            </a:r>
            <a:r>
              <a:rPr sz="1750" spc="-60" dirty="0"/>
              <a:t> </a:t>
            </a:r>
            <a:r>
              <a:rPr sz="1750" spc="-40" dirty="0"/>
              <a:t>authority</a:t>
            </a:r>
            <a:r>
              <a:rPr sz="1750" spc="-45" dirty="0"/>
              <a:t> </a:t>
            </a:r>
            <a:r>
              <a:rPr sz="1750" spc="-40" dirty="0"/>
              <a:t>powers</a:t>
            </a:r>
            <a:r>
              <a:rPr sz="1750" spc="-45" dirty="0"/>
              <a:t> </a:t>
            </a:r>
            <a:r>
              <a:rPr sz="1750" spc="-20" dirty="0"/>
              <a:t>in</a:t>
            </a:r>
            <a:r>
              <a:rPr sz="1750" spc="-40" dirty="0"/>
              <a:t> nuisance abatement.</a:t>
            </a:r>
            <a:r>
              <a:rPr sz="1750" spc="-60" dirty="0"/>
              <a:t> </a:t>
            </a:r>
            <a:r>
              <a:rPr sz="1750" spc="-45" dirty="0"/>
              <a:t>Authorities</a:t>
            </a:r>
            <a:r>
              <a:rPr sz="1750" spc="-55" dirty="0"/>
              <a:t> </a:t>
            </a:r>
            <a:r>
              <a:rPr sz="1750" spc="-20" dirty="0"/>
              <a:t>must </a:t>
            </a:r>
            <a:r>
              <a:rPr sz="1750" spc="-45" dirty="0"/>
              <a:t>Authorities</a:t>
            </a:r>
            <a:r>
              <a:rPr sz="1750" spc="-40" dirty="0"/>
              <a:t> </a:t>
            </a:r>
            <a:r>
              <a:rPr sz="1750" spc="-35" dirty="0"/>
              <a:t>must</a:t>
            </a:r>
            <a:r>
              <a:rPr sz="1750" spc="-40" dirty="0"/>
              <a:t> balance</a:t>
            </a:r>
            <a:r>
              <a:rPr sz="1750" spc="-50" dirty="0"/>
              <a:t> </a:t>
            </a:r>
            <a:r>
              <a:rPr sz="1750" spc="-45" dirty="0"/>
              <a:t>enforcement</a:t>
            </a:r>
            <a:r>
              <a:rPr sz="1750" spc="-50" dirty="0"/>
              <a:t> </a:t>
            </a:r>
            <a:r>
              <a:rPr sz="1750" spc="-40" dirty="0"/>
              <a:t>with</a:t>
            </a:r>
            <a:r>
              <a:rPr sz="1750" spc="-35" dirty="0"/>
              <a:t> </a:t>
            </a:r>
            <a:r>
              <a:rPr sz="1750" spc="-45" dirty="0"/>
              <a:t>fairness, </a:t>
            </a:r>
            <a:r>
              <a:rPr sz="1750" spc="-35" dirty="0"/>
              <a:t>often</a:t>
            </a:r>
            <a:r>
              <a:rPr sz="1750" spc="-20" dirty="0"/>
              <a:t> </a:t>
            </a:r>
            <a:r>
              <a:rPr sz="1750" spc="-40" dirty="0"/>
              <a:t>employing</a:t>
            </a:r>
            <a:r>
              <a:rPr sz="1750" spc="-65" dirty="0"/>
              <a:t> </a:t>
            </a:r>
            <a:r>
              <a:rPr sz="1750" dirty="0"/>
              <a:t>a</a:t>
            </a:r>
            <a:r>
              <a:rPr sz="1750" spc="-35" dirty="0"/>
              <a:t> </a:t>
            </a:r>
            <a:r>
              <a:rPr sz="1750" spc="-40" dirty="0"/>
              <a:t>graduated</a:t>
            </a:r>
            <a:r>
              <a:rPr sz="1750" spc="-35" dirty="0"/>
              <a:t> </a:t>
            </a:r>
            <a:r>
              <a:rPr sz="1750" spc="-45" dirty="0"/>
              <a:t>approach</a:t>
            </a:r>
            <a:r>
              <a:rPr sz="1750" spc="-50" dirty="0"/>
              <a:t> </a:t>
            </a:r>
            <a:r>
              <a:rPr sz="1750" spc="-40" dirty="0"/>
              <a:t>from</a:t>
            </a:r>
            <a:r>
              <a:rPr sz="1750" spc="-35" dirty="0"/>
              <a:t> </a:t>
            </a:r>
            <a:r>
              <a:rPr sz="1750" spc="-40" dirty="0"/>
              <a:t>warnings </a:t>
            </a:r>
            <a:r>
              <a:rPr sz="1750" dirty="0"/>
              <a:t>to</a:t>
            </a:r>
            <a:r>
              <a:rPr sz="1750" spc="-25" dirty="0"/>
              <a:t> </a:t>
            </a:r>
            <a:r>
              <a:rPr sz="1750" spc="-40" dirty="0"/>
              <a:t>formal</a:t>
            </a:r>
            <a:r>
              <a:rPr sz="1750" spc="-45" dirty="0"/>
              <a:t> </a:t>
            </a:r>
            <a:r>
              <a:rPr sz="1750" spc="-35" dirty="0"/>
              <a:t>legal</a:t>
            </a:r>
            <a:r>
              <a:rPr sz="1750" spc="-55" dirty="0"/>
              <a:t> </a:t>
            </a:r>
            <a:r>
              <a:rPr sz="1750" spc="-35" dirty="0"/>
              <a:t>action.</a:t>
            </a:r>
            <a:r>
              <a:rPr sz="1750" spc="-50" dirty="0"/>
              <a:t> </a:t>
            </a:r>
            <a:r>
              <a:rPr sz="1750" spc="-40" dirty="0"/>
              <a:t>The</a:t>
            </a:r>
            <a:r>
              <a:rPr sz="1750" spc="-35" dirty="0"/>
              <a:t> </a:t>
            </a:r>
            <a:r>
              <a:rPr sz="1750" spc="-45" dirty="0"/>
              <a:t>effectiveness</a:t>
            </a:r>
            <a:r>
              <a:rPr sz="1750" spc="-65" dirty="0"/>
              <a:t> </a:t>
            </a:r>
            <a:r>
              <a:rPr sz="1750" spc="-25" dirty="0"/>
              <a:t>of </a:t>
            </a:r>
            <a:r>
              <a:rPr sz="1750" spc="-40" dirty="0"/>
              <a:t>The</a:t>
            </a:r>
            <a:r>
              <a:rPr sz="1750" spc="-30" dirty="0"/>
              <a:t> </a:t>
            </a:r>
            <a:r>
              <a:rPr sz="1750" spc="-45" dirty="0"/>
              <a:t>effectiveness </a:t>
            </a:r>
            <a:r>
              <a:rPr sz="1750" spc="-30" dirty="0"/>
              <a:t>of</a:t>
            </a:r>
            <a:r>
              <a:rPr sz="1750" spc="-25" dirty="0"/>
              <a:t> </a:t>
            </a:r>
            <a:r>
              <a:rPr sz="1750" spc="-35" dirty="0"/>
              <a:t>local</a:t>
            </a:r>
            <a:r>
              <a:rPr sz="1750" spc="-50" dirty="0"/>
              <a:t> </a:t>
            </a:r>
            <a:r>
              <a:rPr sz="1750" spc="-40" dirty="0"/>
              <a:t>authority</a:t>
            </a:r>
            <a:r>
              <a:rPr sz="1750" spc="-35" dirty="0"/>
              <a:t> </a:t>
            </a:r>
            <a:r>
              <a:rPr sz="1750" spc="-45" dirty="0"/>
              <a:t>intervention</a:t>
            </a:r>
            <a:r>
              <a:rPr sz="1750" spc="-55" dirty="0"/>
              <a:t> </a:t>
            </a:r>
            <a:r>
              <a:rPr sz="1750" spc="-25" dirty="0"/>
              <a:t>can </a:t>
            </a:r>
            <a:r>
              <a:rPr sz="1750" spc="-45" dirty="0"/>
              <a:t>significantly impact</a:t>
            </a:r>
            <a:r>
              <a:rPr sz="1750" spc="-75" dirty="0"/>
              <a:t> </a:t>
            </a:r>
            <a:r>
              <a:rPr sz="1750" spc="-45" dirty="0"/>
              <a:t>community</a:t>
            </a:r>
            <a:r>
              <a:rPr sz="1750" spc="-60" dirty="0"/>
              <a:t> </a:t>
            </a:r>
            <a:r>
              <a:rPr sz="1750" spc="-45" dirty="0"/>
              <a:t>well-</a:t>
            </a:r>
            <a:r>
              <a:rPr sz="1750" spc="-40" dirty="0"/>
              <a:t>being </a:t>
            </a:r>
            <a:r>
              <a:rPr sz="1750" spc="-35" dirty="0"/>
              <a:t>and</a:t>
            </a:r>
            <a:r>
              <a:rPr sz="1750" spc="-25" dirty="0"/>
              <a:t> </a:t>
            </a:r>
            <a:r>
              <a:rPr sz="1750" spc="-40" dirty="0"/>
              <a:t>the</a:t>
            </a:r>
            <a:r>
              <a:rPr sz="1750" spc="-30" dirty="0"/>
              <a:t> </a:t>
            </a:r>
            <a:r>
              <a:rPr sz="1750" spc="-45" dirty="0"/>
              <a:t>resolution</a:t>
            </a:r>
            <a:r>
              <a:rPr sz="1750" spc="-25" dirty="0"/>
              <a:t> </a:t>
            </a:r>
            <a:r>
              <a:rPr sz="1750" spc="-30" dirty="0"/>
              <a:t>of </a:t>
            </a:r>
            <a:r>
              <a:rPr sz="1750" spc="-40" dirty="0"/>
              <a:t>nuisance</a:t>
            </a:r>
            <a:r>
              <a:rPr sz="1750" spc="-35" dirty="0"/>
              <a:t> </a:t>
            </a:r>
            <a:r>
              <a:rPr sz="1750" spc="-10" dirty="0"/>
              <a:t>disputes.</a:t>
            </a:r>
            <a:endParaRPr sz="1750"/>
          </a:p>
          <a:p>
            <a:pPr marL="60960">
              <a:lnSpc>
                <a:spcPct val="100000"/>
              </a:lnSpc>
              <a:spcBef>
                <a:spcPts val="805"/>
              </a:spcBef>
            </a:pPr>
            <a:r>
              <a:rPr sz="1750" spc="-10" dirty="0"/>
              <a:t>disputes.</a:t>
            </a:r>
            <a:endParaRPr sz="175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5398008"/>
            <a:ext cx="566927" cy="566927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81304" y="6167754"/>
            <a:ext cx="19164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2200" b="1" spc="-9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5" dirty="0">
                <a:solidFill>
                  <a:srgbClr val="E4DFDF"/>
                </a:solidFill>
                <a:latin typeface="Carlito"/>
                <a:cs typeface="Carlito"/>
              </a:rPr>
              <a:t>Complaints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1304" y="6622236"/>
            <a:ext cx="3982720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disturbances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various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sources sources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4752" y="5398008"/>
            <a:ext cx="566927" cy="566927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242305" y="6167754"/>
            <a:ext cx="25463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2200" b="1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50" dirty="0">
                <a:solidFill>
                  <a:srgbClr val="E4DFDF"/>
                </a:solidFill>
                <a:latin typeface="Carlito"/>
                <a:cs typeface="Carlito"/>
              </a:rPr>
              <a:t>Hazards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42305" y="6724015"/>
            <a:ext cx="341757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Managing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ecological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risks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15500" y="5398008"/>
            <a:ext cx="566927" cy="566927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704069" y="6167754"/>
            <a:ext cx="14522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2200" b="1" spc="-8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0" dirty="0">
                <a:solidFill>
                  <a:srgbClr val="E4DFDF"/>
                </a:solidFill>
                <a:latin typeface="Carlito"/>
                <a:cs typeface="Carlito"/>
              </a:rPr>
              <a:t>Health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14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704069" y="6622236"/>
            <a:ext cx="371792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Tackling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issues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affecting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health health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2840" y="711835"/>
            <a:ext cx="5582920" cy="658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150" spc="-135" dirty="0"/>
              <a:t>Nuisance</a:t>
            </a:r>
            <a:r>
              <a:rPr sz="4150" spc="-185" dirty="0"/>
              <a:t> </a:t>
            </a:r>
            <a:r>
              <a:rPr sz="4150" spc="-105" dirty="0"/>
              <a:t>and</a:t>
            </a:r>
            <a:r>
              <a:rPr sz="4150" spc="-200" dirty="0"/>
              <a:t> </a:t>
            </a:r>
            <a:r>
              <a:rPr sz="4150" spc="-130" dirty="0"/>
              <a:t>Public</a:t>
            </a:r>
            <a:r>
              <a:rPr sz="4150" spc="-195" dirty="0"/>
              <a:t> </a:t>
            </a:r>
            <a:r>
              <a:rPr sz="4150" spc="-70" dirty="0"/>
              <a:t>Health</a:t>
            </a:r>
            <a:endParaRPr sz="4150"/>
          </a:p>
        </p:txBody>
      </p:sp>
      <p:grpSp>
        <p:nvGrpSpPr>
          <p:cNvPr id="3" name="object 3"/>
          <p:cNvGrpSpPr/>
          <p:nvPr/>
        </p:nvGrpSpPr>
        <p:grpSpPr>
          <a:xfrm>
            <a:off x="745236" y="4788408"/>
            <a:ext cx="13140055" cy="989330"/>
            <a:chOff x="745236" y="4788408"/>
            <a:chExt cx="13140055" cy="989330"/>
          </a:xfrm>
        </p:grpSpPr>
        <p:sp>
          <p:nvSpPr>
            <p:cNvPr id="4" name="object 4"/>
            <p:cNvSpPr/>
            <p:nvPr/>
          </p:nvSpPr>
          <p:spPr>
            <a:xfrm>
              <a:off x="745236" y="5032247"/>
              <a:ext cx="13140055" cy="745490"/>
            </a:xfrm>
            <a:custGeom>
              <a:avLst/>
              <a:gdLst/>
              <a:ahLst/>
              <a:cxnLst/>
              <a:rect l="l" t="t" r="r" b="b"/>
              <a:pathLst>
                <a:path w="13140055" h="745489">
                  <a:moveTo>
                    <a:pt x="13139928" y="5080"/>
                  </a:moveTo>
                  <a:lnTo>
                    <a:pt x="13134848" y="0"/>
                  </a:lnTo>
                  <a:lnTo>
                    <a:pt x="2125472" y="0"/>
                  </a:lnTo>
                  <a:lnTo>
                    <a:pt x="2112772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2107692" y="22860"/>
                  </a:lnTo>
                  <a:lnTo>
                    <a:pt x="2107692" y="740156"/>
                  </a:lnTo>
                  <a:lnTo>
                    <a:pt x="2112772" y="745236"/>
                  </a:lnTo>
                  <a:lnTo>
                    <a:pt x="2125472" y="745236"/>
                  </a:lnTo>
                  <a:lnTo>
                    <a:pt x="2130552" y="740156"/>
                  </a:lnTo>
                  <a:lnTo>
                    <a:pt x="2130552" y="22860"/>
                  </a:lnTo>
                  <a:lnTo>
                    <a:pt x="13134848" y="22860"/>
                  </a:lnTo>
                  <a:lnTo>
                    <a:pt x="13139928" y="17780"/>
                  </a:lnTo>
                  <a:lnTo>
                    <a:pt x="13139928" y="508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25090" y="4792218"/>
              <a:ext cx="480059" cy="480059"/>
            </a:xfrm>
            <a:custGeom>
              <a:avLst/>
              <a:gdLst/>
              <a:ahLst/>
              <a:cxnLst/>
              <a:rect l="l" t="t" r="r" b="b"/>
              <a:pathLst>
                <a:path w="480060" h="480060">
                  <a:moveTo>
                    <a:pt x="390398" y="0"/>
                  </a:moveTo>
                  <a:lnTo>
                    <a:pt x="89662" y="0"/>
                  </a:lnTo>
                  <a:lnTo>
                    <a:pt x="54756" y="7044"/>
                  </a:lnTo>
                  <a:lnTo>
                    <a:pt x="26257" y="26257"/>
                  </a:lnTo>
                  <a:lnTo>
                    <a:pt x="7044" y="54756"/>
                  </a:lnTo>
                  <a:lnTo>
                    <a:pt x="0" y="89662"/>
                  </a:lnTo>
                  <a:lnTo>
                    <a:pt x="0" y="390398"/>
                  </a:lnTo>
                  <a:lnTo>
                    <a:pt x="7044" y="425303"/>
                  </a:lnTo>
                  <a:lnTo>
                    <a:pt x="26257" y="453802"/>
                  </a:lnTo>
                  <a:lnTo>
                    <a:pt x="54756" y="473015"/>
                  </a:lnTo>
                  <a:lnTo>
                    <a:pt x="89662" y="480060"/>
                  </a:lnTo>
                  <a:lnTo>
                    <a:pt x="390398" y="480060"/>
                  </a:lnTo>
                  <a:lnTo>
                    <a:pt x="425303" y="473015"/>
                  </a:lnTo>
                  <a:lnTo>
                    <a:pt x="453802" y="453802"/>
                  </a:lnTo>
                  <a:lnTo>
                    <a:pt x="473015" y="425303"/>
                  </a:lnTo>
                  <a:lnTo>
                    <a:pt x="480060" y="390398"/>
                  </a:lnTo>
                  <a:lnTo>
                    <a:pt x="480060" y="89662"/>
                  </a:lnTo>
                  <a:lnTo>
                    <a:pt x="473015" y="54756"/>
                  </a:lnTo>
                  <a:lnTo>
                    <a:pt x="453802" y="26257"/>
                  </a:lnTo>
                  <a:lnTo>
                    <a:pt x="425303" y="7044"/>
                  </a:lnTo>
                  <a:lnTo>
                    <a:pt x="390398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625090" y="4792218"/>
              <a:ext cx="480059" cy="480059"/>
            </a:xfrm>
            <a:custGeom>
              <a:avLst/>
              <a:gdLst/>
              <a:ahLst/>
              <a:cxnLst/>
              <a:rect l="l" t="t" r="r" b="b"/>
              <a:pathLst>
                <a:path w="480060" h="480060">
                  <a:moveTo>
                    <a:pt x="0" y="89662"/>
                  </a:moveTo>
                  <a:lnTo>
                    <a:pt x="7044" y="54756"/>
                  </a:lnTo>
                  <a:lnTo>
                    <a:pt x="26257" y="26257"/>
                  </a:lnTo>
                  <a:lnTo>
                    <a:pt x="54756" y="7044"/>
                  </a:lnTo>
                  <a:lnTo>
                    <a:pt x="89662" y="0"/>
                  </a:lnTo>
                  <a:lnTo>
                    <a:pt x="390398" y="0"/>
                  </a:lnTo>
                  <a:lnTo>
                    <a:pt x="425303" y="7044"/>
                  </a:lnTo>
                  <a:lnTo>
                    <a:pt x="453802" y="26257"/>
                  </a:lnTo>
                  <a:lnTo>
                    <a:pt x="473015" y="54756"/>
                  </a:lnTo>
                  <a:lnTo>
                    <a:pt x="480060" y="89662"/>
                  </a:lnTo>
                  <a:lnTo>
                    <a:pt x="480060" y="390398"/>
                  </a:lnTo>
                  <a:lnTo>
                    <a:pt x="473015" y="425303"/>
                  </a:lnTo>
                  <a:lnTo>
                    <a:pt x="453802" y="453802"/>
                  </a:lnTo>
                  <a:lnTo>
                    <a:pt x="425303" y="473015"/>
                  </a:lnTo>
                  <a:lnTo>
                    <a:pt x="390398" y="480060"/>
                  </a:lnTo>
                  <a:lnTo>
                    <a:pt x="89662" y="480060"/>
                  </a:lnTo>
                  <a:lnTo>
                    <a:pt x="54756" y="473015"/>
                  </a:lnTo>
                  <a:lnTo>
                    <a:pt x="26257" y="453802"/>
                  </a:lnTo>
                  <a:lnTo>
                    <a:pt x="7044" y="425303"/>
                  </a:lnTo>
                  <a:lnTo>
                    <a:pt x="0" y="390398"/>
                  </a:lnTo>
                  <a:lnTo>
                    <a:pt x="0" y="89662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303007" y="5032248"/>
              <a:ext cx="22860" cy="745490"/>
            </a:xfrm>
            <a:custGeom>
              <a:avLst/>
              <a:gdLst/>
              <a:ahLst/>
              <a:cxnLst/>
              <a:rect l="l" t="t" r="r" b="b"/>
              <a:pathLst>
                <a:path w="22859" h="745489">
                  <a:moveTo>
                    <a:pt x="17780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40156"/>
                  </a:lnTo>
                  <a:lnTo>
                    <a:pt x="5080" y="745235"/>
                  </a:lnTo>
                  <a:lnTo>
                    <a:pt x="17780" y="745235"/>
                  </a:lnTo>
                  <a:lnTo>
                    <a:pt x="22860" y="740156"/>
                  </a:lnTo>
                  <a:lnTo>
                    <a:pt x="22860" y="5079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76694" y="4792218"/>
              <a:ext cx="478790" cy="480059"/>
            </a:xfrm>
            <a:custGeom>
              <a:avLst/>
              <a:gdLst/>
              <a:ahLst/>
              <a:cxnLst/>
              <a:rect l="l" t="t" r="r" b="b"/>
              <a:pathLst>
                <a:path w="478790" h="480060">
                  <a:moveTo>
                    <a:pt x="389254" y="0"/>
                  </a:moveTo>
                  <a:lnTo>
                    <a:pt x="89280" y="0"/>
                  </a:lnTo>
                  <a:lnTo>
                    <a:pt x="54542" y="7020"/>
                  </a:lnTo>
                  <a:lnTo>
                    <a:pt x="26161" y="26162"/>
                  </a:lnTo>
                  <a:lnTo>
                    <a:pt x="7020" y="54542"/>
                  </a:lnTo>
                  <a:lnTo>
                    <a:pt x="0" y="89281"/>
                  </a:lnTo>
                  <a:lnTo>
                    <a:pt x="0" y="390779"/>
                  </a:lnTo>
                  <a:lnTo>
                    <a:pt x="7020" y="425517"/>
                  </a:lnTo>
                  <a:lnTo>
                    <a:pt x="26162" y="453898"/>
                  </a:lnTo>
                  <a:lnTo>
                    <a:pt x="54542" y="473039"/>
                  </a:lnTo>
                  <a:lnTo>
                    <a:pt x="89280" y="480060"/>
                  </a:lnTo>
                  <a:lnTo>
                    <a:pt x="389254" y="480060"/>
                  </a:lnTo>
                  <a:lnTo>
                    <a:pt x="423993" y="473039"/>
                  </a:lnTo>
                  <a:lnTo>
                    <a:pt x="452374" y="453898"/>
                  </a:lnTo>
                  <a:lnTo>
                    <a:pt x="471515" y="425517"/>
                  </a:lnTo>
                  <a:lnTo>
                    <a:pt x="478535" y="390779"/>
                  </a:lnTo>
                  <a:lnTo>
                    <a:pt x="478535" y="89281"/>
                  </a:lnTo>
                  <a:lnTo>
                    <a:pt x="471515" y="54542"/>
                  </a:lnTo>
                  <a:lnTo>
                    <a:pt x="452373" y="26162"/>
                  </a:lnTo>
                  <a:lnTo>
                    <a:pt x="423993" y="7020"/>
                  </a:lnTo>
                  <a:lnTo>
                    <a:pt x="389254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076694" y="4792218"/>
              <a:ext cx="478790" cy="480059"/>
            </a:xfrm>
            <a:custGeom>
              <a:avLst/>
              <a:gdLst/>
              <a:ahLst/>
              <a:cxnLst/>
              <a:rect l="l" t="t" r="r" b="b"/>
              <a:pathLst>
                <a:path w="478790" h="480060">
                  <a:moveTo>
                    <a:pt x="0" y="89281"/>
                  </a:moveTo>
                  <a:lnTo>
                    <a:pt x="7020" y="54542"/>
                  </a:lnTo>
                  <a:lnTo>
                    <a:pt x="26161" y="26162"/>
                  </a:lnTo>
                  <a:lnTo>
                    <a:pt x="54542" y="7020"/>
                  </a:lnTo>
                  <a:lnTo>
                    <a:pt x="89280" y="0"/>
                  </a:lnTo>
                  <a:lnTo>
                    <a:pt x="389254" y="0"/>
                  </a:lnTo>
                  <a:lnTo>
                    <a:pt x="423993" y="7020"/>
                  </a:lnTo>
                  <a:lnTo>
                    <a:pt x="452373" y="26162"/>
                  </a:lnTo>
                  <a:lnTo>
                    <a:pt x="471515" y="54542"/>
                  </a:lnTo>
                  <a:lnTo>
                    <a:pt x="478535" y="89281"/>
                  </a:lnTo>
                  <a:lnTo>
                    <a:pt x="478535" y="390779"/>
                  </a:lnTo>
                  <a:lnTo>
                    <a:pt x="471515" y="425517"/>
                  </a:lnTo>
                  <a:lnTo>
                    <a:pt x="452374" y="453898"/>
                  </a:lnTo>
                  <a:lnTo>
                    <a:pt x="423993" y="473039"/>
                  </a:lnTo>
                  <a:lnTo>
                    <a:pt x="389254" y="480060"/>
                  </a:lnTo>
                  <a:lnTo>
                    <a:pt x="89280" y="480060"/>
                  </a:lnTo>
                  <a:lnTo>
                    <a:pt x="54542" y="473039"/>
                  </a:lnTo>
                  <a:lnTo>
                    <a:pt x="26162" y="453898"/>
                  </a:lnTo>
                  <a:lnTo>
                    <a:pt x="7020" y="425517"/>
                  </a:lnTo>
                  <a:lnTo>
                    <a:pt x="0" y="390779"/>
                  </a:lnTo>
                  <a:lnTo>
                    <a:pt x="0" y="89281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1754612" y="5032248"/>
              <a:ext cx="22860" cy="745490"/>
            </a:xfrm>
            <a:custGeom>
              <a:avLst/>
              <a:gdLst/>
              <a:ahLst/>
              <a:cxnLst/>
              <a:rect l="l" t="t" r="r" b="b"/>
              <a:pathLst>
                <a:path w="22859" h="745489">
                  <a:moveTo>
                    <a:pt x="17780" y="0"/>
                  </a:moveTo>
                  <a:lnTo>
                    <a:pt x="5080" y="0"/>
                  </a:lnTo>
                  <a:lnTo>
                    <a:pt x="0" y="5079"/>
                  </a:lnTo>
                  <a:lnTo>
                    <a:pt x="0" y="11429"/>
                  </a:lnTo>
                  <a:lnTo>
                    <a:pt x="0" y="740156"/>
                  </a:lnTo>
                  <a:lnTo>
                    <a:pt x="5080" y="745235"/>
                  </a:lnTo>
                  <a:lnTo>
                    <a:pt x="17780" y="745235"/>
                  </a:lnTo>
                  <a:lnTo>
                    <a:pt x="22860" y="740156"/>
                  </a:lnTo>
                  <a:lnTo>
                    <a:pt x="22860" y="5079"/>
                  </a:lnTo>
                  <a:lnTo>
                    <a:pt x="17780" y="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1526774" y="4792218"/>
              <a:ext cx="480059" cy="480059"/>
            </a:xfrm>
            <a:custGeom>
              <a:avLst/>
              <a:gdLst/>
              <a:ahLst/>
              <a:cxnLst/>
              <a:rect l="l" t="t" r="r" b="b"/>
              <a:pathLst>
                <a:path w="480059" h="480060">
                  <a:moveTo>
                    <a:pt x="390398" y="0"/>
                  </a:moveTo>
                  <a:lnTo>
                    <a:pt x="89661" y="0"/>
                  </a:lnTo>
                  <a:lnTo>
                    <a:pt x="54756" y="7044"/>
                  </a:lnTo>
                  <a:lnTo>
                    <a:pt x="26257" y="26257"/>
                  </a:lnTo>
                  <a:lnTo>
                    <a:pt x="7044" y="54756"/>
                  </a:lnTo>
                  <a:lnTo>
                    <a:pt x="0" y="89662"/>
                  </a:lnTo>
                  <a:lnTo>
                    <a:pt x="0" y="390398"/>
                  </a:lnTo>
                  <a:lnTo>
                    <a:pt x="7044" y="425303"/>
                  </a:lnTo>
                  <a:lnTo>
                    <a:pt x="26257" y="453802"/>
                  </a:lnTo>
                  <a:lnTo>
                    <a:pt x="54756" y="473015"/>
                  </a:lnTo>
                  <a:lnTo>
                    <a:pt x="89661" y="480060"/>
                  </a:lnTo>
                  <a:lnTo>
                    <a:pt x="390398" y="480060"/>
                  </a:lnTo>
                  <a:lnTo>
                    <a:pt x="425303" y="473015"/>
                  </a:lnTo>
                  <a:lnTo>
                    <a:pt x="453802" y="453802"/>
                  </a:lnTo>
                  <a:lnTo>
                    <a:pt x="473015" y="425303"/>
                  </a:lnTo>
                  <a:lnTo>
                    <a:pt x="480059" y="390398"/>
                  </a:lnTo>
                  <a:lnTo>
                    <a:pt x="480059" y="89662"/>
                  </a:lnTo>
                  <a:lnTo>
                    <a:pt x="473015" y="54756"/>
                  </a:lnTo>
                  <a:lnTo>
                    <a:pt x="453802" y="26257"/>
                  </a:lnTo>
                  <a:lnTo>
                    <a:pt x="425303" y="7044"/>
                  </a:lnTo>
                  <a:lnTo>
                    <a:pt x="390398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1526774" y="4792218"/>
              <a:ext cx="480059" cy="480059"/>
            </a:xfrm>
            <a:custGeom>
              <a:avLst/>
              <a:gdLst/>
              <a:ahLst/>
              <a:cxnLst/>
              <a:rect l="l" t="t" r="r" b="b"/>
              <a:pathLst>
                <a:path w="480059" h="480060">
                  <a:moveTo>
                    <a:pt x="0" y="89662"/>
                  </a:moveTo>
                  <a:lnTo>
                    <a:pt x="7044" y="54756"/>
                  </a:lnTo>
                  <a:lnTo>
                    <a:pt x="26257" y="26257"/>
                  </a:lnTo>
                  <a:lnTo>
                    <a:pt x="54756" y="7044"/>
                  </a:lnTo>
                  <a:lnTo>
                    <a:pt x="89661" y="0"/>
                  </a:lnTo>
                  <a:lnTo>
                    <a:pt x="390398" y="0"/>
                  </a:lnTo>
                  <a:lnTo>
                    <a:pt x="425303" y="7044"/>
                  </a:lnTo>
                  <a:lnTo>
                    <a:pt x="453802" y="26257"/>
                  </a:lnTo>
                  <a:lnTo>
                    <a:pt x="473015" y="54756"/>
                  </a:lnTo>
                  <a:lnTo>
                    <a:pt x="480059" y="89662"/>
                  </a:lnTo>
                  <a:lnTo>
                    <a:pt x="480059" y="390398"/>
                  </a:lnTo>
                  <a:lnTo>
                    <a:pt x="473015" y="425303"/>
                  </a:lnTo>
                  <a:lnTo>
                    <a:pt x="453802" y="453802"/>
                  </a:lnTo>
                  <a:lnTo>
                    <a:pt x="425303" y="473015"/>
                  </a:lnTo>
                  <a:lnTo>
                    <a:pt x="390398" y="480060"/>
                  </a:lnTo>
                  <a:lnTo>
                    <a:pt x="89661" y="480060"/>
                  </a:lnTo>
                  <a:lnTo>
                    <a:pt x="54756" y="473015"/>
                  </a:lnTo>
                  <a:lnTo>
                    <a:pt x="26257" y="453802"/>
                  </a:lnTo>
                  <a:lnTo>
                    <a:pt x="7044" y="425303"/>
                  </a:lnTo>
                  <a:lnTo>
                    <a:pt x="0" y="390398"/>
                  </a:lnTo>
                  <a:lnTo>
                    <a:pt x="0" y="89662"/>
                  </a:lnTo>
                  <a:close/>
                </a:path>
              </a:pathLst>
            </a:custGeom>
            <a:ln w="7619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194305" y="5966282"/>
            <a:ext cx="1348105" cy="33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b="1" spc="-55" dirty="0">
                <a:solidFill>
                  <a:srgbClr val="E4DFDF"/>
                </a:solidFill>
                <a:latin typeface="Carlito"/>
                <a:cs typeface="Carlito"/>
              </a:rPr>
              <a:t>19th</a:t>
            </a:r>
            <a:r>
              <a:rPr sz="2050" b="1" spc="-1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50" b="1" spc="-45" dirty="0">
                <a:solidFill>
                  <a:srgbClr val="E4DFDF"/>
                </a:solidFill>
                <a:latin typeface="Carlito"/>
                <a:cs typeface="Carlito"/>
              </a:rPr>
              <a:t>Century</a:t>
            </a:r>
            <a:endParaRPr sz="2050">
              <a:latin typeface="Carlito"/>
              <a:cs typeface="Carlito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15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252524" y="6396431"/>
            <a:ext cx="322707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4820" marR="5080" indent="-452755">
              <a:lnSpc>
                <a:spcPct val="136300"/>
              </a:lnSpc>
              <a:spcBef>
                <a:spcPts val="100"/>
              </a:spcBef>
            </a:pPr>
            <a:r>
              <a:rPr sz="1650" spc="-45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6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6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5" dirty="0">
                <a:solidFill>
                  <a:srgbClr val="E4DFDF"/>
                </a:solidFill>
                <a:latin typeface="Carlito"/>
                <a:cs typeface="Carlito"/>
              </a:rPr>
              <a:t>immediate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health</a:t>
            </a:r>
            <a:r>
              <a:rPr sz="16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hazards</a:t>
            </a:r>
            <a:r>
              <a:rPr sz="16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0" dirty="0">
                <a:solidFill>
                  <a:srgbClr val="E4DFDF"/>
                </a:solidFill>
                <a:latin typeface="Carlito"/>
                <a:cs typeface="Carlito"/>
              </a:rPr>
              <a:t>like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sewage</a:t>
            </a:r>
            <a:r>
              <a:rPr sz="16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industrial</a:t>
            </a:r>
            <a:r>
              <a:rPr sz="16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0" dirty="0">
                <a:solidFill>
                  <a:srgbClr val="E4DFDF"/>
                </a:solidFill>
                <a:latin typeface="Carlito"/>
                <a:cs typeface="Carlito"/>
              </a:rPr>
              <a:t>waste</a:t>
            </a:r>
            <a:endParaRPr sz="1650">
              <a:latin typeface="Carlito"/>
              <a:cs typeface="Carlito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45656" y="5966282"/>
            <a:ext cx="1348105" cy="33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b="1" spc="-55" dirty="0">
                <a:solidFill>
                  <a:srgbClr val="E4DFDF"/>
                </a:solidFill>
                <a:latin typeface="Carlito"/>
                <a:cs typeface="Carlito"/>
              </a:rPr>
              <a:t>20th</a:t>
            </a:r>
            <a:r>
              <a:rPr sz="2050" b="1" spc="-1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50" b="1" spc="-45" dirty="0">
                <a:solidFill>
                  <a:srgbClr val="E4DFDF"/>
                </a:solidFill>
                <a:latin typeface="Carlito"/>
                <a:cs typeface="Carlito"/>
              </a:rPr>
              <a:t>Century</a:t>
            </a:r>
            <a:endParaRPr sz="205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423153" y="6396431"/>
            <a:ext cx="378904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4069" marR="5080" indent="-802005">
              <a:lnSpc>
                <a:spcPct val="136300"/>
              </a:lnSpc>
              <a:spcBef>
                <a:spcPts val="100"/>
              </a:spcBef>
            </a:pP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Expansion</a:t>
            </a:r>
            <a:r>
              <a:rPr sz="16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35" dirty="0">
                <a:solidFill>
                  <a:srgbClr val="E4DFDF"/>
                </a:solidFill>
                <a:latin typeface="Carlito"/>
                <a:cs typeface="Carlito"/>
              </a:rPr>
              <a:t>include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5" dirty="0">
                <a:solidFill>
                  <a:srgbClr val="E4DFDF"/>
                </a:solidFill>
                <a:latin typeface="Carlito"/>
                <a:cs typeface="Carlito"/>
              </a:rPr>
              <a:t>long-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term</a:t>
            </a:r>
            <a:r>
              <a:rPr sz="16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5" dirty="0">
                <a:solidFill>
                  <a:srgbClr val="E4DFDF"/>
                </a:solidFill>
                <a:latin typeface="Carlito"/>
                <a:cs typeface="Carlito"/>
              </a:rPr>
              <a:t>environmental </a:t>
            </a:r>
            <a:r>
              <a:rPr sz="1650" spc="-45" dirty="0">
                <a:solidFill>
                  <a:srgbClr val="E4DFDF"/>
                </a:solidFill>
                <a:latin typeface="Carlito"/>
                <a:cs typeface="Carlito"/>
              </a:rPr>
              <a:t>environmental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health</a:t>
            </a:r>
            <a:r>
              <a:rPr sz="165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0" dirty="0">
                <a:solidFill>
                  <a:srgbClr val="E4DFDF"/>
                </a:solidFill>
                <a:latin typeface="Carlito"/>
                <a:cs typeface="Carlito"/>
              </a:rPr>
              <a:t>risks</a:t>
            </a:r>
            <a:endParaRPr sz="1650">
              <a:latin typeface="Carlito"/>
              <a:cs typeface="Carlito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6215">
              <a:lnSpc>
                <a:spcPct val="136400"/>
              </a:lnSpc>
              <a:spcBef>
                <a:spcPts val="95"/>
              </a:spcBef>
            </a:pPr>
            <a:r>
              <a:rPr spc="-30" dirty="0"/>
              <a:t>The</a:t>
            </a:r>
            <a:r>
              <a:rPr spc="-45" dirty="0"/>
              <a:t> intersection</a:t>
            </a:r>
            <a:r>
              <a:rPr spc="-60" dirty="0"/>
              <a:t> </a:t>
            </a:r>
            <a:r>
              <a:rPr spc="-10" dirty="0"/>
              <a:t>of</a:t>
            </a:r>
            <a:r>
              <a:rPr spc="-20" dirty="0"/>
              <a:t> </a:t>
            </a:r>
            <a:r>
              <a:rPr spc="-40" dirty="0"/>
              <a:t>nuisance</a:t>
            </a:r>
            <a:r>
              <a:rPr spc="-55" dirty="0"/>
              <a:t> </a:t>
            </a:r>
            <a:r>
              <a:rPr spc="-25" dirty="0"/>
              <a:t>law</a:t>
            </a:r>
            <a:r>
              <a:rPr spc="-40" dirty="0"/>
              <a:t> </a:t>
            </a:r>
            <a:r>
              <a:rPr spc="-25" dirty="0"/>
              <a:t>and</a:t>
            </a:r>
            <a:r>
              <a:rPr spc="-55" dirty="0"/>
              <a:t> </a:t>
            </a:r>
            <a:r>
              <a:rPr spc="-35" dirty="0"/>
              <a:t>public</a:t>
            </a:r>
            <a:r>
              <a:rPr spc="-70" dirty="0"/>
              <a:t> </a:t>
            </a:r>
            <a:r>
              <a:rPr spc="-40" dirty="0"/>
              <a:t>health</a:t>
            </a:r>
            <a:r>
              <a:rPr spc="-55" dirty="0"/>
              <a:t> </a:t>
            </a:r>
            <a:r>
              <a:rPr spc="-30" dirty="0"/>
              <a:t>has</a:t>
            </a:r>
            <a:r>
              <a:rPr spc="-45" dirty="0"/>
              <a:t> </a:t>
            </a:r>
            <a:r>
              <a:rPr spc="-40" dirty="0"/>
              <a:t>become</a:t>
            </a:r>
            <a:r>
              <a:rPr spc="-25" dirty="0"/>
              <a:t> </a:t>
            </a:r>
            <a:r>
              <a:rPr spc="-45" dirty="0"/>
              <a:t>increasingly</a:t>
            </a:r>
            <a:r>
              <a:rPr spc="-50" dirty="0"/>
              <a:t> </a:t>
            </a:r>
            <a:r>
              <a:rPr spc="-40" dirty="0"/>
              <a:t>significant,</a:t>
            </a:r>
            <a:r>
              <a:rPr spc="-70" dirty="0"/>
              <a:t> </a:t>
            </a:r>
            <a:r>
              <a:rPr spc="-40" dirty="0"/>
              <a:t>particularly</a:t>
            </a:r>
            <a:r>
              <a:rPr spc="-65" dirty="0"/>
              <a:t> </a:t>
            </a:r>
            <a:r>
              <a:rPr spc="-20" dirty="0"/>
              <a:t>in</a:t>
            </a:r>
            <a:r>
              <a:rPr spc="-40" dirty="0"/>
              <a:t> </a:t>
            </a:r>
            <a:r>
              <a:rPr spc="-35" dirty="0"/>
              <a:t>cases</a:t>
            </a:r>
            <a:r>
              <a:rPr spc="-20" dirty="0"/>
              <a:t> </a:t>
            </a:r>
            <a:r>
              <a:rPr spc="-40" dirty="0"/>
              <a:t>involving</a:t>
            </a:r>
            <a:r>
              <a:rPr spc="-60" dirty="0"/>
              <a:t> </a:t>
            </a:r>
            <a:r>
              <a:rPr spc="-40" dirty="0"/>
              <a:t>pollution </a:t>
            </a:r>
            <a:r>
              <a:rPr spc="-30" dirty="0"/>
              <a:t>and</a:t>
            </a:r>
            <a:r>
              <a:rPr spc="-80" dirty="0"/>
              <a:t> </a:t>
            </a:r>
            <a:r>
              <a:rPr spc="-40" dirty="0"/>
              <a:t>contamination.</a:t>
            </a:r>
            <a:r>
              <a:rPr spc="-45" dirty="0"/>
              <a:t> </a:t>
            </a:r>
            <a:r>
              <a:rPr spc="-40" dirty="0"/>
              <a:t>Public</a:t>
            </a:r>
            <a:r>
              <a:rPr spc="-65" dirty="0"/>
              <a:t> </a:t>
            </a:r>
            <a:r>
              <a:rPr spc="-10" dirty="0"/>
              <a:t>health </a:t>
            </a:r>
            <a:r>
              <a:rPr spc="-40" dirty="0"/>
              <a:t>nuisances</a:t>
            </a:r>
            <a:r>
              <a:rPr spc="-70" dirty="0"/>
              <a:t> </a:t>
            </a:r>
            <a:r>
              <a:rPr spc="-35" dirty="0"/>
              <a:t>can range</a:t>
            </a:r>
            <a:r>
              <a:rPr spc="-55" dirty="0"/>
              <a:t> </a:t>
            </a:r>
            <a:r>
              <a:rPr spc="-35" dirty="0"/>
              <a:t>from</a:t>
            </a:r>
            <a:r>
              <a:rPr spc="-45" dirty="0"/>
              <a:t> </a:t>
            </a:r>
            <a:r>
              <a:rPr spc="-30" dirty="0"/>
              <a:t>air</a:t>
            </a:r>
            <a:r>
              <a:rPr spc="-60" dirty="0"/>
              <a:t> </a:t>
            </a:r>
            <a:r>
              <a:rPr spc="-25" dirty="0"/>
              <a:t>and</a:t>
            </a:r>
            <a:r>
              <a:rPr spc="-50" dirty="0"/>
              <a:t> </a:t>
            </a:r>
            <a:r>
              <a:rPr spc="-35" dirty="0"/>
              <a:t>water</a:t>
            </a:r>
            <a:r>
              <a:rPr spc="-60" dirty="0"/>
              <a:t> </a:t>
            </a:r>
            <a:r>
              <a:rPr spc="-35" dirty="0"/>
              <a:t>pollution</a:t>
            </a:r>
            <a:r>
              <a:rPr spc="-50" dirty="0"/>
              <a:t> </a:t>
            </a:r>
            <a:r>
              <a:rPr spc="-30" dirty="0"/>
              <a:t>to</a:t>
            </a:r>
            <a:r>
              <a:rPr spc="-65" dirty="0"/>
              <a:t> </a:t>
            </a:r>
            <a:r>
              <a:rPr spc="-40" dirty="0"/>
              <a:t>hazardous</a:t>
            </a:r>
            <a:r>
              <a:rPr spc="-80" dirty="0"/>
              <a:t> </a:t>
            </a:r>
            <a:r>
              <a:rPr spc="-35" dirty="0"/>
              <a:t>waste </a:t>
            </a:r>
            <a:r>
              <a:rPr spc="-40" dirty="0"/>
              <a:t>disposal</a:t>
            </a:r>
            <a:r>
              <a:rPr spc="-65" dirty="0"/>
              <a:t> </a:t>
            </a:r>
            <a:r>
              <a:rPr spc="-25" dirty="0"/>
              <a:t>and</a:t>
            </a:r>
            <a:r>
              <a:rPr spc="-60" dirty="0"/>
              <a:t> </a:t>
            </a:r>
            <a:r>
              <a:rPr spc="-40" dirty="0"/>
              <a:t>disease</a:t>
            </a:r>
            <a:r>
              <a:rPr spc="-55" dirty="0"/>
              <a:t> </a:t>
            </a:r>
            <a:r>
              <a:rPr spc="-35" dirty="0"/>
              <a:t>vector</a:t>
            </a:r>
            <a:r>
              <a:rPr spc="-20" dirty="0"/>
              <a:t> </a:t>
            </a:r>
            <a:r>
              <a:rPr spc="-40" dirty="0"/>
              <a:t>control.</a:t>
            </a:r>
            <a:r>
              <a:rPr spc="-50" dirty="0"/>
              <a:t> </a:t>
            </a:r>
            <a:r>
              <a:rPr spc="-35" dirty="0"/>
              <a:t>Legal</a:t>
            </a:r>
            <a:r>
              <a:rPr spc="-55" dirty="0"/>
              <a:t> </a:t>
            </a:r>
            <a:r>
              <a:rPr spc="-40" dirty="0"/>
              <a:t>responses</a:t>
            </a:r>
            <a:r>
              <a:rPr spc="-55" dirty="0"/>
              <a:t> </a:t>
            </a:r>
            <a:r>
              <a:rPr spc="-10" dirty="0"/>
              <a:t>to</a:t>
            </a:r>
            <a:r>
              <a:rPr spc="-25" dirty="0"/>
              <a:t> </a:t>
            </a:r>
            <a:r>
              <a:rPr spc="-40" dirty="0"/>
              <a:t>these</a:t>
            </a:r>
            <a:r>
              <a:rPr spc="-50" dirty="0"/>
              <a:t> </a:t>
            </a:r>
            <a:r>
              <a:rPr spc="-35" dirty="0"/>
              <a:t>issues</a:t>
            </a:r>
            <a:r>
              <a:rPr spc="-45" dirty="0"/>
              <a:t> </a:t>
            </a:r>
            <a:r>
              <a:rPr spc="-35" dirty="0"/>
              <a:t>often</a:t>
            </a:r>
            <a:r>
              <a:rPr spc="-50" dirty="0"/>
              <a:t> </a:t>
            </a:r>
            <a:r>
              <a:rPr spc="-40" dirty="0"/>
              <a:t>involve</a:t>
            </a:r>
            <a:r>
              <a:rPr spc="-35" dirty="0"/>
              <a:t> </a:t>
            </a:r>
            <a:r>
              <a:rPr spc="-50" dirty="0"/>
              <a:t>a </a:t>
            </a:r>
            <a:r>
              <a:rPr spc="-40" dirty="0"/>
              <a:t>combination</a:t>
            </a:r>
            <a:r>
              <a:rPr spc="-95" dirty="0"/>
              <a:t> </a:t>
            </a:r>
            <a:r>
              <a:rPr spc="-10" dirty="0"/>
              <a:t>of</a:t>
            </a:r>
            <a:r>
              <a:rPr spc="-25" dirty="0"/>
              <a:t> </a:t>
            </a:r>
            <a:r>
              <a:rPr spc="-40" dirty="0"/>
              <a:t>common</a:t>
            </a:r>
            <a:r>
              <a:rPr spc="-45" dirty="0"/>
              <a:t> </a:t>
            </a:r>
            <a:r>
              <a:rPr spc="-25" dirty="0"/>
              <a:t>law</a:t>
            </a:r>
            <a:r>
              <a:rPr spc="-50" dirty="0"/>
              <a:t> </a:t>
            </a:r>
            <a:r>
              <a:rPr spc="-40" dirty="0"/>
              <a:t>nuisance</a:t>
            </a:r>
            <a:r>
              <a:rPr spc="-60" dirty="0"/>
              <a:t> </a:t>
            </a:r>
            <a:r>
              <a:rPr spc="-40" dirty="0"/>
              <a:t>principles</a:t>
            </a:r>
            <a:r>
              <a:rPr spc="-70" dirty="0"/>
              <a:t> </a:t>
            </a:r>
            <a:r>
              <a:rPr spc="-25" dirty="0"/>
              <a:t>and</a:t>
            </a:r>
            <a:r>
              <a:rPr spc="-60" dirty="0"/>
              <a:t> </a:t>
            </a:r>
            <a:r>
              <a:rPr spc="-40" dirty="0"/>
              <a:t>specific</a:t>
            </a:r>
            <a:r>
              <a:rPr spc="-60" dirty="0"/>
              <a:t> </a:t>
            </a:r>
            <a:r>
              <a:rPr spc="-35" dirty="0"/>
              <a:t>public</a:t>
            </a:r>
            <a:r>
              <a:rPr spc="-70" dirty="0"/>
              <a:t> </a:t>
            </a:r>
            <a:r>
              <a:rPr spc="-40" dirty="0"/>
              <a:t>health</a:t>
            </a:r>
            <a:r>
              <a:rPr spc="-65" dirty="0"/>
              <a:t> </a:t>
            </a:r>
            <a:r>
              <a:rPr spc="-10" dirty="0"/>
              <a:t>regulations.</a:t>
            </a:r>
          </a:p>
          <a:p>
            <a:pPr marL="12700" marR="5080">
              <a:lnSpc>
                <a:spcPct val="136400"/>
              </a:lnSpc>
              <a:spcBef>
                <a:spcPts val="1835"/>
              </a:spcBef>
            </a:pPr>
            <a:r>
              <a:rPr spc="-40" dirty="0"/>
              <a:t>Landmark</a:t>
            </a:r>
            <a:r>
              <a:rPr spc="-50" dirty="0"/>
              <a:t> </a:t>
            </a:r>
            <a:r>
              <a:rPr spc="-40" dirty="0"/>
              <a:t>cases</a:t>
            </a:r>
            <a:r>
              <a:rPr spc="-50" dirty="0"/>
              <a:t> </a:t>
            </a:r>
            <a:r>
              <a:rPr spc="-30" dirty="0"/>
              <a:t>like</a:t>
            </a:r>
            <a:r>
              <a:rPr spc="-45" dirty="0"/>
              <a:t> </a:t>
            </a:r>
            <a:r>
              <a:rPr spc="-40" dirty="0"/>
              <a:t>Cambridge</a:t>
            </a:r>
            <a:r>
              <a:rPr spc="-75" dirty="0"/>
              <a:t> </a:t>
            </a:r>
            <a:r>
              <a:rPr spc="-40" dirty="0"/>
              <a:t>Water</a:t>
            </a:r>
            <a:r>
              <a:rPr spc="-55" dirty="0"/>
              <a:t> </a:t>
            </a:r>
            <a:r>
              <a:rPr spc="-30" dirty="0"/>
              <a:t>Co</a:t>
            </a:r>
            <a:r>
              <a:rPr spc="-35" dirty="0"/>
              <a:t> </a:t>
            </a:r>
            <a:r>
              <a:rPr dirty="0"/>
              <a:t>v</a:t>
            </a:r>
            <a:r>
              <a:rPr spc="-25" dirty="0"/>
              <a:t> </a:t>
            </a:r>
            <a:r>
              <a:rPr spc="-40" dirty="0"/>
              <a:t>Eastern</a:t>
            </a:r>
            <a:r>
              <a:rPr spc="-45" dirty="0"/>
              <a:t> </a:t>
            </a:r>
            <a:r>
              <a:rPr spc="-40" dirty="0"/>
              <a:t>Counties</a:t>
            </a:r>
            <a:r>
              <a:rPr spc="-65" dirty="0"/>
              <a:t> </a:t>
            </a:r>
            <a:r>
              <a:rPr spc="-40" dirty="0"/>
              <a:t>Leather</a:t>
            </a:r>
            <a:r>
              <a:rPr spc="-65" dirty="0"/>
              <a:t> </a:t>
            </a:r>
            <a:r>
              <a:rPr spc="-25" dirty="0"/>
              <a:t>plc</a:t>
            </a:r>
            <a:r>
              <a:rPr spc="-40" dirty="0"/>
              <a:t> </a:t>
            </a:r>
            <a:r>
              <a:rPr spc="-35" dirty="0"/>
              <a:t>(1994) </a:t>
            </a:r>
            <a:r>
              <a:rPr spc="-40" dirty="0"/>
              <a:t>have</a:t>
            </a:r>
            <a:r>
              <a:rPr spc="-50" dirty="0"/>
              <a:t> </a:t>
            </a:r>
            <a:r>
              <a:rPr spc="-40" dirty="0"/>
              <a:t>shaped</a:t>
            </a:r>
            <a:r>
              <a:rPr spc="-60" dirty="0"/>
              <a:t> </a:t>
            </a:r>
            <a:r>
              <a:rPr spc="-30" dirty="0"/>
              <a:t>the</a:t>
            </a:r>
            <a:r>
              <a:rPr spc="-45" dirty="0"/>
              <a:t> </a:t>
            </a:r>
            <a:r>
              <a:rPr spc="-40" dirty="0"/>
              <a:t>approach</a:t>
            </a:r>
            <a:r>
              <a:rPr spc="-60" dirty="0"/>
              <a:t> </a:t>
            </a:r>
            <a:r>
              <a:rPr spc="-20" dirty="0"/>
              <a:t>to </a:t>
            </a:r>
            <a:r>
              <a:rPr spc="-45" dirty="0"/>
              <a:t>environmental</a:t>
            </a:r>
            <a:r>
              <a:rPr spc="-75" dirty="0"/>
              <a:t> </a:t>
            </a:r>
            <a:r>
              <a:rPr spc="-45" dirty="0"/>
              <a:t>contamination</a:t>
            </a:r>
            <a:r>
              <a:rPr spc="-90" dirty="0"/>
              <a:t> </a:t>
            </a:r>
            <a:r>
              <a:rPr spc="-30" dirty="0"/>
              <a:t>and</a:t>
            </a:r>
            <a:r>
              <a:rPr spc="-40" dirty="0"/>
              <a:t> </a:t>
            </a:r>
            <a:r>
              <a:rPr spc="-35" dirty="0"/>
              <a:t>public</a:t>
            </a:r>
            <a:r>
              <a:rPr spc="-85" dirty="0"/>
              <a:t> </a:t>
            </a:r>
            <a:r>
              <a:rPr spc="-10" dirty="0"/>
              <a:t>health</a:t>
            </a:r>
            <a:r>
              <a:rPr spc="500" dirty="0"/>
              <a:t>  </a:t>
            </a:r>
            <a:r>
              <a:rPr spc="-25" dirty="0"/>
              <a:t>and</a:t>
            </a:r>
            <a:r>
              <a:rPr spc="-60" dirty="0"/>
              <a:t> </a:t>
            </a:r>
            <a:r>
              <a:rPr spc="-35" dirty="0"/>
              <a:t>public</a:t>
            </a:r>
            <a:r>
              <a:rPr spc="-70" dirty="0"/>
              <a:t> </a:t>
            </a:r>
            <a:r>
              <a:rPr spc="-40" dirty="0"/>
              <a:t>health</a:t>
            </a:r>
            <a:r>
              <a:rPr spc="-60" dirty="0"/>
              <a:t> </a:t>
            </a:r>
            <a:r>
              <a:rPr spc="-35" dirty="0"/>
              <a:t>risks. </a:t>
            </a:r>
            <a:r>
              <a:rPr spc="-40" dirty="0"/>
              <a:t>Courts</a:t>
            </a:r>
            <a:r>
              <a:rPr spc="-45" dirty="0"/>
              <a:t> </a:t>
            </a:r>
            <a:r>
              <a:rPr spc="-35" dirty="0"/>
              <a:t>now</a:t>
            </a:r>
            <a:r>
              <a:rPr spc="-60" dirty="0"/>
              <a:t> </a:t>
            </a:r>
            <a:r>
              <a:rPr spc="-40" dirty="0"/>
              <a:t>consider</a:t>
            </a:r>
            <a:r>
              <a:rPr spc="-55" dirty="0"/>
              <a:t> </a:t>
            </a:r>
            <a:r>
              <a:rPr spc="-35" dirty="0"/>
              <a:t>long-</a:t>
            </a:r>
            <a:r>
              <a:rPr spc="-40" dirty="0"/>
              <a:t>term</a:t>
            </a:r>
            <a:r>
              <a:rPr spc="-70" dirty="0"/>
              <a:t> </a:t>
            </a:r>
            <a:r>
              <a:rPr spc="-40" dirty="0"/>
              <a:t>health</a:t>
            </a:r>
            <a:r>
              <a:rPr spc="-55" dirty="0"/>
              <a:t> </a:t>
            </a:r>
            <a:r>
              <a:rPr spc="-40" dirty="0"/>
              <a:t>impacts</a:t>
            </a:r>
            <a:r>
              <a:rPr spc="-50" dirty="0"/>
              <a:t> </a:t>
            </a:r>
            <a:r>
              <a:rPr spc="-25" dirty="0"/>
              <a:t>and</a:t>
            </a:r>
            <a:r>
              <a:rPr spc="-55" dirty="0"/>
              <a:t> </a:t>
            </a:r>
            <a:r>
              <a:rPr spc="-35" dirty="0"/>
              <a:t>the </a:t>
            </a:r>
            <a:r>
              <a:rPr spc="-45" dirty="0"/>
              <a:t>precautionary</a:t>
            </a:r>
            <a:r>
              <a:rPr spc="-65" dirty="0"/>
              <a:t> </a:t>
            </a:r>
            <a:r>
              <a:rPr spc="-40" dirty="0"/>
              <a:t>principle</a:t>
            </a:r>
            <a:r>
              <a:rPr spc="-60" dirty="0"/>
              <a:t> </a:t>
            </a:r>
            <a:r>
              <a:rPr spc="-35" dirty="0"/>
              <a:t>when</a:t>
            </a:r>
            <a:r>
              <a:rPr spc="-70" dirty="0"/>
              <a:t> </a:t>
            </a:r>
            <a:r>
              <a:rPr spc="-40" dirty="0"/>
              <a:t>adjudicating</a:t>
            </a:r>
            <a:r>
              <a:rPr spc="-75" dirty="0"/>
              <a:t> </a:t>
            </a:r>
            <a:r>
              <a:rPr spc="-35" dirty="0"/>
              <a:t>such</a:t>
            </a:r>
            <a:r>
              <a:rPr spc="-45" dirty="0"/>
              <a:t> </a:t>
            </a:r>
            <a:r>
              <a:rPr spc="-35" dirty="0"/>
              <a:t>cases.</a:t>
            </a:r>
            <a:r>
              <a:rPr spc="-15" dirty="0"/>
              <a:t> </a:t>
            </a:r>
            <a:r>
              <a:rPr spc="-30" dirty="0"/>
              <a:t>The</a:t>
            </a:r>
            <a:r>
              <a:rPr spc="-50" dirty="0"/>
              <a:t> </a:t>
            </a:r>
            <a:r>
              <a:rPr spc="-45" dirty="0"/>
              <a:t>COVID-</a:t>
            </a:r>
            <a:r>
              <a:rPr spc="-20" dirty="0"/>
              <a:t>19</a:t>
            </a:r>
            <a:r>
              <a:rPr spc="-45" dirty="0"/>
              <a:t> </a:t>
            </a:r>
            <a:r>
              <a:rPr spc="-40" dirty="0"/>
              <a:t>pandemic</a:t>
            </a:r>
            <a:r>
              <a:rPr spc="-80" dirty="0"/>
              <a:t> </a:t>
            </a:r>
            <a:r>
              <a:rPr spc="-25" dirty="0"/>
              <a:t>has </a:t>
            </a:r>
            <a:r>
              <a:rPr spc="-45" dirty="0"/>
              <a:t>COVID-</a:t>
            </a:r>
            <a:r>
              <a:rPr spc="-25" dirty="0"/>
              <a:t>19</a:t>
            </a:r>
            <a:r>
              <a:rPr spc="-70" dirty="0"/>
              <a:t> </a:t>
            </a:r>
            <a:r>
              <a:rPr spc="-40" dirty="0"/>
              <a:t>pandemic</a:t>
            </a:r>
            <a:r>
              <a:rPr spc="-70" dirty="0"/>
              <a:t> </a:t>
            </a:r>
            <a:r>
              <a:rPr spc="-30" dirty="0"/>
              <a:t>has</a:t>
            </a:r>
            <a:r>
              <a:rPr spc="-40" dirty="0"/>
              <a:t> </a:t>
            </a:r>
            <a:r>
              <a:rPr spc="-35" dirty="0"/>
              <a:t>also </a:t>
            </a:r>
            <a:r>
              <a:rPr spc="-40" dirty="0"/>
              <a:t>raised</a:t>
            </a:r>
            <a:r>
              <a:rPr spc="-45" dirty="0"/>
              <a:t> </a:t>
            </a:r>
            <a:r>
              <a:rPr spc="-35" dirty="0"/>
              <a:t>new</a:t>
            </a:r>
            <a:r>
              <a:rPr spc="-60" dirty="0"/>
              <a:t> </a:t>
            </a:r>
            <a:r>
              <a:rPr spc="-40" dirty="0"/>
              <a:t>questions</a:t>
            </a:r>
            <a:r>
              <a:rPr spc="-65" dirty="0"/>
              <a:t> </a:t>
            </a:r>
            <a:r>
              <a:rPr spc="-40" dirty="0"/>
              <a:t>about</a:t>
            </a:r>
            <a:r>
              <a:rPr spc="-70" dirty="0"/>
              <a:t> </a:t>
            </a:r>
            <a:r>
              <a:rPr spc="-35" dirty="0"/>
              <a:t>the</a:t>
            </a:r>
            <a:r>
              <a:rPr spc="-30" dirty="0"/>
              <a:t> </a:t>
            </a:r>
            <a:r>
              <a:rPr spc="-40" dirty="0"/>
              <a:t>application</a:t>
            </a:r>
            <a:r>
              <a:rPr spc="-45" dirty="0"/>
              <a:t> </a:t>
            </a:r>
            <a:r>
              <a:rPr spc="-25" dirty="0"/>
              <a:t>of</a:t>
            </a:r>
            <a:r>
              <a:rPr spc="-65" dirty="0"/>
              <a:t> </a:t>
            </a:r>
            <a:r>
              <a:rPr spc="-40" dirty="0"/>
              <a:t>nuisance</a:t>
            </a:r>
            <a:r>
              <a:rPr spc="-75" dirty="0"/>
              <a:t> </a:t>
            </a:r>
            <a:r>
              <a:rPr spc="-25" dirty="0"/>
              <a:t>law</a:t>
            </a:r>
            <a:r>
              <a:rPr spc="-45" dirty="0"/>
              <a:t> </a:t>
            </a:r>
            <a:r>
              <a:rPr spc="-20" dirty="0"/>
              <a:t>to </a:t>
            </a:r>
            <a:r>
              <a:rPr spc="-35" dirty="0"/>
              <a:t>public</a:t>
            </a:r>
            <a:r>
              <a:rPr spc="-85" dirty="0"/>
              <a:t> </a:t>
            </a:r>
            <a:r>
              <a:rPr spc="-40" dirty="0"/>
              <a:t>health</a:t>
            </a:r>
            <a:r>
              <a:rPr spc="-60" dirty="0"/>
              <a:t> </a:t>
            </a:r>
            <a:r>
              <a:rPr spc="-45" dirty="0"/>
              <a:t>emergencies,</a:t>
            </a:r>
            <a:r>
              <a:rPr spc="-55" dirty="0"/>
              <a:t> </a:t>
            </a:r>
            <a:r>
              <a:rPr spc="-40" dirty="0"/>
              <a:t>potentially</a:t>
            </a:r>
            <a:r>
              <a:rPr spc="-65" dirty="0"/>
              <a:t> </a:t>
            </a:r>
            <a:r>
              <a:rPr spc="-45" dirty="0"/>
              <a:t>expanding</a:t>
            </a:r>
            <a:r>
              <a:rPr spc="-70" dirty="0"/>
              <a:t> </a:t>
            </a:r>
            <a:r>
              <a:rPr spc="-30" dirty="0"/>
              <a:t>the</a:t>
            </a:r>
            <a:r>
              <a:rPr spc="-45" dirty="0"/>
              <a:t> </a:t>
            </a:r>
            <a:r>
              <a:rPr spc="-35" dirty="0"/>
              <a:t>scope </a:t>
            </a:r>
            <a:r>
              <a:rPr spc="-10" dirty="0"/>
              <a:t>of</a:t>
            </a:r>
            <a:r>
              <a:rPr spc="-25" dirty="0"/>
              <a:t> </a:t>
            </a:r>
            <a:r>
              <a:rPr spc="-20" dirty="0"/>
              <a:t>what </a:t>
            </a:r>
            <a:r>
              <a:rPr spc="-35" dirty="0"/>
              <a:t>expanding</a:t>
            </a:r>
            <a:r>
              <a:rPr spc="-85" dirty="0"/>
              <a:t> </a:t>
            </a:r>
            <a:r>
              <a:rPr spc="-25" dirty="0"/>
              <a:t>the</a:t>
            </a:r>
            <a:r>
              <a:rPr spc="-50" dirty="0"/>
              <a:t> </a:t>
            </a:r>
            <a:r>
              <a:rPr spc="-35" dirty="0"/>
              <a:t>scope</a:t>
            </a:r>
            <a:r>
              <a:rPr spc="-25" dirty="0"/>
              <a:t> </a:t>
            </a:r>
            <a:r>
              <a:rPr spc="-20" dirty="0"/>
              <a:t>of</a:t>
            </a:r>
            <a:r>
              <a:rPr spc="-40" dirty="0"/>
              <a:t> </a:t>
            </a:r>
            <a:r>
              <a:rPr spc="-30" dirty="0"/>
              <a:t>what</a:t>
            </a:r>
            <a:r>
              <a:rPr spc="-75" dirty="0"/>
              <a:t> </a:t>
            </a:r>
            <a:r>
              <a:rPr spc="-40" dirty="0"/>
              <a:t>constitutes</a:t>
            </a:r>
            <a:r>
              <a:rPr spc="-6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spc="-35" dirty="0"/>
              <a:t>public</a:t>
            </a:r>
            <a:r>
              <a:rPr spc="-75" dirty="0"/>
              <a:t> </a:t>
            </a:r>
            <a:r>
              <a:rPr spc="-35" dirty="0"/>
              <a:t>health</a:t>
            </a:r>
            <a:r>
              <a:rPr spc="-75" dirty="0"/>
              <a:t> </a:t>
            </a:r>
            <a:r>
              <a:rPr spc="-10" dirty="0"/>
              <a:t>nuisance.</a:t>
            </a: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pc="-10" dirty="0"/>
          </a:p>
          <a:p>
            <a:pPr marL="2055495">
              <a:lnSpc>
                <a:spcPct val="100000"/>
              </a:lnSpc>
              <a:tabLst>
                <a:tab pos="6506845" algn="l"/>
                <a:tab pos="10957560" algn="l"/>
              </a:tabLst>
            </a:pPr>
            <a:r>
              <a:rPr sz="2500" b="1" spc="-50" dirty="0">
                <a:latin typeface="Carlito"/>
                <a:cs typeface="Carlito"/>
              </a:rPr>
              <a:t>1</a:t>
            </a:r>
            <a:r>
              <a:rPr sz="2500" b="1" dirty="0">
                <a:latin typeface="Carlito"/>
                <a:cs typeface="Carlito"/>
              </a:rPr>
              <a:t>	</a:t>
            </a:r>
            <a:r>
              <a:rPr sz="2500" b="1" spc="-50" dirty="0">
                <a:latin typeface="Carlito"/>
                <a:cs typeface="Carlito"/>
              </a:rPr>
              <a:t>2</a:t>
            </a:r>
            <a:r>
              <a:rPr sz="2500" b="1" dirty="0">
                <a:latin typeface="Carlito"/>
                <a:cs typeface="Carlito"/>
              </a:rPr>
              <a:t>	</a:t>
            </a:r>
            <a:r>
              <a:rPr sz="2500" b="1" spc="-50" dirty="0">
                <a:latin typeface="Carlito"/>
                <a:cs typeface="Carlito"/>
              </a:rPr>
              <a:t>3</a:t>
            </a:r>
            <a:endParaRPr sz="2500">
              <a:latin typeface="Carlito"/>
              <a:cs typeface="Carlit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114913" y="5966282"/>
            <a:ext cx="1311910" cy="33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50" b="1" spc="-55" dirty="0">
                <a:solidFill>
                  <a:srgbClr val="E4DFDF"/>
                </a:solidFill>
                <a:latin typeface="Carlito"/>
                <a:cs typeface="Carlito"/>
              </a:rPr>
              <a:t>21st</a:t>
            </a:r>
            <a:r>
              <a:rPr sz="2050" b="1" spc="-1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50" b="1" spc="-45" dirty="0">
                <a:solidFill>
                  <a:srgbClr val="E4DFDF"/>
                </a:solidFill>
                <a:latin typeface="Carlito"/>
                <a:cs typeface="Carlito"/>
              </a:rPr>
              <a:t>Century</a:t>
            </a:r>
            <a:endParaRPr sz="205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9953625" y="6396431"/>
            <a:ext cx="3630295" cy="1054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36400"/>
              </a:lnSpc>
              <a:spcBef>
                <a:spcPts val="95"/>
              </a:spcBef>
            </a:pP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16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concerns </a:t>
            </a:r>
            <a:r>
              <a:rPr sz="1650" spc="-3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6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pandemic</a:t>
            </a:r>
            <a:r>
              <a:rPr sz="16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10" dirty="0">
                <a:solidFill>
                  <a:srgbClr val="E4DFDF"/>
                </a:solidFill>
                <a:latin typeface="Carlito"/>
                <a:cs typeface="Carlito"/>
              </a:rPr>
              <a:t>response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response</a:t>
            </a:r>
            <a:r>
              <a:rPr sz="16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16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change</a:t>
            </a:r>
            <a:r>
              <a:rPr sz="16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40" dirty="0">
                <a:solidFill>
                  <a:srgbClr val="E4DFDF"/>
                </a:solidFill>
                <a:latin typeface="Carlito"/>
                <a:cs typeface="Carlito"/>
              </a:rPr>
              <a:t>health</a:t>
            </a:r>
            <a:r>
              <a:rPr sz="16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50" spc="-10" dirty="0">
                <a:solidFill>
                  <a:srgbClr val="E4DFDF"/>
                </a:solidFill>
                <a:latin typeface="Carlito"/>
                <a:cs typeface="Carlito"/>
              </a:rPr>
              <a:t>impacts impacts</a:t>
            </a:r>
            <a:endParaRPr sz="16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3943" y="529590"/>
            <a:ext cx="6122670" cy="6438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050" spc="-114" dirty="0"/>
              <a:t>Future</a:t>
            </a:r>
            <a:r>
              <a:rPr sz="4050" spc="-245" dirty="0"/>
              <a:t> </a:t>
            </a:r>
            <a:r>
              <a:rPr sz="4050" spc="-105" dirty="0"/>
              <a:t>Trends</a:t>
            </a:r>
            <a:r>
              <a:rPr sz="4050" spc="-240" dirty="0"/>
              <a:t> </a:t>
            </a:r>
            <a:r>
              <a:rPr sz="4050" spc="-75" dirty="0"/>
              <a:t>in</a:t>
            </a:r>
            <a:r>
              <a:rPr sz="4050" spc="-215" dirty="0"/>
              <a:t> </a:t>
            </a:r>
            <a:r>
              <a:rPr sz="4050" spc="-120" dirty="0"/>
              <a:t>Nuisance</a:t>
            </a:r>
            <a:r>
              <a:rPr sz="4050" spc="-254" dirty="0"/>
              <a:t> </a:t>
            </a:r>
            <a:r>
              <a:rPr sz="4050" spc="-25" dirty="0"/>
              <a:t>Law</a:t>
            </a:r>
            <a:endParaRPr sz="4050"/>
          </a:p>
        </p:txBody>
      </p:sp>
      <p:sp>
        <p:nvSpPr>
          <p:cNvPr id="3" name="object 3"/>
          <p:cNvSpPr txBox="1"/>
          <p:nvPr/>
        </p:nvSpPr>
        <p:spPr>
          <a:xfrm>
            <a:off x="713943" y="1581436"/>
            <a:ext cx="13127990" cy="29089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3660">
              <a:lnSpc>
                <a:spcPct val="135400"/>
              </a:lnSpc>
              <a:spcBef>
                <a:spcPts val="95"/>
              </a:spcBef>
            </a:pP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future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likely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be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shaped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by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technologies,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600" spc="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challenges,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changing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social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norms.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change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litigation</a:t>
            </a:r>
            <a:r>
              <a:rPr sz="160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is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expected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become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more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prevalent,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potentially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expanding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concept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include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global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600" spc="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impacts.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rise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smart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cities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Internet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Things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may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introduce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forms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digital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nuisances,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challenging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traditional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legal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frameworks.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10"/>
              </a:spcBef>
            </a:pPr>
            <a:endParaRPr sz="1600">
              <a:latin typeface="Carlito"/>
              <a:cs typeface="Carlito"/>
            </a:endParaRPr>
          </a:p>
          <a:p>
            <a:pPr marL="12700" marR="5080">
              <a:lnSpc>
                <a:spcPct val="135000"/>
              </a:lnSpc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Experts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anticipate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increased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environmental</a:t>
            </a:r>
            <a:r>
              <a:rPr sz="1600" spc="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justice,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nuisance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playing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role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disproportionate</a:t>
            </a:r>
            <a:r>
              <a:rPr sz="160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impacts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marginalized communities.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marginalized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communities.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balance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economic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development</a:t>
            </a:r>
            <a:r>
              <a:rPr sz="1600" spc="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quality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life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concerns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will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likely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remain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central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issue,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particularly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urban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planning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60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urban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planning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contexts.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technology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evolves,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may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need to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adapt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address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novel issues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60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autonomous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vehicle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5G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network</a:t>
            </a:r>
            <a:endParaRPr sz="16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5G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network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interference.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23900" y="4989576"/>
            <a:ext cx="474345" cy="475615"/>
            <a:chOff x="723900" y="4989576"/>
            <a:chExt cx="474345" cy="475615"/>
          </a:xfrm>
        </p:grpSpPr>
        <p:sp>
          <p:nvSpPr>
            <p:cNvPr id="5" name="object 5"/>
            <p:cNvSpPr/>
            <p:nvPr/>
          </p:nvSpPr>
          <p:spPr>
            <a:xfrm>
              <a:off x="727710" y="4993386"/>
              <a:ext cx="466725" cy="467995"/>
            </a:xfrm>
            <a:custGeom>
              <a:avLst/>
              <a:gdLst/>
              <a:ahLst/>
              <a:cxnLst/>
              <a:rect l="l" t="t" r="r" b="b"/>
              <a:pathLst>
                <a:path w="466725" h="467995">
                  <a:moveTo>
                    <a:pt x="379285" y="0"/>
                  </a:moveTo>
                  <a:lnTo>
                    <a:pt x="87058" y="0"/>
                  </a:lnTo>
                  <a:lnTo>
                    <a:pt x="53170" y="6842"/>
                  </a:lnTo>
                  <a:lnTo>
                    <a:pt x="25498" y="25495"/>
                  </a:lnTo>
                  <a:lnTo>
                    <a:pt x="6841" y="53149"/>
                  </a:lnTo>
                  <a:lnTo>
                    <a:pt x="0" y="86994"/>
                  </a:lnTo>
                  <a:lnTo>
                    <a:pt x="0" y="380872"/>
                  </a:lnTo>
                  <a:lnTo>
                    <a:pt x="6841" y="414718"/>
                  </a:lnTo>
                  <a:lnTo>
                    <a:pt x="25498" y="442372"/>
                  </a:lnTo>
                  <a:lnTo>
                    <a:pt x="53170" y="461025"/>
                  </a:lnTo>
                  <a:lnTo>
                    <a:pt x="87058" y="467868"/>
                  </a:lnTo>
                  <a:lnTo>
                    <a:pt x="379285" y="467868"/>
                  </a:lnTo>
                  <a:lnTo>
                    <a:pt x="413173" y="461025"/>
                  </a:lnTo>
                  <a:lnTo>
                    <a:pt x="440845" y="442372"/>
                  </a:lnTo>
                  <a:lnTo>
                    <a:pt x="459502" y="414718"/>
                  </a:lnTo>
                  <a:lnTo>
                    <a:pt x="466344" y="380872"/>
                  </a:lnTo>
                  <a:lnTo>
                    <a:pt x="466344" y="86994"/>
                  </a:lnTo>
                  <a:lnTo>
                    <a:pt x="459502" y="53149"/>
                  </a:lnTo>
                  <a:lnTo>
                    <a:pt x="440845" y="25495"/>
                  </a:lnTo>
                  <a:lnTo>
                    <a:pt x="413173" y="6842"/>
                  </a:lnTo>
                  <a:lnTo>
                    <a:pt x="379285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27710" y="4993386"/>
              <a:ext cx="466725" cy="467995"/>
            </a:xfrm>
            <a:custGeom>
              <a:avLst/>
              <a:gdLst/>
              <a:ahLst/>
              <a:cxnLst/>
              <a:rect l="l" t="t" r="r" b="b"/>
              <a:pathLst>
                <a:path w="466725" h="467995">
                  <a:moveTo>
                    <a:pt x="0" y="86994"/>
                  </a:moveTo>
                  <a:lnTo>
                    <a:pt x="6841" y="53149"/>
                  </a:lnTo>
                  <a:lnTo>
                    <a:pt x="25498" y="25495"/>
                  </a:lnTo>
                  <a:lnTo>
                    <a:pt x="53170" y="6842"/>
                  </a:lnTo>
                  <a:lnTo>
                    <a:pt x="87058" y="0"/>
                  </a:lnTo>
                  <a:lnTo>
                    <a:pt x="379285" y="0"/>
                  </a:lnTo>
                  <a:lnTo>
                    <a:pt x="413173" y="6842"/>
                  </a:lnTo>
                  <a:lnTo>
                    <a:pt x="440845" y="25495"/>
                  </a:lnTo>
                  <a:lnTo>
                    <a:pt x="459502" y="53149"/>
                  </a:lnTo>
                  <a:lnTo>
                    <a:pt x="466344" y="86994"/>
                  </a:lnTo>
                  <a:lnTo>
                    <a:pt x="466344" y="380872"/>
                  </a:lnTo>
                  <a:lnTo>
                    <a:pt x="459502" y="414718"/>
                  </a:lnTo>
                  <a:lnTo>
                    <a:pt x="440845" y="442372"/>
                  </a:lnTo>
                  <a:lnTo>
                    <a:pt x="413173" y="461025"/>
                  </a:lnTo>
                  <a:lnTo>
                    <a:pt x="379285" y="467868"/>
                  </a:lnTo>
                  <a:lnTo>
                    <a:pt x="87058" y="467868"/>
                  </a:lnTo>
                  <a:lnTo>
                    <a:pt x="53170" y="461025"/>
                  </a:lnTo>
                  <a:lnTo>
                    <a:pt x="25498" y="442372"/>
                  </a:lnTo>
                  <a:lnTo>
                    <a:pt x="6841" y="414718"/>
                  </a:lnTo>
                  <a:lnTo>
                    <a:pt x="0" y="380872"/>
                  </a:lnTo>
                  <a:lnTo>
                    <a:pt x="0" y="86994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88491" y="4974412"/>
            <a:ext cx="253428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65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2000" b="1" spc="-1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65" dirty="0">
                <a:solidFill>
                  <a:srgbClr val="E4DFDF"/>
                </a:solidFill>
                <a:latin typeface="Carlito"/>
                <a:cs typeface="Carlito"/>
              </a:rPr>
              <a:t>Change</a:t>
            </a:r>
            <a:r>
              <a:rPr sz="2000" b="1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45" dirty="0">
                <a:solidFill>
                  <a:srgbClr val="E4DFDF"/>
                </a:solidFill>
                <a:latin typeface="Carlito"/>
                <a:cs typeface="Carlito"/>
              </a:rPr>
              <a:t>Litigation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8491" y="5475859"/>
            <a:ext cx="491299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Expanding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concepts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global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600" spc="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impacts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7415783" y="4989576"/>
            <a:ext cx="475615" cy="475615"/>
            <a:chOff x="7415783" y="4989576"/>
            <a:chExt cx="475615" cy="475615"/>
          </a:xfrm>
        </p:grpSpPr>
        <p:sp>
          <p:nvSpPr>
            <p:cNvPr id="10" name="object 10"/>
            <p:cNvSpPr/>
            <p:nvPr/>
          </p:nvSpPr>
          <p:spPr>
            <a:xfrm>
              <a:off x="7419593" y="4993386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5">
                  <a:moveTo>
                    <a:pt x="380491" y="0"/>
                  </a:moveTo>
                  <a:lnTo>
                    <a:pt x="87375" y="0"/>
                  </a:lnTo>
                  <a:lnTo>
                    <a:pt x="53363" y="6865"/>
                  </a:lnTo>
                  <a:lnTo>
                    <a:pt x="25590" y="25590"/>
                  </a:lnTo>
                  <a:lnTo>
                    <a:pt x="6865" y="53363"/>
                  </a:lnTo>
                  <a:lnTo>
                    <a:pt x="0" y="87375"/>
                  </a:lnTo>
                  <a:lnTo>
                    <a:pt x="0" y="380491"/>
                  </a:lnTo>
                  <a:lnTo>
                    <a:pt x="6865" y="414504"/>
                  </a:lnTo>
                  <a:lnTo>
                    <a:pt x="25590" y="442277"/>
                  </a:lnTo>
                  <a:lnTo>
                    <a:pt x="53363" y="461002"/>
                  </a:lnTo>
                  <a:lnTo>
                    <a:pt x="87375" y="467868"/>
                  </a:lnTo>
                  <a:lnTo>
                    <a:pt x="380491" y="467868"/>
                  </a:lnTo>
                  <a:lnTo>
                    <a:pt x="414504" y="461002"/>
                  </a:lnTo>
                  <a:lnTo>
                    <a:pt x="442277" y="442277"/>
                  </a:lnTo>
                  <a:lnTo>
                    <a:pt x="461002" y="414504"/>
                  </a:lnTo>
                  <a:lnTo>
                    <a:pt x="467867" y="380491"/>
                  </a:lnTo>
                  <a:lnTo>
                    <a:pt x="467867" y="87375"/>
                  </a:lnTo>
                  <a:lnTo>
                    <a:pt x="461002" y="53363"/>
                  </a:lnTo>
                  <a:lnTo>
                    <a:pt x="442277" y="25590"/>
                  </a:lnTo>
                  <a:lnTo>
                    <a:pt x="414504" y="6865"/>
                  </a:lnTo>
                  <a:lnTo>
                    <a:pt x="380491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419593" y="4993386"/>
              <a:ext cx="467995" cy="467995"/>
            </a:xfrm>
            <a:custGeom>
              <a:avLst/>
              <a:gdLst/>
              <a:ahLst/>
              <a:cxnLst/>
              <a:rect l="l" t="t" r="r" b="b"/>
              <a:pathLst>
                <a:path w="467995" h="467995">
                  <a:moveTo>
                    <a:pt x="0" y="87375"/>
                  </a:moveTo>
                  <a:lnTo>
                    <a:pt x="6865" y="53363"/>
                  </a:lnTo>
                  <a:lnTo>
                    <a:pt x="25590" y="25590"/>
                  </a:lnTo>
                  <a:lnTo>
                    <a:pt x="53363" y="6865"/>
                  </a:lnTo>
                  <a:lnTo>
                    <a:pt x="87375" y="0"/>
                  </a:lnTo>
                  <a:lnTo>
                    <a:pt x="380491" y="0"/>
                  </a:lnTo>
                  <a:lnTo>
                    <a:pt x="414504" y="6865"/>
                  </a:lnTo>
                  <a:lnTo>
                    <a:pt x="442277" y="25590"/>
                  </a:lnTo>
                  <a:lnTo>
                    <a:pt x="461002" y="53363"/>
                  </a:lnTo>
                  <a:lnTo>
                    <a:pt x="467867" y="87375"/>
                  </a:lnTo>
                  <a:lnTo>
                    <a:pt x="467867" y="380491"/>
                  </a:lnTo>
                  <a:lnTo>
                    <a:pt x="461002" y="414504"/>
                  </a:lnTo>
                  <a:lnTo>
                    <a:pt x="442277" y="442277"/>
                  </a:lnTo>
                  <a:lnTo>
                    <a:pt x="414504" y="461002"/>
                  </a:lnTo>
                  <a:lnTo>
                    <a:pt x="380491" y="467868"/>
                  </a:lnTo>
                  <a:lnTo>
                    <a:pt x="87375" y="467868"/>
                  </a:lnTo>
                  <a:lnTo>
                    <a:pt x="53363" y="461002"/>
                  </a:lnTo>
                  <a:lnTo>
                    <a:pt x="25590" y="442277"/>
                  </a:lnTo>
                  <a:lnTo>
                    <a:pt x="6865" y="414504"/>
                  </a:lnTo>
                  <a:lnTo>
                    <a:pt x="0" y="380491"/>
                  </a:lnTo>
                  <a:lnTo>
                    <a:pt x="0" y="87375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873353" y="4985765"/>
            <a:ext cx="6875780" cy="3987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6704965" algn="l"/>
              </a:tabLst>
            </a:pPr>
            <a:r>
              <a:rPr sz="2450" b="1" spc="-50" dirty="0">
                <a:solidFill>
                  <a:srgbClr val="E4DFDF"/>
                </a:solidFill>
                <a:latin typeface="Carlito"/>
                <a:cs typeface="Carlito"/>
              </a:rPr>
              <a:t>1</a:t>
            </a:r>
            <a:r>
              <a:rPr sz="245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450" b="1" spc="-50" dirty="0">
                <a:solidFill>
                  <a:srgbClr val="E4DFDF"/>
                </a:solidFill>
                <a:latin typeface="Carlito"/>
                <a:cs typeface="Carlito"/>
              </a:rPr>
              <a:t>2</a:t>
            </a:r>
            <a:endParaRPr sz="245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081518" y="4974412"/>
            <a:ext cx="171005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60" dirty="0">
                <a:solidFill>
                  <a:srgbClr val="E4DFDF"/>
                </a:solidFill>
                <a:latin typeface="Carlito"/>
                <a:cs typeface="Carlito"/>
              </a:rPr>
              <a:t>Digital</a:t>
            </a:r>
            <a:r>
              <a:rPr sz="2000" b="1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50" dirty="0">
                <a:solidFill>
                  <a:srgbClr val="E4DFDF"/>
                </a:solidFill>
                <a:latin typeface="Carlito"/>
                <a:cs typeface="Carlito"/>
              </a:rPr>
              <a:t>Nuisances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081518" y="5475859"/>
            <a:ext cx="41922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issues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smart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cities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IoT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723900" y="6544056"/>
            <a:ext cx="474345" cy="474345"/>
            <a:chOff x="723900" y="6544056"/>
            <a:chExt cx="474345" cy="474345"/>
          </a:xfrm>
        </p:grpSpPr>
        <p:sp>
          <p:nvSpPr>
            <p:cNvPr id="16" name="object 16"/>
            <p:cNvSpPr/>
            <p:nvPr/>
          </p:nvSpPr>
          <p:spPr>
            <a:xfrm>
              <a:off x="727710" y="6547866"/>
              <a:ext cx="466725" cy="466725"/>
            </a:xfrm>
            <a:custGeom>
              <a:avLst/>
              <a:gdLst/>
              <a:ahLst/>
              <a:cxnLst/>
              <a:rect l="l" t="t" r="r" b="b"/>
              <a:pathLst>
                <a:path w="466725" h="466725">
                  <a:moveTo>
                    <a:pt x="379285" y="0"/>
                  </a:moveTo>
                  <a:lnTo>
                    <a:pt x="87058" y="0"/>
                  </a:lnTo>
                  <a:lnTo>
                    <a:pt x="53170" y="6842"/>
                  </a:lnTo>
                  <a:lnTo>
                    <a:pt x="25498" y="25495"/>
                  </a:lnTo>
                  <a:lnTo>
                    <a:pt x="6841" y="53149"/>
                  </a:lnTo>
                  <a:lnTo>
                    <a:pt x="0" y="86994"/>
                  </a:lnTo>
                  <a:lnTo>
                    <a:pt x="0" y="379348"/>
                  </a:lnTo>
                  <a:lnTo>
                    <a:pt x="6841" y="413199"/>
                  </a:lnTo>
                  <a:lnTo>
                    <a:pt x="25498" y="440853"/>
                  </a:lnTo>
                  <a:lnTo>
                    <a:pt x="53170" y="459503"/>
                  </a:lnTo>
                  <a:lnTo>
                    <a:pt x="87058" y="466343"/>
                  </a:lnTo>
                  <a:lnTo>
                    <a:pt x="379285" y="466343"/>
                  </a:lnTo>
                  <a:lnTo>
                    <a:pt x="413173" y="459503"/>
                  </a:lnTo>
                  <a:lnTo>
                    <a:pt x="440845" y="440853"/>
                  </a:lnTo>
                  <a:lnTo>
                    <a:pt x="459502" y="413199"/>
                  </a:lnTo>
                  <a:lnTo>
                    <a:pt x="466344" y="379348"/>
                  </a:lnTo>
                  <a:lnTo>
                    <a:pt x="466344" y="86994"/>
                  </a:lnTo>
                  <a:lnTo>
                    <a:pt x="459502" y="53149"/>
                  </a:lnTo>
                  <a:lnTo>
                    <a:pt x="440845" y="25495"/>
                  </a:lnTo>
                  <a:lnTo>
                    <a:pt x="413173" y="6842"/>
                  </a:lnTo>
                  <a:lnTo>
                    <a:pt x="379285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727710" y="6547866"/>
              <a:ext cx="466725" cy="466725"/>
            </a:xfrm>
            <a:custGeom>
              <a:avLst/>
              <a:gdLst/>
              <a:ahLst/>
              <a:cxnLst/>
              <a:rect l="l" t="t" r="r" b="b"/>
              <a:pathLst>
                <a:path w="466725" h="466725">
                  <a:moveTo>
                    <a:pt x="0" y="86994"/>
                  </a:moveTo>
                  <a:lnTo>
                    <a:pt x="6841" y="53149"/>
                  </a:lnTo>
                  <a:lnTo>
                    <a:pt x="25498" y="25495"/>
                  </a:lnTo>
                  <a:lnTo>
                    <a:pt x="53170" y="6842"/>
                  </a:lnTo>
                  <a:lnTo>
                    <a:pt x="87058" y="0"/>
                  </a:lnTo>
                  <a:lnTo>
                    <a:pt x="379285" y="0"/>
                  </a:lnTo>
                  <a:lnTo>
                    <a:pt x="413173" y="6842"/>
                  </a:lnTo>
                  <a:lnTo>
                    <a:pt x="440845" y="25495"/>
                  </a:lnTo>
                  <a:lnTo>
                    <a:pt x="459502" y="53149"/>
                  </a:lnTo>
                  <a:lnTo>
                    <a:pt x="466344" y="86994"/>
                  </a:lnTo>
                  <a:lnTo>
                    <a:pt x="466344" y="379348"/>
                  </a:lnTo>
                  <a:lnTo>
                    <a:pt x="459502" y="413199"/>
                  </a:lnTo>
                  <a:lnTo>
                    <a:pt x="440845" y="440853"/>
                  </a:lnTo>
                  <a:lnTo>
                    <a:pt x="413173" y="459503"/>
                  </a:lnTo>
                  <a:lnTo>
                    <a:pt x="379285" y="466343"/>
                  </a:lnTo>
                  <a:lnTo>
                    <a:pt x="87058" y="466343"/>
                  </a:lnTo>
                  <a:lnTo>
                    <a:pt x="53170" y="459503"/>
                  </a:lnTo>
                  <a:lnTo>
                    <a:pt x="25498" y="440853"/>
                  </a:lnTo>
                  <a:lnTo>
                    <a:pt x="6841" y="413199"/>
                  </a:lnTo>
                  <a:lnTo>
                    <a:pt x="0" y="379348"/>
                  </a:lnTo>
                  <a:lnTo>
                    <a:pt x="0" y="86994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873658" y="6539941"/>
            <a:ext cx="183515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b="1" spc="-50" dirty="0">
                <a:solidFill>
                  <a:srgbClr val="E4DFDF"/>
                </a:solidFill>
                <a:latin typeface="Carlito"/>
                <a:cs typeface="Carlito"/>
              </a:rPr>
              <a:t>3</a:t>
            </a:r>
            <a:endParaRPr sz="2450">
              <a:latin typeface="Carlito"/>
              <a:cs typeface="Carlito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88491" y="6529578"/>
            <a:ext cx="21894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6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2000" b="1" spc="-1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35" dirty="0">
                <a:solidFill>
                  <a:srgbClr val="E4DFDF"/>
                </a:solidFill>
                <a:latin typeface="Carlito"/>
                <a:cs typeface="Carlito"/>
              </a:rPr>
              <a:t>Justice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88491" y="7030313"/>
            <a:ext cx="3681729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equitable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application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7415783" y="6544056"/>
            <a:ext cx="475615" cy="474345"/>
            <a:chOff x="7415783" y="6544056"/>
            <a:chExt cx="475615" cy="474345"/>
          </a:xfrm>
        </p:grpSpPr>
        <p:sp>
          <p:nvSpPr>
            <p:cNvPr id="22" name="object 22"/>
            <p:cNvSpPr/>
            <p:nvPr/>
          </p:nvSpPr>
          <p:spPr>
            <a:xfrm>
              <a:off x="7419593" y="6547866"/>
              <a:ext cx="467995" cy="466725"/>
            </a:xfrm>
            <a:custGeom>
              <a:avLst/>
              <a:gdLst/>
              <a:ahLst/>
              <a:cxnLst/>
              <a:rect l="l" t="t" r="r" b="b"/>
              <a:pathLst>
                <a:path w="467995" h="466725">
                  <a:moveTo>
                    <a:pt x="380873" y="0"/>
                  </a:moveTo>
                  <a:lnTo>
                    <a:pt x="86995" y="0"/>
                  </a:lnTo>
                  <a:lnTo>
                    <a:pt x="53149" y="6842"/>
                  </a:lnTo>
                  <a:lnTo>
                    <a:pt x="25495" y="25495"/>
                  </a:lnTo>
                  <a:lnTo>
                    <a:pt x="6842" y="53149"/>
                  </a:lnTo>
                  <a:lnTo>
                    <a:pt x="0" y="86994"/>
                  </a:lnTo>
                  <a:lnTo>
                    <a:pt x="0" y="379348"/>
                  </a:lnTo>
                  <a:lnTo>
                    <a:pt x="6842" y="413199"/>
                  </a:lnTo>
                  <a:lnTo>
                    <a:pt x="25495" y="440853"/>
                  </a:lnTo>
                  <a:lnTo>
                    <a:pt x="53149" y="459503"/>
                  </a:lnTo>
                  <a:lnTo>
                    <a:pt x="86995" y="466343"/>
                  </a:lnTo>
                  <a:lnTo>
                    <a:pt x="380873" y="466343"/>
                  </a:lnTo>
                  <a:lnTo>
                    <a:pt x="414718" y="459503"/>
                  </a:lnTo>
                  <a:lnTo>
                    <a:pt x="442372" y="440853"/>
                  </a:lnTo>
                  <a:lnTo>
                    <a:pt x="461025" y="413199"/>
                  </a:lnTo>
                  <a:lnTo>
                    <a:pt x="467867" y="379348"/>
                  </a:lnTo>
                  <a:lnTo>
                    <a:pt x="467867" y="86994"/>
                  </a:lnTo>
                  <a:lnTo>
                    <a:pt x="461025" y="53149"/>
                  </a:lnTo>
                  <a:lnTo>
                    <a:pt x="442372" y="25495"/>
                  </a:lnTo>
                  <a:lnTo>
                    <a:pt x="414718" y="6842"/>
                  </a:lnTo>
                  <a:lnTo>
                    <a:pt x="380873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419593" y="6547866"/>
              <a:ext cx="467995" cy="466725"/>
            </a:xfrm>
            <a:custGeom>
              <a:avLst/>
              <a:gdLst/>
              <a:ahLst/>
              <a:cxnLst/>
              <a:rect l="l" t="t" r="r" b="b"/>
              <a:pathLst>
                <a:path w="467995" h="466725">
                  <a:moveTo>
                    <a:pt x="0" y="86994"/>
                  </a:moveTo>
                  <a:lnTo>
                    <a:pt x="6842" y="53149"/>
                  </a:lnTo>
                  <a:lnTo>
                    <a:pt x="25495" y="25495"/>
                  </a:lnTo>
                  <a:lnTo>
                    <a:pt x="53149" y="6842"/>
                  </a:lnTo>
                  <a:lnTo>
                    <a:pt x="86995" y="0"/>
                  </a:lnTo>
                  <a:lnTo>
                    <a:pt x="380873" y="0"/>
                  </a:lnTo>
                  <a:lnTo>
                    <a:pt x="414718" y="6842"/>
                  </a:lnTo>
                  <a:lnTo>
                    <a:pt x="442372" y="25495"/>
                  </a:lnTo>
                  <a:lnTo>
                    <a:pt x="461025" y="53149"/>
                  </a:lnTo>
                  <a:lnTo>
                    <a:pt x="467867" y="86994"/>
                  </a:lnTo>
                  <a:lnTo>
                    <a:pt x="467867" y="379348"/>
                  </a:lnTo>
                  <a:lnTo>
                    <a:pt x="461025" y="413199"/>
                  </a:lnTo>
                  <a:lnTo>
                    <a:pt x="442372" y="440853"/>
                  </a:lnTo>
                  <a:lnTo>
                    <a:pt x="414718" y="459503"/>
                  </a:lnTo>
                  <a:lnTo>
                    <a:pt x="380873" y="466343"/>
                  </a:lnTo>
                  <a:lnTo>
                    <a:pt x="86995" y="466343"/>
                  </a:lnTo>
                  <a:lnTo>
                    <a:pt x="53149" y="459503"/>
                  </a:lnTo>
                  <a:lnTo>
                    <a:pt x="25495" y="440853"/>
                  </a:lnTo>
                  <a:lnTo>
                    <a:pt x="6842" y="413199"/>
                  </a:lnTo>
                  <a:lnTo>
                    <a:pt x="0" y="379348"/>
                  </a:lnTo>
                  <a:lnTo>
                    <a:pt x="0" y="86994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66406" y="6539941"/>
            <a:ext cx="183515" cy="39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50" b="1" spc="-50" dirty="0">
                <a:solidFill>
                  <a:srgbClr val="E4DFDF"/>
                </a:solidFill>
                <a:latin typeface="Carlito"/>
                <a:cs typeface="Carlito"/>
              </a:rPr>
              <a:t>4</a:t>
            </a:r>
            <a:endParaRPr sz="2450">
              <a:latin typeface="Carlito"/>
              <a:cs typeface="Carlito"/>
            </a:endParaRPr>
          </a:p>
        </p:txBody>
      </p:sp>
      <p:sp>
        <p:nvSpPr>
          <p:cNvPr id="27" name="object 2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16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8081518" y="6529578"/>
            <a:ext cx="254508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65" dirty="0">
                <a:solidFill>
                  <a:srgbClr val="E4DFDF"/>
                </a:solidFill>
                <a:latin typeface="Carlito"/>
                <a:cs typeface="Carlito"/>
              </a:rPr>
              <a:t>Technological </a:t>
            </a:r>
            <a:r>
              <a:rPr sz="2000" b="1" spc="-45" dirty="0">
                <a:solidFill>
                  <a:srgbClr val="E4DFDF"/>
                </a:solidFill>
                <a:latin typeface="Carlito"/>
                <a:cs typeface="Carlito"/>
              </a:rPr>
              <a:t>Adaptation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081518" y="7030313"/>
            <a:ext cx="494919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Evolving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address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tech-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related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nuisances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38962" y="567055"/>
            <a:ext cx="9456420" cy="581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650" spc="-120" dirty="0"/>
              <a:t>Conclusion:</a:t>
            </a:r>
            <a:r>
              <a:rPr sz="3650" spc="-150" dirty="0"/>
              <a:t> </a:t>
            </a:r>
            <a:r>
              <a:rPr sz="3650" spc="-100" dirty="0"/>
              <a:t>The</a:t>
            </a:r>
            <a:r>
              <a:rPr sz="3650" spc="-165" dirty="0"/>
              <a:t> </a:t>
            </a:r>
            <a:r>
              <a:rPr sz="3650" spc="-110" dirty="0"/>
              <a:t>Evolving</a:t>
            </a:r>
            <a:r>
              <a:rPr sz="3650" spc="-175" dirty="0"/>
              <a:t> </a:t>
            </a:r>
            <a:r>
              <a:rPr sz="3650" spc="-114" dirty="0"/>
              <a:t>Landscape</a:t>
            </a:r>
            <a:r>
              <a:rPr sz="3650" spc="-190" dirty="0"/>
              <a:t> </a:t>
            </a:r>
            <a:r>
              <a:rPr sz="3650" spc="-75" dirty="0"/>
              <a:t>of</a:t>
            </a:r>
            <a:r>
              <a:rPr sz="3650" spc="-170" dirty="0"/>
              <a:t> </a:t>
            </a:r>
            <a:r>
              <a:rPr sz="3650" spc="-114" dirty="0"/>
              <a:t>Nuisance</a:t>
            </a:r>
            <a:r>
              <a:rPr sz="3650" spc="-175" dirty="0"/>
              <a:t> </a:t>
            </a:r>
            <a:r>
              <a:rPr sz="3650" spc="-25" dirty="0"/>
              <a:t>Law</a:t>
            </a:r>
            <a:endParaRPr sz="3650"/>
          </a:p>
        </p:txBody>
      </p:sp>
      <p:sp>
        <p:nvSpPr>
          <p:cNvPr id="3" name="object 3"/>
          <p:cNvSpPr txBox="1"/>
          <p:nvPr/>
        </p:nvSpPr>
        <p:spPr>
          <a:xfrm>
            <a:off x="638962" y="1510969"/>
            <a:ext cx="13260069" cy="20040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4130">
              <a:lnSpc>
                <a:spcPct val="132100"/>
              </a:lnSpc>
              <a:spcBef>
                <a:spcPts val="90"/>
              </a:spcBef>
            </a:pP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4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has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demonstrated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remarkable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adaptability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over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centuries,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evolving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from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medieval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complex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modern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challenges.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Its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journey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reflects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broader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societal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changes,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from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Industrial Revolution</a:t>
            </a:r>
            <a:r>
              <a:rPr sz="14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digital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age</a:t>
            </a:r>
            <a:r>
              <a:rPr sz="14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awakening.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core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competing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interests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protecting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both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remain central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law's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application.</a:t>
            </a:r>
            <a:endParaRPr sz="14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450">
              <a:latin typeface="Carlito"/>
              <a:cs typeface="Carlito"/>
            </a:endParaRPr>
          </a:p>
          <a:p>
            <a:pPr marL="12700" marR="5080">
              <a:lnSpc>
                <a:spcPct val="132100"/>
              </a:lnSpc>
            </a:pP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we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look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the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future,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will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likely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continue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play </a:t>
            </a:r>
            <a:r>
              <a:rPr sz="14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45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crucial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role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mediating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conflicts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arising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technological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advancements,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urbanization,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environmental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concerns. 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concerns.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Its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flexibility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on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context-specific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solutions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make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it</a:t>
            </a:r>
            <a:r>
              <a:rPr sz="145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450" spc="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valuable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tool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emerging issues.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practitioners,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policymakers,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citizens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alike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policymakers,</a:t>
            </a:r>
            <a:r>
              <a:rPr sz="14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citizens</a:t>
            </a:r>
            <a:r>
              <a:rPr sz="14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alike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must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stay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informed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about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developments</a:t>
            </a:r>
            <a:r>
              <a:rPr sz="14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effectively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navigate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evolving</a:t>
            </a:r>
            <a:r>
              <a:rPr sz="14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landscape</a:t>
            </a:r>
            <a:r>
              <a:rPr sz="14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nuisance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law.</a:t>
            </a:r>
            <a:endParaRPr sz="145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52272" y="3764279"/>
            <a:ext cx="4255008" cy="2630424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38962" y="6606920"/>
            <a:ext cx="408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0" dirty="0">
                <a:solidFill>
                  <a:srgbClr val="E4DFDF"/>
                </a:solidFill>
                <a:latin typeface="Carlito"/>
                <a:cs typeface="Carlito"/>
              </a:rPr>
              <a:t>Past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8962" y="7053783"/>
            <a:ext cx="225615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Roots</a:t>
            </a:r>
            <a:r>
              <a:rPr sz="14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medieval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4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endParaRPr sz="1450">
              <a:latin typeface="Carlito"/>
              <a:cs typeface="Carlito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7696" y="3764279"/>
            <a:ext cx="4255008" cy="2630424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174996" y="6606920"/>
            <a:ext cx="708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solidFill>
                  <a:srgbClr val="E4DFDF"/>
                </a:solidFill>
                <a:latin typeface="Carlito"/>
                <a:cs typeface="Carlito"/>
              </a:rPr>
              <a:t>Present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74996" y="6983983"/>
            <a:ext cx="4053204" cy="607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1700"/>
              </a:lnSpc>
              <a:spcBef>
                <a:spcPts val="100"/>
              </a:spcBef>
            </a:pP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Adapting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technological</a:t>
            </a:r>
            <a:r>
              <a:rPr sz="1450" spc="-25" dirty="0">
                <a:solidFill>
                  <a:srgbClr val="E4DFDF"/>
                </a:solidFill>
                <a:latin typeface="Carlito"/>
                <a:cs typeface="Carlito"/>
              </a:rPr>
              <a:t> and</a:t>
            </a:r>
            <a:r>
              <a:rPr sz="14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40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challenges challenges</a:t>
            </a:r>
            <a:endParaRPr sz="1450">
              <a:latin typeface="Carlito"/>
              <a:cs typeface="Carlito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23119" y="3764279"/>
            <a:ext cx="4255008" cy="2630424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710673" y="6606920"/>
            <a:ext cx="6146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45" dirty="0">
                <a:solidFill>
                  <a:srgbClr val="E4DFDF"/>
                </a:solidFill>
                <a:latin typeface="Carlito"/>
                <a:cs typeface="Carlito"/>
              </a:rPr>
              <a:t>Future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17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710673" y="7053783"/>
            <a:ext cx="3058795" cy="24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Evolving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address</a:t>
            </a:r>
            <a:r>
              <a:rPr sz="14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5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14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30" dirty="0">
                <a:solidFill>
                  <a:srgbClr val="E4DFDF"/>
                </a:solidFill>
                <a:latin typeface="Carlito"/>
                <a:cs typeface="Carlito"/>
              </a:rPr>
              <a:t>global</a:t>
            </a:r>
            <a:r>
              <a:rPr sz="14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450" spc="-10" dirty="0">
                <a:solidFill>
                  <a:srgbClr val="E4DFDF"/>
                </a:solidFill>
                <a:latin typeface="Carlito"/>
                <a:cs typeface="Carlito"/>
              </a:rPr>
              <a:t>issues</a:t>
            </a:r>
            <a:endParaRPr sz="14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6719" y="1266092"/>
            <a:ext cx="3039491" cy="575349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262626"/>
                </a:solidFill>
              </a:rPr>
              <a:t>Minor House Keeping</a:t>
            </a:r>
            <a:endParaRPr lang="en-US" b="1">
              <a:solidFill>
                <a:srgbClr val="262626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68447D-E6CF-1594-1236-653465C23B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247876" y="7655260"/>
            <a:ext cx="1920240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EC7C53EF-5AB0-492B-BEA7-FFFE93B42AF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11/26/2024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2FED1-171F-D8EC-361B-EF8B2945B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59557" y="7655260"/>
            <a:ext cx="651236" cy="335280"/>
          </a:xfrm>
        </p:spPr>
        <p:txBody>
          <a:bodyPr>
            <a:normAutofit/>
          </a:bodyPr>
          <a:lstStyle/>
          <a:p>
            <a:pPr marL="0" marR="0" lvl="0" indent="0" algn="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720"/>
              </a:spcAft>
              <a:buClrTx/>
              <a:buSzTx/>
              <a:buFontTx/>
              <a:buNone/>
              <a:tabLst/>
              <a:defRPr/>
            </a:pPr>
            <a:fld id="{103DA290-49AB-4A6C-90E9-3D87C6460C9F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pPr marL="0" marR="0" lvl="0" indent="0" algn="r" defTabSz="109728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72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+mn-cs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4942BDF6-7AA6-6C1B-1A1C-35882F91A52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564087" y="965605"/>
          <a:ext cx="7097051" cy="6298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6959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486399" cy="822959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204584" y="520395"/>
            <a:ext cx="7714615" cy="884473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ts val="7090"/>
              </a:lnSpc>
              <a:spcBef>
                <a:spcPts val="80"/>
              </a:spcBef>
            </a:pPr>
            <a:r>
              <a:rPr lang="en-GB" sz="5650" spc="-150" dirty="0"/>
              <a:t>Introduction</a:t>
            </a:r>
            <a:endParaRPr sz="5650" dirty="0"/>
          </a:p>
        </p:txBody>
      </p:sp>
      <p:sp>
        <p:nvSpPr>
          <p:cNvPr id="4" name="object 4"/>
          <p:cNvSpPr txBox="1"/>
          <p:nvPr/>
        </p:nvSpPr>
        <p:spPr>
          <a:xfrm>
            <a:off x="6204584" y="5334586"/>
            <a:ext cx="7649845" cy="134556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35500"/>
              </a:lnSpc>
              <a:spcBef>
                <a:spcPts val="85"/>
              </a:spcBef>
            </a:pPr>
            <a:r>
              <a:rPr sz="1600" spc="-120" dirty="0">
                <a:solidFill>
                  <a:srgbClr val="E4DFDF"/>
                </a:solidFill>
                <a:latin typeface="Arial"/>
                <a:cs typeface="Arial"/>
              </a:rPr>
              <a:t>Nuisance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law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20" dirty="0">
                <a:solidFill>
                  <a:srgbClr val="E4DFDF"/>
                </a:solidFill>
                <a:latin typeface="Arial"/>
                <a:cs typeface="Arial"/>
              </a:rPr>
              <a:t>has</a:t>
            </a:r>
            <a:r>
              <a:rPr sz="1600" spc="-21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Arial"/>
                <a:cs typeface="Arial"/>
              </a:rPr>
              <a:t>a</a:t>
            </a:r>
            <a:r>
              <a:rPr sz="1600" spc="-229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rich</a:t>
            </a:r>
            <a:r>
              <a:rPr sz="1600" spc="-22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60" dirty="0">
                <a:solidFill>
                  <a:srgbClr val="E4DFDF"/>
                </a:solidFill>
                <a:latin typeface="Arial"/>
                <a:cs typeface="Arial"/>
              </a:rPr>
              <a:t>history</a:t>
            </a:r>
            <a:r>
              <a:rPr sz="1600" spc="-1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90" dirty="0">
                <a:solidFill>
                  <a:srgbClr val="E4DFDF"/>
                </a:solidFill>
                <a:latin typeface="Arial"/>
                <a:cs typeface="Arial"/>
              </a:rPr>
              <a:t>spanning</a:t>
            </a:r>
            <a:r>
              <a:rPr lang="en-GB" sz="1600" spc="-9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90" dirty="0">
                <a:solidFill>
                  <a:srgbClr val="E4DFDF"/>
                </a:solidFill>
                <a:latin typeface="Arial"/>
                <a:cs typeface="Arial"/>
              </a:rPr>
              <a:t>centuries,</a:t>
            </a:r>
            <a:r>
              <a:rPr sz="1600" spc="-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evolving</a:t>
            </a:r>
            <a:r>
              <a:rPr lang="en-GB" sz="1600" spc="-4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from</a:t>
            </a:r>
            <a:r>
              <a:rPr lang="en-GB" sz="1600" spc="-4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early</a:t>
            </a:r>
            <a:r>
              <a:rPr sz="1600" spc="-19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90" dirty="0">
                <a:solidFill>
                  <a:srgbClr val="E4DFDF"/>
                </a:solidFill>
                <a:latin typeface="Arial"/>
                <a:cs typeface="Arial"/>
              </a:rPr>
              <a:t>common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Arial"/>
                <a:cs typeface="Arial"/>
              </a:rPr>
              <a:t>law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E4DFDF"/>
                </a:solidFill>
                <a:latin typeface="Arial"/>
                <a:cs typeface="Arial"/>
              </a:rPr>
              <a:t>principles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55" dirty="0">
                <a:solidFill>
                  <a:srgbClr val="E4DFDF"/>
                </a:solidFill>
                <a:latin typeface="Arial"/>
                <a:cs typeface="Arial"/>
              </a:rPr>
              <a:t>to </a:t>
            </a:r>
            <a:r>
              <a:rPr sz="1600" spc="-120" dirty="0">
                <a:solidFill>
                  <a:srgbClr val="E4DFDF"/>
                </a:solidFill>
                <a:latin typeface="Arial"/>
                <a:cs typeface="Arial"/>
              </a:rPr>
              <a:t>address</a:t>
            </a:r>
            <a:r>
              <a:rPr sz="1600" spc="-17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E4DFDF"/>
                </a:solidFill>
                <a:latin typeface="Arial"/>
                <a:cs typeface="Arial"/>
              </a:rPr>
              <a:t>modern</a:t>
            </a:r>
            <a:r>
              <a:rPr sz="1600" spc="-1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E4DFDF"/>
                </a:solidFill>
                <a:latin typeface="Arial"/>
                <a:cs typeface="Arial"/>
              </a:rPr>
              <a:t>environmental</a:t>
            </a:r>
            <a:r>
              <a:rPr sz="1600" spc="-5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E4DFDF"/>
                </a:solidFill>
                <a:latin typeface="Arial"/>
                <a:cs typeface="Arial"/>
              </a:rPr>
              <a:t>and</a:t>
            </a:r>
            <a:r>
              <a:rPr lang="en-GB" sz="1600" spc="-7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E4DFDF"/>
                </a:solidFill>
                <a:latin typeface="Arial"/>
                <a:cs typeface="Arial"/>
              </a:rPr>
              <a:t>technological</a:t>
            </a:r>
            <a:r>
              <a:rPr sz="1600" spc="-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25" dirty="0">
                <a:solidFill>
                  <a:srgbClr val="E4DFDF"/>
                </a:solidFill>
                <a:latin typeface="Arial"/>
                <a:cs typeface="Arial"/>
              </a:rPr>
              <a:t>challenges.</a:t>
            </a:r>
            <a:r>
              <a:rPr sz="1600" spc="-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10" dirty="0">
                <a:solidFill>
                  <a:srgbClr val="E4DFDF"/>
                </a:solidFill>
                <a:latin typeface="Arial"/>
                <a:cs typeface="Arial"/>
              </a:rPr>
              <a:t>This</a:t>
            </a:r>
            <a:r>
              <a:rPr sz="1600" spc="-21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75" dirty="0">
                <a:solidFill>
                  <a:srgbClr val="E4DFDF"/>
                </a:solidFill>
                <a:latin typeface="Arial"/>
                <a:cs typeface="Arial"/>
              </a:rPr>
              <a:t>presentation</a:t>
            </a:r>
            <a:r>
              <a:rPr sz="1600" spc="-1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00" dirty="0">
                <a:solidFill>
                  <a:srgbClr val="E4DFDF"/>
                </a:solidFill>
                <a:latin typeface="Arial"/>
                <a:cs typeface="Arial"/>
              </a:rPr>
              <a:t>explores</a:t>
            </a:r>
            <a:r>
              <a:rPr sz="1600" spc="-14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Arial"/>
                <a:cs typeface="Arial"/>
              </a:rPr>
              <a:t>the </a:t>
            </a:r>
            <a:r>
              <a:rPr sz="1600" spc="-75" dirty="0">
                <a:solidFill>
                  <a:srgbClr val="E4DFDF"/>
                </a:solidFill>
                <a:latin typeface="Arial"/>
                <a:cs typeface="Arial"/>
              </a:rPr>
              <a:t>historical</a:t>
            </a:r>
            <a:r>
              <a:rPr sz="1600" spc="-12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90" dirty="0">
                <a:solidFill>
                  <a:srgbClr val="E4DFDF"/>
                </a:solidFill>
                <a:latin typeface="Arial"/>
                <a:cs typeface="Arial"/>
              </a:rPr>
              <a:t>development</a:t>
            </a:r>
            <a:r>
              <a:rPr sz="1600" spc="-7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Arial"/>
                <a:cs typeface="Arial"/>
              </a:rPr>
              <a:t>of</a:t>
            </a:r>
            <a:r>
              <a:rPr sz="1600" spc="-13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10" dirty="0">
                <a:solidFill>
                  <a:srgbClr val="E4DFDF"/>
                </a:solidFill>
                <a:latin typeface="Arial"/>
                <a:cs typeface="Arial"/>
              </a:rPr>
              <a:t>nuisance</a:t>
            </a:r>
            <a:r>
              <a:rPr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5" dirty="0">
                <a:solidFill>
                  <a:srgbClr val="E4DFDF"/>
                </a:solidFill>
                <a:latin typeface="Arial"/>
                <a:cs typeface="Arial"/>
              </a:rPr>
              <a:t>law,</a:t>
            </a:r>
            <a:r>
              <a:rPr sz="1600" spc="-5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E4DFDF"/>
                </a:solidFill>
                <a:latin typeface="Arial"/>
                <a:cs typeface="Arial"/>
              </a:rPr>
              <a:t>examining</a:t>
            </a:r>
            <a:r>
              <a:rPr lang="en-GB" sz="1600" spc="-8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E4DFDF"/>
                </a:solidFill>
                <a:latin typeface="Arial"/>
                <a:cs typeface="Arial"/>
              </a:rPr>
              <a:t>key</a:t>
            </a:r>
            <a:r>
              <a:rPr sz="1600" spc="-1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60" dirty="0">
                <a:solidFill>
                  <a:srgbClr val="E4DFDF"/>
                </a:solidFill>
                <a:latin typeface="Arial"/>
                <a:cs typeface="Arial"/>
              </a:rPr>
              <a:t>cases</a:t>
            </a:r>
            <a:r>
              <a:rPr lang="en-GB" sz="1600" spc="-20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55" dirty="0">
                <a:solidFill>
                  <a:srgbClr val="E4DFDF"/>
                </a:solidFill>
                <a:latin typeface="Arial"/>
                <a:cs typeface="Arial"/>
              </a:rPr>
              <a:t>and</a:t>
            </a:r>
            <a:r>
              <a:rPr sz="1600" spc="-28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95" dirty="0">
                <a:solidFill>
                  <a:srgbClr val="E4DFDF"/>
                </a:solidFill>
                <a:latin typeface="Arial"/>
                <a:cs typeface="Arial"/>
              </a:rPr>
              <a:t>legal</a:t>
            </a:r>
            <a:r>
              <a:rPr sz="1600" spc="-17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5" dirty="0">
                <a:solidFill>
                  <a:srgbClr val="E4DFDF"/>
                </a:solidFill>
                <a:latin typeface="Arial"/>
                <a:cs typeface="Arial"/>
              </a:rPr>
              <a:t>frameworks</a:t>
            </a:r>
            <a:r>
              <a:rPr sz="1600" spc="-15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Arial"/>
                <a:cs typeface="Arial"/>
              </a:rPr>
              <a:t>that</a:t>
            </a:r>
            <a:r>
              <a:rPr sz="1600" spc="-13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Arial"/>
                <a:cs typeface="Arial"/>
              </a:rPr>
              <a:t>have </a:t>
            </a:r>
            <a:r>
              <a:rPr sz="1600" spc="-105" dirty="0">
                <a:solidFill>
                  <a:srgbClr val="E4DFDF"/>
                </a:solidFill>
                <a:latin typeface="Arial"/>
                <a:cs typeface="Arial"/>
              </a:rPr>
              <a:t>shaped</a:t>
            </a:r>
            <a:r>
              <a:rPr sz="1600" spc="-26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Arial"/>
                <a:cs typeface="Arial"/>
              </a:rPr>
              <a:t>its</a:t>
            </a:r>
            <a:r>
              <a:rPr sz="1600" spc="-204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70" dirty="0">
                <a:solidFill>
                  <a:srgbClr val="E4DFDF"/>
                </a:solidFill>
                <a:latin typeface="Arial"/>
                <a:cs typeface="Arial"/>
              </a:rPr>
              <a:t>application</a:t>
            </a:r>
            <a:r>
              <a:rPr sz="1600" spc="-240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dirty="0">
                <a:solidFill>
                  <a:srgbClr val="E4DFDF"/>
                </a:solidFill>
                <a:latin typeface="Arial"/>
                <a:cs typeface="Arial"/>
              </a:rPr>
              <a:t>in</a:t>
            </a:r>
            <a:r>
              <a:rPr sz="1600" spc="-23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80" dirty="0">
                <a:solidFill>
                  <a:srgbClr val="E4DFDF"/>
                </a:solidFill>
                <a:latin typeface="Arial"/>
                <a:cs typeface="Arial"/>
              </a:rPr>
              <a:t>contemporary</a:t>
            </a:r>
            <a:r>
              <a:rPr sz="1600" spc="-125" dirty="0">
                <a:solidFill>
                  <a:srgbClr val="E4DFDF"/>
                </a:solidFill>
                <a:latin typeface="Arial"/>
                <a:cs typeface="Arial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Arial"/>
                <a:cs typeface="Arial"/>
              </a:rPr>
              <a:t>society.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4494" y="520648"/>
            <a:ext cx="57937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20" dirty="0"/>
              <a:t>Early</a:t>
            </a:r>
            <a:r>
              <a:rPr sz="4000" spc="-180" dirty="0"/>
              <a:t> </a:t>
            </a:r>
            <a:r>
              <a:rPr sz="4000" spc="-125" dirty="0"/>
              <a:t>Origins</a:t>
            </a:r>
            <a:r>
              <a:rPr sz="4000" spc="-195" dirty="0"/>
              <a:t> </a:t>
            </a:r>
            <a:r>
              <a:rPr sz="4000" spc="-80" dirty="0"/>
              <a:t>of</a:t>
            </a:r>
            <a:r>
              <a:rPr sz="4000" spc="-200" dirty="0"/>
              <a:t> </a:t>
            </a:r>
            <a:r>
              <a:rPr sz="4000" spc="-135" dirty="0"/>
              <a:t>Nuisance</a:t>
            </a:r>
            <a:r>
              <a:rPr sz="4000" spc="-195" dirty="0"/>
              <a:t> </a:t>
            </a:r>
            <a:r>
              <a:rPr sz="4000" spc="-25" dirty="0"/>
              <a:t>Law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04494" y="1562051"/>
            <a:ext cx="13137515" cy="189801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34925" algn="just">
              <a:lnSpc>
                <a:spcPct val="135400"/>
              </a:lnSpc>
              <a:spcBef>
                <a:spcPts val="90"/>
              </a:spcBef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traces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its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roots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medieval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England,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where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it</a:t>
            </a:r>
            <a:r>
              <a:rPr sz="160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emerged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as</a:t>
            </a:r>
            <a:r>
              <a:rPr sz="160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means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resolve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neighboring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landowners.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Early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focused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tangible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interferences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noxious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odors,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excessive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noise,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physical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encroachments.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concept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"sic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utere tuo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ut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alienum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non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laedas"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(use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your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own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property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so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not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to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injure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another's)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formed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foundation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doctrine.</a:t>
            </a:r>
            <a:endParaRPr sz="16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16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Key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early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cases,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such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William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Aldred's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Case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(1611),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established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important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precedents</a:t>
            </a:r>
            <a:r>
              <a:rPr sz="160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by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recognizing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certain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activities,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even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if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lawful,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could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constitute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endParaRPr sz="1600">
              <a:latin typeface="Carlito"/>
              <a:cs typeface="Carlito"/>
            </a:endParaRPr>
          </a:p>
          <a:p>
            <a:pPr marL="12700" algn="just">
              <a:lnSpc>
                <a:spcPct val="100000"/>
              </a:lnSpc>
              <a:spcBef>
                <a:spcPts val="675"/>
              </a:spcBef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constitute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if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they substantially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interfered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neighbor's</a:t>
            </a:r>
            <a:r>
              <a:rPr sz="16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enjoyment</a:t>
            </a:r>
            <a:r>
              <a:rPr sz="1600" spc="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their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property.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0955" y="3713988"/>
            <a:ext cx="1158240" cy="3952240"/>
            <a:chOff x="790955" y="3713988"/>
            <a:chExt cx="1158240" cy="3952240"/>
          </a:xfrm>
        </p:grpSpPr>
        <p:sp>
          <p:nvSpPr>
            <p:cNvPr id="5" name="object 5"/>
            <p:cNvSpPr/>
            <p:nvPr/>
          </p:nvSpPr>
          <p:spPr>
            <a:xfrm>
              <a:off x="1013460" y="3713987"/>
              <a:ext cx="935990" cy="3952240"/>
            </a:xfrm>
            <a:custGeom>
              <a:avLst/>
              <a:gdLst/>
              <a:ahLst/>
              <a:cxnLst/>
              <a:rect l="l" t="t" r="r" b="b"/>
              <a:pathLst>
                <a:path w="935989" h="3952240">
                  <a:moveTo>
                    <a:pt x="22860" y="5080"/>
                  </a:moveTo>
                  <a:lnTo>
                    <a:pt x="17741" y="0"/>
                  </a:ln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3946614"/>
                  </a:lnTo>
                  <a:lnTo>
                    <a:pt x="5118" y="3951732"/>
                  </a:lnTo>
                  <a:lnTo>
                    <a:pt x="17741" y="3951732"/>
                  </a:lnTo>
                  <a:lnTo>
                    <a:pt x="22860" y="3946614"/>
                  </a:lnTo>
                  <a:lnTo>
                    <a:pt x="22860" y="5080"/>
                  </a:lnTo>
                  <a:close/>
                </a:path>
                <a:path w="935989" h="3952240">
                  <a:moveTo>
                    <a:pt x="935736" y="454660"/>
                  </a:moveTo>
                  <a:lnTo>
                    <a:pt x="930656" y="449580"/>
                  </a:lnTo>
                  <a:lnTo>
                    <a:pt x="223050" y="449580"/>
                  </a:lnTo>
                  <a:lnTo>
                    <a:pt x="217932" y="454660"/>
                  </a:lnTo>
                  <a:lnTo>
                    <a:pt x="217932" y="461010"/>
                  </a:lnTo>
                  <a:lnTo>
                    <a:pt x="217932" y="467360"/>
                  </a:lnTo>
                  <a:lnTo>
                    <a:pt x="223050" y="472440"/>
                  </a:lnTo>
                  <a:lnTo>
                    <a:pt x="930656" y="472440"/>
                  </a:lnTo>
                  <a:lnTo>
                    <a:pt x="935736" y="467360"/>
                  </a:lnTo>
                  <a:lnTo>
                    <a:pt x="935736" y="45466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94765" y="3944874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374332" y="0"/>
                  </a:moveTo>
                  <a:lnTo>
                    <a:pt x="85915" y="0"/>
                  </a:lnTo>
                  <a:lnTo>
                    <a:pt x="52474" y="6754"/>
                  </a:lnTo>
                  <a:lnTo>
                    <a:pt x="25165" y="25177"/>
                  </a:lnTo>
                  <a:lnTo>
                    <a:pt x="6752" y="52506"/>
                  </a:lnTo>
                  <a:lnTo>
                    <a:pt x="0" y="85978"/>
                  </a:lnTo>
                  <a:lnTo>
                    <a:pt x="0" y="375792"/>
                  </a:lnTo>
                  <a:lnTo>
                    <a:pt x="6752" y="409265"/>
                  </a:lnTo>
                  <a:lnTo>
                    <a:pt x="25165" y="436594"/>
                  </a:lnTo>
                  <a:lnTo>
                    <a:pt x="52474" y="455017"/>
                  </a:lnTo>
                  <a:lnTo>
                    <a:pt x="85915" y="461772"/>
                  </a:lnTo>
                  <a:lnTo>
                    <a:pt x="374332" y="461772"/>
                  </a:lnTo>
                  <a:lnTo>
                    <a:pt x="407773" y="455017"/>
                  </a:lnTo>
                  <a:lnTo>
                    <a:pt x="435082" y="436594"/>
                  </a:lnTo>
                  <a:lnTo>
                    <a:pt x="453495" y="409265"/>
                  </a:lnTo>
                  <a:lnTo>
                    <a:pt x="460247" y="375792"/>
                  </a:lnTo>
                  <a:lnTo>
                    <a:pt x="460247" y="85978"/>
                  </a:lnTo>
                  <a:lnTo>
                    <a:pt x="453495" y="52506"/>
                  </a:lnTo>
                  <a:lnTo>
                    <a:pt x="435082" y="25177"/>
                  </a:lnTo>
                  <a:lnTo>
                    <a:pt x="407773" y="6754"/>
                  </a:lnTo>
                  <a:lnTo>
                    <a:pt x="37433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4765" y="3944874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0" y="85978"/>
                  </a:moveTo>
                  <a:lnTo>
                    <a:pt x="6752" y="52506"/>
                  </a:lnTo>
                  <a:lnTo>
                    <a:pt x="25165" y="25177"/>
                  </a:lnTo>
                  <a:lnTo>
                    <a:pt x="52474" y="6754"/>
                  </a:lnTo>
                  <a:lnTo>
                    <a:pt x="85915" y="0"/>
                  </a:lnTo>
                  <a:lnTo>
                    <a:pt x="374332" y="0"/>
                  </a:lnTo>
                  <a:lnTo>
                    <a:pt x="407773" y="6754"/>
                  </a:lnTo>
                  <a:lnTo>
                    <a:pt x="435082" y="25177"/>
                  </a:lnTo>
                  <a:lnTo>
                    <a:pt x="453495" y="52506"/>
                  </a:lnTo>
                  <a:lnTo>
                    <a:pt x="460247" y="85978"/>
                  </a:lnTo>
                  <a:lnTo>
                    <a:pt x="460247" y="375792"/>
                  </a:lnTo>
                  <a:lnTo>
                    <a:pt x="453495" y="409265"/>
                  </a:lnTo>
                  <a:lnTo>
                    <a:pt x="435082" y="436594"/>
                  </a:lnTo>
                  <a:lnTo>
                    <a:pt x="407773" y="455017"/>
                  </a:lnTo>
                  <a:lnTo>
                    <a:pt x="374332" y="461772"/>
                  </a:lnTo>
                  <a:lnTo>
                    <a:pt x="85915" y="461772"/>
                  </a:lnTo>
                  <a:lnTo>
                    <a:pt x="52474" y="455017"/>
                  </a:lnTo>
                  <a:lnTo>
                    <a:pt x="25165" y="436594"/>
                  </a:lnTo>
                  <a:lnTo>
                    <a:pt x="6752" y="409265"/>
                  </a:lnTo>
                  <a:lnTo>
                    <a:pt x="0" y="375792"/>
                  </a:lnTo>
                  <a:lnTo>
                    <a:pt x="0" y="85978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940104" y="3932885"/>
            <a:ext cx="18034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E4DFDF"/>
                </a:solidFill>
                <a:latin typeface="Carlito"/>
                <a:cs typeface="Carlito"/>
              </a:rPr>
              <a:t>1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38933" y="3889959"/>
            <a:ext cx="1795780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65" dirty="0">
                <a:solidFill>
                  <a:srgbClr val="E4DFDF"/>
                </a:solidFill>
                <a:latin typeface="Carlito"/>
                <a:cs typeface="Carlito"/>
              </a:rPr>
              <a:t>Medieval</a:t>
            </a:r>
            <a:r>
              <a:rPr sz="2000" b="1" spc="-10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40" dirty="0">
                <a:solidFill>
                  <a:srgbClr val="E4DFDF"/>
                </a:solidFill>
                <a:latin typeface="Carlito"/>
                <a:cs typeface="Carlito"/>
              </a:rPr>
              <a:t>England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38933" y="4395978"/>
            <a:ext cx="541591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Emergence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resolve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landowners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790955" y="5326379"/>
            <a:ext cx="1158240" cy="469900"/>
            <a:chOff x="790955" y="5326379"/>
            <a:chExt cx="1158240" cy="469900"/>
          </a:xfrm>
        </p:grpSpPr>
        <p:sp>
          <p:nvSpPr>
            <p:cNvPr id="12" name="object 12"/>
            <p:cNvSpPr/>
            <p:nvPr/>
          </p:nvSpPr>
          <p:spPr>
            <a:xfrm>
              <a:off x="1231391" y="5548883"/>
              <a:ext cx="718185" cy="22860"/>
            </a:xfrm>
            <a:custGeom>
              <a:avLst/>
              <a:gdLst/>
              <a:ahLst/>
              <a:cxnLst/>
              <a:rect l="l" t="t" r="r" b="b"/>
              <a:pathLst>
                <a:path w="718185" h="22860">
                  <a:moveTo>
                    <a:pt x="712724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60"/>
                  </a:lnTo>
                  <a:lnTo>
                    <a:pt x="712724" y="22860"/>
                  </a:lnTo>
                  <a:lnTo>
                    <a:pt x="717804" y="17780"/>
                  </a:lnTo>
                  <a:lnTo>
                    <a:pt x="717804" y="5080"/>
                  </a:lnTo>
                  <a:lnTo>
                    <a:pt x="712724" y="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94765" y="5330189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374332" y="0"/>
                  </a:moveTo>
                  <a:lnTo>
                    <a:pt x="85915" y="0"/>
                  </a:lnTo>
                  <a:lnTo>
                    <a:pt x="52474" y="6754"/>
                  </a:lnTo>
                  <a:lnTo>
                    <a:pt x="25165" y="25177"/>
                  </a:lnTo>
                  <a:lnTo>
                    <a:pt x="6752" y="52506"/>
                  </a:lnTo>
                  <a:lnTo>
                    <a:pt x="0" y="85979"/>
                  </a:lnTo>
                  <a:lnTo>
                    <a:pt x="0" y="375793"/>
                  </a:lnTo>
                  <a:lnTo>
                    <a:pt x="6752" y="409265"/>
                  </a:lnTo>
                  <a:lnTo>
                    <a:pt x="25165" y="436594"/>
                  </a:lnTo>
                  <a:lnTo>
                    <a:pt x="52474" y="455017"/>
                  </a:lnTo>
                  <a:lnTo>
                    <a:pt x="85915" y="461772"/>
                  </a:lnTo>
                  <a:lnTo>
                    <a:pt x="374332" y="461772"/>
                  </a:lnTo>
                  <a:lnTo>
                    <a:pt x="407773" y="455017"/>
                  </a:lnTo>
                  <a:lnTo>
                    <a:pt x="435082" y="436594"/>
                  </a:lnTo>
                  <a:lnTo>
                    <a:pt x="453495" y="409265"/>
                  </a:lnTo>
                  <a:lnTo>
                    <a:pt x="460247" y="375793"/>
                  </a:lnTo>
                  <a:lnTo>
                    <a:pt x="460247" y="85979"/>
                  </a:lnTo>
                  <a:lnTo>
                    <a:pt x="453495" y="52506"/>
                  </a:lnTo>
                  <a:lnTo>
                    <a:pt x="435082" y="25177"/>
                  </a:lnTo>
                  <a:lnTo>
                    <a:pt x="407773" y="6754"/>
                  </a:lnTo>
                  <a:lnTo>
                    <a:pt x="37433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94765" y="5330189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0" y="85979"/>
                  </a:moveTo>
                  <a:lnTo>
                    <a:pt x="6752" y="52506"/>
                  </a:lnTo>
                  <a:lnTo>
                    <a:pt x="25165" y="25177"/>
                  </a:lnTo>
                  <a:lnTo>
                    <a:pt x="52474" y="6754"/>
                  </a:lnTo>
                  <a:lnTo>
                    <a:pt x="85915" y="0"/>
                  </a:lnTo>
                  <a:lnTo>
                    <a:pt x="374332" y="0"/>
                  </a:lnTo>
                  <a:lnTo>
                    <a:pt x="407773" y="6754"/>
                  </a:lnTo>
                  <a:lnTo>
                    <a:pt x="435082" y="25177"/>
                  </a:lnTo>
                  <a:lnTo>
                    <a:pt x="453495" y="52506"/>
                  </a:lnTo>
                  <a:lnTo>
                    <a:pt x="460247" y="85979"/>
                  </a:lnTo>
                  <a:lnTo>
                    <a:pt x="460247" y="375793"/>
                  </a:lnTo>
                  <a:lnTo>
                    <a:pt x="453495" y="409265"/>
                  </a:lnTo>
                  <a:lnTo>
                    <a:pt x="435082" y="436594"/>
                  </a:lnTo>
                  <a:lnTo>
                    <a:pt x="407773" y="455017"/>
                  </a:lnTo>
                  <a:lnTo>
                    <a:pt x="374332" y="461772"/>
                  </a:lnTo>
                  <a:lnTo>
                    <a:pt x="85915" y="461772"/>
                  </a:lnTo>
                  <a:lnTo>
                    <a:pt x="52474" y="455017"/>
                  </a:lnTo>
                  <a:lnTo>
                    <a:pt x="25165" y="436594"/>
                  </a:lnTo>
                  <a:lnTo>
                    <a:pt x="6752" y="409265"/>
                  </a:lnTo>
                  <a:lnTo>
                    <a:pt x="0" y="375793"/>
                  </a:lnTo>
                  <a:lnTo>
                    <a:pt x="0" y="85979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939495" y="5319141"/>
            <a:ext cx="180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E4DFDF"/>
                </a:solidFill>
                <a:latin typeface="Carlito"/>
                <a:cs typeface="Carlito"/>
              </a:rPr>
              <a:t>2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38933" y="5276215"/>
            <a:ext cx="131508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50" dirty="0">
                <a:solidFill>
                  <a:srgbClr val="E4DFDF"/>
                </a:solidFill>
                <a:latin typeface="Carlito"/>
                <a:cs typeface="Carlito"/>
              </a:rPr>
              <a:t>17th</a:t>
            </a:r>
            <a:r>
              <a:rPr sz="2000" b="1" spc="-1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50" dirty="0">
                <a:solidFill>
                  <a:srgbClr val="E4DFDF"/>
                </a:solidFill>
                <a:latin typeface="Carlito"/>
                <a:cs typeface="Carlito"/>
              </a:rPr>
              <a:t>Century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138933" y="5781547"/>
            <a:ext cx="49441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William</a:t>
            </a:r>
            <a:r>
              <a:rPr sz="160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Aldred's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Case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(1611)</a:t>
            </a:r>
            <a:r>
              <a:rPr sz="1600" spc="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establishes</a:t>
            </a:r>
            <a:r>
              <a:rPr sz="160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important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precedents</a:t>
            </a:r>
            <a:endParaRPr sz="1600">
              <a:latin typeface="Carlito"/>
              <a:cs typeface="Carlito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790955" y="6711695"/>
            <a:ext cx="1158240" cy="469900"/>
            <a:chOff x="790955" y="6711695"/>
            <a:chExt cx="1158240" cy="469900"/>
          </a:xfrm>
        </p:grpSpPr>
        <p:sp>
          <p:nvSpPr>
            <p:cNvPr id="19" name="object 19"/>
            <p:cNvSpPr/>
            <p:nvPr/>
          </p:nvSpPr>
          <p:spPr>
            <a:xfrm>
              <a:off x="1231391" y="6934199"/>
              <a:ext cx="718185" cy="22860"/>
            </a:xfrm>
            <a:custGeom>
              <a:avLst/>
              <a:gdLst/>
              <a:ahLst/>
              <a:cxnLst/>
              <a:rect l="l" t="t" r="r" b="b"/>
              <a:pathLst>
                <a:path w="718185" h="22859">
                  <a:moveTo>
                    <a:pt x="712724" y="0"/>
                  </a:moveTo>
                  <a:lnTo>
                    <a:pt x="5118" y="0"/>
                  </a:lnTo>
                  <a:lnTo>
                    <a:pt x="0" y="5080"/>
                  </a:lnTo>
                  <a:lnTo>
                    <a:pt x="0" y="11430"/>
                  </a:lnTo>
                  <a:lnTo>
                    <a:pt x="0" y="17780"/>
                  </a:lnTo>
                  <a:lnTo>
                    <a:pt x="5118" y="22859"/>
                  </a:lnTo>
                  <a:lnTo>
                    <a:pt x="712724" y="22859"/>
                  </a:lnTo>
                  <a:lnTo>
                    <a:pt x="717804" y="17780"/>
                  </a:lnTo>
                  <a:lnTo>
                    <a:pt x="717804" y="5080"/>
                  </a:lnTo>
                  <a:lnTo>
                    <a:pt x="712724" y="0"/>
                  </a:lnTo>
                  <a:close/>
                </a:path>
              </a:pathLst>
            </a:custGeom>
            <a:solidFill>
              <a:srgbClr val="2A18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4765" y="6715505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374332" y="0"/>
                  </a:moveTo>
                  <a:lnTo>
                    <a:pt x="85915" y="0"/>
                  </a:lnTo>
                  <a:lnTo>
                    <a:pt x="52474" y="6754"/>
                  </a:lnTo>
                  <a:lnTo>
                    <a:pt x="25165" y="25177"/>
                  </a:lnTo>
                  <a:lnTo>
                    <a:pt x="6752" y="52506"/>
                  </a:lnTo>
                  <a:lnTo>
                    <a:pt x="0" y="85979"/>
                  </a:lnTo>
                  <a:lnTo>
                    <a:pt x="0" y="375856"/>
                  </a:lnTo>
                  <a:lnTo>
                    <a:pt x="6752" y="409297"/>
                  </a:lnTo>
                  <a:lnTo>
                    <a:pt x="25165" y="436606"/>
                  </a:lnTo>
                  <a:lnTo>
                    <a:pt x="52474" y="455019"/>
                  </a:lnTo>
                  <a:lnTo>
                    <a:pt x="85915" y="461772"/>
                  </a:lnTo>
                  <a:lnTo>
                    <a:pt x="374332" y="461772"/>
                  </a:lnTo>
                  <a:lnTo>
                    <a:pt x="407773" y="455019"/>
                  </a:lnTo>
                  <a:lnTo>
                    <a:pt x="435082" y="436606"/>
                  </a:lnTo>
                  <a:lnTo>
                    <a:pt x="453495" y="409297"/>
                  </a:lnTo>
                  <a:lnTo>
                    <a:pt x="460247" y="375856"/>
                  </a:lnTo>
                  <a:lnTo>
                    <a:pt x="460247" y="85979"/>
                  </a:lnTo>
                  <a:lnTo>
                    <a:pt x="453495" y="52506"/>
                  </a:lnTo>
                  <a:lnTo>
                    <a:pt x="435082" y="25177"/>
                  </a:lnTo>
                  <a:lnTo>
                    <a:pt x="407773" y="6754"/>
                  </a:lnTo>
                  <a:lnTo>
                    <a:pt x="37433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94765" y="6715505"/>
              <a:ext cx="460375" cy="462280"/>
            </a:xfrm>
            <a:custGeom>
              <a:avLst/>
              <a:gdLst/>
              <a:ahLst/>
              <a:cxnLst/>
              <a:rect l="l" t="t" r="r" b="b"/>
              <a:pathLst>
                <a:path w="460375" h="462279">
                  <a:moveTo>
                    <a:pt x="0" y="85979"/>
                  </a:moveTo>
                  <a:lnTo>
                    <a:pt x="6752" y="52506"/>
                  </a:lnTo>
                  <a:lnTo>
                    <a:pt x="25165" y="25177"/>
                  </a:lnTo>
                  <a:lnTo>
                    <a:pt x="52474" y="6754"/>
                  </a:lnTo>
                  <a:lnTo>
                    <a:pt x="85915" y="0"/>
                  </a:lnTo>
                  <a:lnTo>
                    <a:pt x="374332" y="0"/>
                  </a:lnTo>
                  <a:lnTo>
                    <a:pt x="407773" y="6754"/>
                  </a:lnTo>
                  <a:lnTo>
                    <a:pt x="435082" y="25177"/>
                  </a:lnTo>
                  <a:lnTo>
                    <a:pt x="453495" y="52506"/>
                  </a:lnTo>
                  <a:lnTo>
                    <a:pt x="460247" y="85979"/>
                  </a:lnTo>
                  <a:lnTo>
                    <a:pt x="460247" y="375856"/>
                  </a:lnTo>
                  <a:lnTo>
                    <a:pt x="453495" y="409297"/>
                  </a:lnTo>
                  <a:lnTo>
                    <a:pt x="435082" y="436606"/>
                  </a:lnTo>
                  <a:lnTo>
                    <a:pt x="407773" y="455019"/>
                  </a:lnTo>
                  <a:lnTo>
                    <a:pt x="374332" y="461772"/>
                  </a:lnTo>
                  <a:lnTo>
                    <a:pt x="85915" y="461772"/>
                  </a:lnTo>
                  <a:lnTo>
                    <a:pt x="52474" y="455019"/>
                  </a:lnTo>
                  <a:lnTo>
                    <a:pt x="25165" y="436606"/>
                  </a:lnTo>
                  <a:lnTo>
                    <a:pt x="6752" y="409297"/>
                  </a:lnTo>
                  <a:lnTo>
                    <a:pt x="0" y="375856"/>
                  </a:lnTo>
                  <a:lnTo>
                    <a:pt x="0" y="85979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38580" y="6704786"/>
            <a:ext cx="1803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0" dirty="0">
                <a:solidFill>
                  <a:srgbClr val="E4DFDF"/>
                </a:solidFill>
                <a:latin typeface="Carlito"/>
                <a:cs typeface="Carlito"/>
              </a:rPr>
              <a:t>3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4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2138933" y="6661784"/>
            <a:ext cx="199072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-65" dirty="0">
                <a:solidFill>
                  <a:srgbClr val="E4DFDF"/>
                </a:solidFill>
                <a:latin typeface="Carlito"/>
                <a:cs typeface="Carlito"/>
              </a:rPr>
              <a:t>18th-</a:t>
            </a:r>
            <a:r>
              <a:rPr sz="2000" b="1" spc="-55" dirty="0">
                <a:solidFill>
                  <a:srgbClr val="E4DFDF"/>
                </a:solidFill>
                <a:latin typeface="Carlito"/>
                <a:cs typeface="Carlito"/>
              </a:rPr>
              <a:t>19th</a:t>
            </a:r>
            <a:r>
              <a:rPr sz="2000" b="1" spc="-1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000" b="1" spc="-50" dirty="0">
                <a:solidFill>
                  <a:srgbClr val="E4DFDF"/>
                </a:solidFill>
                <a:latin typeface="Carlito"/>
                <a:cs typeface="Carlito"/>
              </a:rPr>
              <a:t>Centuries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138933" y="7167168"/>
            <a:ext cx="46266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Further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development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2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60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40" dirty="0">
                <a:solidFill>
                  <a:srgbClr val="E4DFDF"/>
                </a:solidFill>
                <a:latin typeface="Carlito"/>
                <a:cs typeface="Carlito"/>
              </a:rPr>
              <a:t>refinement</a:t>
            </a:r>
            <a:r>
              <a:rPr sz="160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60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3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60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600" spc="-10" dirty="0">
                <a:solidFill>
                  <a:srgbClr val="E4DFDF"/>
                </a:solidFill>
                <a:latin typeface="Carlito"/>
                <a:cs typeface="Carlito"/>
              </a:rPr>
              <a:t>doctrine</a:t>
            </a:r>
            <a:endParaRPr sz="1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276045"/>
            <a:ext cx="6684009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35" dirty="0"/>
              <a:t>Development</a:t>
            </a:r>
            <a:r>
              <a:rPr spc="-285" dirty="0"/>
              <a:t> </a:t>
            </a:r>
            <a:r>
              <a:rPr spc="-75" dirty="0"/>
              <a:t>in</a:t>
            </a:r>
            <a:r>
              <a:rPr spc="-260" dirty="0"/>
              <a:t> </a:t>
            </a:r>
            <a:r>
              <a:rPr spc="-135" dirty="0"/>
              <a:t>Common</a:t>
            </a:r>
            <a:r>
              <a:rPr spc="-254" dirty="0"/>
              <a:t> </a:t>
            </a:r>
            <a:r>
              <a:rPr spc="-25" dirty="0"/>
              <a:t>Law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5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6020816"/>
            <a:ext cx="7741284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51680" algn="l"/>
              </a:tabLst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Addresses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harms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community</a:t>
            </a:r>
            <a:r>
              <a:rPr sz="1750" spc="-8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large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Focuses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on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endParaRPr sz="175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2422702"/>
            <a:ext cx="12716510" cy="3311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evolution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nuisance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English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common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was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marked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by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significant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refined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its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principles.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distinction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 public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private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emerged,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harms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at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large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private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focusing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property rights.</a:t>
            </a:r>
            <a:endParaRPr sz="1750">
              <a:latin typeface="Carlito"/>
              <a:cs typeface="Carlito"/>
            </a:endParaRPr>
          </a:p>
          <a:p>
            <a:pPr marL="12700" marR="114300">
              <a:lnSpc>
                <a:spcPct val="138400"/>
              </a:lnSpc>
              <a:spcBef>
                <a:spcPts val="1864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Influential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St.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Helen's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Smelting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Co.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Tipping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(1865)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introduced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concept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locality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assessing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claims,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recognizing</a:t>
            </a:r>
            <a:r>
              <a:rPr sz="1750" spc="-8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what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recognizing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that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what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constitutes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may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vary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depending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surrounding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environment.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This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period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also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saw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development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development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"reasonable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user"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test,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owners against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broader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needs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society.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sz="17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4551680" algn="l"/>
                <a:tab pos="9091295" algn="l"/>
              </a:tabLst>
            </a:pPr>
            <a:r>
              <a:rPr sz="2200" b="1" spc="-70" dirty="0">
                <a:solidFill>
                  <a:srgbClr val="FFFFFF"/>
                </a:solidFill>
                <a:latin typeface="Carlito"/>
                <a:cs typeface="Carlito"/>
              </a:rPr>
              <a:t>Public</a:t>
            </a:r>
            <a:r>
              <a:rPr sz="2200" b="1" spc="-9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Nuisance</a:t>
            </a:r>
            <a:r>
              <a:rPr sz="2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2200" b="1" spc="-80" dirty="0">
                <a:solidFill>
                  <a:srgbClr val="FFFFFF"/>
                </a:solidFill>
                <a:latin typeface="Carlito"/>
                <a:cs typeface="Carlito"/>
              </a:rPr>
              <a:t>Private</a:t>
            </a:r>
            <a:r>
              <a:rPr sz="22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Nuisance</a:t>
            </a:r>
            <a:r>
              <a:rPr sz="2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2200" b="1" spc="-75" dirty="0">
                <a:solidFill>
                  <a:srgbClr val="FFFFFF"/>
                </a:solidFill>
                <a:latin typeface="Carlito"/>
                <a:cs typeface="Carlito"/>
              </a:rPr>
              <a:t>Locality</a:t>
            </a:r>
            <a:r>
              <a:rPr sz="2200" b="1" spc="-5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Principle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860406" y="5919013"/>
            <a:ext cx="3399154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Introduced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St.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Helen's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Smelting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Co.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v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Tipping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(1865)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2278" rIns="0" bIns="0" rtlCol="0">
            <a:spAutoFit/>
          </a:bodyPr>
          <a:lstStyle/>
          <a:p>
            <a:pPr marL="154940">
              <a:lnSpc>
                <a:spcPct val="100000"/>
              </a:lnSpc>
              <a:spcBef>
                <a:spcPts val="100"/>
              </a:spcBef>
            </a:pPr>
            <a:r>
              <a:rPr spc="-135" dirty="0"/>
              <a:t>Impact</a:t>
            </a:r>
            <a:r>
              <a:rPr spc="-240" dirty="0"/>
              <a:t> </a:t>
            </a:r>
            <a:r>
              <a:rPr spc="-85" dirty="0"/>
              <a:t>of</a:t>
            </a:r>
            <a:r>
              <a:rPr spc="-235" dirty="0"/>
              <a:t> </a:t>
            </a:r>
            <a:r>
              <a:rPr spc="-95" dirty="0"/>
              <a:t>the</a:t>
            </a:r>
            <a:r>
              <a:rPr spc="-240" dirty="0"/>
              <a:t> </a:t>
            </a:r>
            <a:r>
              <a:rPr spc="-135" dirty="0"/>
              <a:t>Industrial</a:t>
            </a:r>
            <a:r>
              <a:rPr spc="-265" dirty="0"/>
              <a:t> </a:t>
            </a:r>
            <a:r>
              <a:rPr spc="-95" dirty="0"/>
              <a:t>Revolution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66086" rIns="0" bIns="0" rtlCol="0">
            <a:spAutoFit/>
          </a:bodyPr>
          <a:lstStyle/>
          <a:p>
            <a:pPr marL="6096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/>
              <a:t>The</a:t>
            </a:r>
            <a:r>
              <a:rPr sz="1750" spc="-35" dirty="0"/>
              <a:t> </a:t>
            </a:r>
            <a:r>
              <a:rPr sz="1750" spc="-40" dirty="0"/>
              <a:t>Industrial </a:t>
            </a:r>
            <a:r>
              <a:rPr sz="1750" spc="-45" dirty="0"/>
              <a:t>Revolution</a:t>
            </a:r>
            <a:r>
              <a:rPr sz="1750" spc="-40" dirty="0"/>
              <a:t> </a:t>
            </a:r>
            <a:r>
              <a:rPr sz="1750" spc="-45" dirty="0"/>
              <a:t>brought</a:t>
            </a:r>
            <a:r>
              <a:rPr sz="1750" spc="-35" dirty="0"/>
              <a:t> </a:t>
            </a:r>
            <a:r>
              <a:rPr sz="1750" spc="-45" dirty="0"/>
              <a:t>unprecedented</a:t>
            </a:r>
            <a:r>
              <a:rPr sz="1750" spc="-30" dirty="0"/>
              <a:t> </a:t>
            </a:r>
            <a:r>
              <a:rPr sz="1750" spc="-45" dirty="0"/>
              <a:t>challenges</a:t>
            </a:r>
            <a:r>
              <a:rPr sz="1750" spc="-50" dirty="0"/>
              <a:t> </a:t>
            </a:r>
            <a:r>
              <a:rPr sz="1750" spc="-30" dirty="0"/>
              <a:t>to</a:t>
            </a:r>
            <a:r>
              <a:rPr sz="1750" spc="-35" dirty="0"/>
              <a:t> </a:t>
            </a:r>
            <a:r>
              <a:rPr sz="1750" spc="-40" dirty="0"/>
              <a:t>nuisance </a:t>
            </a:r>
            <a:r>
              <a:rPr sz="1750" spc="-30" dirty="0"/>
              <a:t>law.</a:t>
            </a:r>
            <a:r>
              <a:rPr sz="1750" spc="-50" dirty="0"/>
              <a:t> </a:t>
            </a:r>
            <a:r>
              <a:rPr sz="1750" spc="-20" dirty="0"/>
              <a:t>As</a:t>
            </a:r>
            <a:r>
              <a:rPr sz="1750" spc="-25" dirty="0"/>
              <a:t> </a:t>
            </a:r>
            <a:r>
              <a:rPr sz="1750" spc="-40" dirty="0"/>
              <a:t>factories</a:t>
            </a:r>
            <a:r>
              <a:rPr sz="1750" spc="-45" dirty="0"/>
              <a:t> </a:t>
            </a:r>
            <a:r>
              <a:rPr sz="1750" spc="-25" dirty="0"/>
              <a:t>and</a:t>
            </a:r>
            <a:r>
              <a:rPr sz="1750" spc="-20" dirty="0"/>
              <a:t> </a:t>
            </a:r>
            <a:r>
              <a:rPr sz="1750" spc="-45" dirty="0"/>
              <a:t>industrial</a:t>
            </a:r>
            <a:r>
              <a:rPr sz="1750" spc="-55" dirty="0"/>
              <a:t> </a:t>
            </a:r>
            <a:r>
              <a:rPr sz="1750" spc="-40" dirty="0"/>
              <a:t>activities</a:t>
            </a:r>
            <a:r>
              <a:rPr sz="1750" spc="-60" dirty="0"/>
              <a:t> </a:t>
            </a:r>
            <a:r>
              <a:rPr sz="1750" spc="-45" dirty="0"/>
              <a:t>proliferated,</a:t>
            </a:r>
            <a:r>
              <a:rPr sz="1750" spc="-55" dirty="0"/>
              <a:t> </a:t>
            </a:r>
            <a:r>
              <a:rPr sz="1750" spc="-40" dirty="0"/>
              <a:t>courts</a:t>
            </a:r>
            <a:r>
              <a:rPr sz="1750" spc="-35" dirty="0"/>
              <a:t> </a:t>
            </a:r>
            <a:r>
              <a:rPr sz="1750" spc="-40" dirty="0"/>
              <a:t>grappled</a:t>
            </a:r>
            <a:r>
              <a:rPr sz="1750" spc="-30" dirty="0"/>
              <a:t> </a:t>
            </a:r>
            <a:r>
              <a:rPr sz="1750" spc="-20" dirty="0"/>
              <a:t>with </a:t>
            </a:r>
            <a:r>
              <a:rPr sz="1750" spc="-40" dirty="0"/>
              <a:t>balancing</a:t>
            </a:r>
            <a:r>
              <a:rPr sz="1750" spc="-70" dirty="0"/>
              <a:t> </a:t>
            </a:r>
            <a:r>
              <a:rPr sz="1750" spc="-45" dirty="0"/>
              <a:t>economic</a:t>
            </a:r>
            <a:r>
              <a:rPr sz="1750" spc="-70" dirty="0"/>
              <a:t> </a:t>
            </a:r>
            <a:r>
              <a:rPr sz="1750" spc="-45" dirty="0"/>
              <a:t>progress</a:t>
            </a:r>
            <a:r>
              <a:rPr sz="1750" spc="-35" dirty="0"/>
              <a:t> </a:t>
            </a:r>
            <a:r>
              <a:rPr sz="1750" spc="-40" dirty="0"/>
              <a:t>against</a:t>
            </a:r>
            <a:r>
              <a:rPr sz="1750" spc="-50" dirty="0"/>
              <a:t> </a:t>
            </a:r>
            <a:r>
              <a:rPr sz="1750" spc="-45" dirty="0"/>
              <a:t>individual</a:t>
            </a:r>
            <a:r>
              <a:rPr sz="1750" spc="-80" dirty="0"/>
              <a:t> </a:t>
            </a:r>
            <a:r>
              <a:rPr sz="1750" spc="-45" dirty="0"/>
              <a:t>property </a:t>
            </a:r>
            <a:r>
              <a:rPr sz="1750" spc="-40" dirty="0"/>
              <a:t>rights</a:t>
            </a:r>
            <a:r>
              <a:rPr sz="1750" spc="-50" dirty="0"/>
              <a:t> </a:t>
            </a:r>
            <a:r>
              <a:rPr sz="1750" spc="-35" dirty="0"/>
              <a:t>and</a:t>
            </a:r>
            <a:r>
              <a:rPr sz="1750" spc="-40" dirty="0"/>
              <a:t> public</a:t>
            </a:r>
            <a:r>
              <a:rPr sz="1750" spc="-50" dirty="0"/>
              <a:t> </a:t>
            </a:r>
            <a:r>
              <a:rPr sz="1750" spc="-35" dirty="0"/>
              <a:t>health</a:t>
            </a:r>
            <a:r>
              <a:rPr sz="1750" spc="-45" dirty="0"/>
              <a:t> concerns.</a:t>
            </a:r>
            <a:r>
              <a:rPr sz="1750" spc="-55" dirty="0"/>
              <a:t> </a:t>
            </a:r>
            <a:r>
              <a:rPr sz="1750" spc="-35" dirty="0"/>
              <a:t>This</a:t>
            </a:r>
            <a:r>
              <a:rPr sz="1750" spc="-50" dirty="0"/>
              <a:t> </a:t>
            </a:r>
            <a:r>
              <a:rPr sz="1750" spc="-30" dirty="0"/>
              <a:t>era</a:t>
            </a:r>
            <a:r>
              <a:rPr sz="1750" spc="-45" dirty="0"/>
              <a:t> </a:t>
            </a:r>
            <a:r>
              <a:rPr sz="1750" spc="-30" dirty="0"/>
              <a:t>saw</a:t>
            </a:r>
            <a:r>
              <a:rPr sz="1750" spc="-55" dirty="0"/>
              <a:t> </a:t>
            </a:r>
            <a:r>
              <a:rPr sz="1750" dirty="0"/>
              <a:t>a</a:t>
            </a:r>
            <a:r>
              <a:rPr sz="1750" spc="-45" dirty="0"/>
              <a:t> </a:t>
            </a:r>
            <a:r>
              <a:rPr sz="1750" spc="-35" dirty="0"/>
              <a:t>shift</a:t>
            </a:r>
            <a:r>
              <a:rPr sz="1750" spc="-50" dirty="0"/>
              <a:t> </a:t>
            </a:r>
            <a:r>
              <a:rPr sz="1750" spc="-20" dirty="0"/>
              <a:t>in</a:t>
            </a:r>
            <a:r>
              <a:rPr sz="1750" spc="-40" dirty="0"/>
              <a:t> </a:t>
            </a:r>
            <a:r>
              <a:rPr sz="1750" spc="-35" dirty="0"/>
              <a:t>how </a:t>
            </a:r>
            <a:r>
              <a:rPr sz="1750" spc="-40" dirty="0"/>
              <a:t>nuisance</a:t>
            </a:r>
            <a:r>
              <a:rPr sz="1750" spc="-55" dirty="0"/>
              <a:t> </a:t>
            </a:r>
            <a:r>
              <a:rPr sz="1750" spc="-35" dirty="0"/>
              <a:t>cases</a:t>
            </a:r>
            <a:r>
              <a:rPr sz="1750" spc="-45" dirty="0"/>
              <a:t> </a:t>
            </a:r>
            <a:r>
              <a:rPr sz="1750" spc="-35" dirty="0"/>
              <a:t>were</a:t>
            </a:r>
            <a:r>
              <a:rPr sz="1750" spc="-40" dirty="0"/>
              <a:t> </a:t>
            </a:r>
            <a:r>
              <a:rPr sz="1750" spc="-10" dirty="0"/>
              <a:t>adjudicated, </a:t>
            </a:r>
            <a:r>
              <a:rPr sz="1750" spc="-40" dirty="0"/>
              <a:t>with</a:t>
            </a:r>
            <a:r>
              <a:rPr sz="1750" spc="-45" dirty="0"/>
              <a:t> </a:t>
            </a:r>
            <a:r>
              <a:rPr sz="1750" spc="-40" dirty="0"/>
              <a:t>courts</a:t>
            </a:r>
            <a:r>
              <a:rPr sz="1750" spc="-45" dirty="0"/>
              <a:t> </a:t>
            </a:r>
            <a:r>
              <a:rPr sz="1750" spc="-40" dirty="0"/>
              <a:t>often</a:t>
            </a:r>
            <a:r>
              <a:rPr sz="1750" spc="-45" dirty="0"/>
              <a:t> </a:t>
            </a:r>
            <a:r>
              <a:rPr sz="1750" spc="-40" dirty="0"/>
              <a:t>favoring</a:t>
            </a:r>
            <a:r>
              <a:rPr sz="1750" spc="-50" dirty="0"/>
              <a:t> </a:t>
            </a:r>
            <a:r>
              <a:rPr sz="1750" spc="-40" dirty="0"/>
              <a:t>industrial</a:t>
            </a:r>
            <a:r>
              <a:rPr sz="1750" spc="-55" dirty="0"/>
              <a:t> </a:t>
            </a:r>
            <a:r>
              <a:rPr sz="1750" spc="-10" dirty="0"/>
              <a:t>development.</a:t>
            </a:r>
            <a:endParaRPr sz="1750"/>
          </a:p>
          <a:p>
            <a:pPr marL="60960" marR="99695">
              <a:lnSpc>
                <a:spcPct val="138300"/>
              </a:lnSpc>
              <a:spcBef>
                <a:spcPts val="1870"/>
              </a:spcBef>
            </a:pPr>
            <a:r>
              <a:rPr sz="1750" spc="-40" dirty="0"/>
              <a:t>Notable</a:t>
            </a:r>
            <a:r>
              <a:rPr sz="1750" spc="-55" dirty="0"/>
              <a:t> </a:t>
            </a:r>
            <a:r>
              <a:rPr sz="1750" spc="-35" dirty="0"/>
              <a:t>cases</a:t>
            </a:r>
            <a:r>
              <a:rPr sz="1750" spc="-45" dirty="0"/>
              <a:t> </a:t>
            </a:r>
            <a:r>
              <a:rPr sz="1750" spc="-40" dirty="0"/>
              <a:t>like</a:t>
            </a:r>
            <a:r>
              <a:rPr sz="1750" spc="-35" dirty="0"/>
              <a:t> </a:t>
            </a:r>
            <a:r>
              <a:rPr sz="1750" spc="-40" dirty="0"/>
              <a:t>Sturges</a:t>
            </a:r>
            <a:r>
              <a:rPr sz="1750" spc="-45" dirty="0"/>
              <a:t> </a:t>
            </a:r>
            <a:r>
              <a:rPr sz="1750" dirty="0"/>
              <a:t>v</a:t>
            </a:r>
            <a:r>
              <a:rPr sz="1750" spc="-45" dirty="0"/>
              <a:t> Bridgman</a:t>
            </a:r>
            <a:r>
              <a:rPr sz="1750" spc="-50" dirty="0"/>
              <a:t> </a:t>
            </a:r>
            <a:r>
              <a:rPr sz="1750" spc="-35" dirty="0"/>
              <a:t>(1879)</a:t>
            </a:r>
            <a:r>
              <a:rPr sz="1750" spc="-55" dirty="0"/>
              <a:t> </a:t>
            </a:r>
            <a:r>
              <a:rPr sz="1750" spc="-45" dirty="0"/>
              <a:t>established</a:t>
            </a:r>
            <a:r>
              <a:rPr sz="1750" spc="-50" dirty="0"/>
              <a:t> </a:t>
            </a:r>
            <a:r>
              <a:rPr sz="1750" spc="-35" dirty="0"/>
              <a:t>the</a:t>
            </a:r>
            <a:r>
              <a:rPr sz="1750" spc="-25" dirty="0"/>
              <a:t> </a:t>
            </a:r>
            <a:r>
              <a:rPr sz="1750" spc="-45" dirty="0"/>
              <a:t>principle</a:t>
            </a:r>
            <a:r>
              <a:rPr sz="1750" spc="-70" dirty="0"/>
              <a:t> </a:t>
            </a:r>
            <a:r>
              <a:rPr sz="1750" spc="-30" dirty="0"/>
              <a:t>of</a:t>
            </a:r>
            <a:r>
              <a:rPr sz="1750" spc="-40" dirty="0"/>
              <a:t> </a:t>
            </a:r>
            <a:r>
              <a:rPr sz="1750" spc="-45" dirty="0"/>
              <a:t>"coming</a:t>
            </a:r>
            <a:r>
              <a:rPr sz="1750" spc="-65" dirty="0"/>
              <a:t> </a:t>
            </a:r>
            <a:r>
              <a:rPr sz="1750" spc="-30" dirty="0"/>
              <a:t>to</a:t>
            </a:r>
            <a:r>
              <a:rPr sz="1750" spc="-45" dirty="0"/>
              <a:t> </a:t>
            </a:r>
            <a:r>
              <a:rPr sz="1750" spc="-40" dirty="0"/>
              <a:t>the nuisance," </a:t>
            </a:r>
            <a:r>
              <a:rPr sz="1750" spc="-35" dirty="0"/>
              <a:t>which</a:t>
            </a:r>
            <a:r>
              <a:rPr sz="1750" spc="-50" dirty="0"/>
              <a:t> </a:t>
            </a:r>
            <a:r>
              <a:rPr sz="1750" spc="-45" dirty="0"/>
              <a:t>considered</a:t>
            </a:r>
            <a:r>
              <a:rPr sz="1750" spc="-40" dirty="0"/>
              <a:t> whether</a:t>
            </a:r>
            <a:r>
              <a:rPr sz="1750" spc="-20" dirty="0"/>
              <a:t> </a:t>
            </a:r>
            <a:r>
              <a:rPr sz="1750" spc="-35" dirty="0"/>
              <a:t>the</a:t>
            </a:r>
            <a:r>
              <a:rPr sz="1750" spc="-30" dirty="0"/>
              <a:t> </a:t>
            </a:r>
            <a:r>
              <a:rPr sz="1750" spc="-45" dirty="0"/>
              <a:t>plaintiff</a:t>
            </a:r>
            <a:r>
              <a:rPr sz="1750" spc="-80" dirty="0"/>
              <a:t> </a:t>
            </a:r>
            <a:r>
              <a:rPr sz="1750" spc="-25" dirty="0"/>
              <a:t>had </a:t>
            </a:r>
            <a:r>
              <a:rPr sz="1750" spc="-10" dirty="0"/>
              <a:t>moved </a:t>
            </a:r>
            <a:r>
              <a:rPr sz="1750" spc="-40" dirty="0"/>
              <a:t>plaintiff</a:t>
            </a:r>
            <a:r>
              <a:rPr sz="1750" spc="-70" dirty="0"/>
              <a:t> </a:t>
            </a:r>
            <a:r>
              <a:rPr sz="1750" spc="-35" dirty="0"/>
              <a:t>had</a:t>
            </a:r>
            <a:r>
              <a:rPr sz="1750" spc="-50" dirty="0"/>
              <a:t> </a:t>
            </a:r>
            <a:r>
              <a:rPr sz="1750" spc="-40" dirty="0"/>
              <a:t>moved</a:t>
            </a:r>
            <a:r>
              <a:rPr sz="1750" spc="-50" dirty="0"/>
              <a:t> </a:t>
            </a:r>
            <a:r>
              <a:rPr sz="1750" spc="-30" dirty="0"/>
              <a:t>to</a:t>
            </a:r>
            <a:r>
              <a:rPr sz="1750" spc="-55" dirty="0"/>
              <a:t> </a:t>
            </a:r>
            <a:r>
              <a:rPr sz="1750" spc="-20" dirty="0"/>
              <a:t>an</a:t>
            </a:r>
            <a:r>
              <a:rPr sz="1750" spc="-45" dirty="0"/>
              <a:t> </a:t>
            </a:r>
            <a:r>
              <a:rPr sz="1750" spc="-30" dirty="0"/>
              <a:t>area</a:t>
            </a:r>
            <a:r>
              <a:rPr sz="1750" spc="-55" dirty="0"/>
              <a:t> </a:t>
            </a:r>
            <a:r>
              <a:rPr sz="1750" spc="-40" dirty="0"/>
              <a:t>already</a:t>
            </a:r>
            <a:r>
              <a:rPr sz="1750" spc="-65" dirty="0"/>
              <a:t> </a:t>
            </a:r>
            <a:r>
              <a:rPr sz="1750" spc="-40" dirty="0"/>
              <a:t>affected</a:t>
            </a:r>
            <a:r>
              <a:rPr sz="1750" spc="-60" dirty="0"/>
              <a:t> </a:t>
            </a:r>
            <a:r>
              <a:rPr sz="1750" spc="-20" dirty="0"/>
              <a:t>by</a:t>
            </a:r>
            <a:r>
              <a:rPr sz="1750" spc="-50" dirty="0"/>
              <a:t> </a:t>
            </a:r>
            <a:r>
              <a:rPr sz="1750" spc="-35" dirty="0"/>
              <a:t>the</a:t>
            </a:r>
            <a:r>
              <a:rPr sz="1750" spc="-40" dirty="0"/>
              <a:t> </a:t>
            </a:r>
            <a:r>
              <a:rPr sz="1750" spc="-45" dirty="0"/>
              <a:t>nuisance.</a:t>
            </a:r>
            <a:r>
              <a:rPr sz="1750" spc="-75" dirty="0"/>
              <a:t> </a:t>
            </a:r>
            <a:r>
              <a:rPr sz="1750" spc="-35" dirty="0"/>
              <a:t>This</a:t>
            </a:r>
            <a:r>
              <a:rPr sz="1750" spc="-55" dirty="0"/>
              <a:t> </a:t>
            </a:r>
            <a:r>
              <a:rPr sz="1750" spc="-40" dirty="0"/>
              <a:t>period</a:t>
            </a:r>
            <a:r>
              <a:rPr sz="1750" spc="-45" dirty="0"/>
              <a:t> </a:t>
            </a:r>
            <a:r>
              <a:rPr sz="1750" spc="-35" dirty="0"/>
              <a:t>also</a:t>
            </a:r>
            <a:r>
              <a:rPr sz="1750" spc="-55" dirty="0"/>
              <a:t> </a:t>
            </a:r>
            <a:r>
              <a:rPr sz="1750" spc="-25" dirty="0"/>
              <a:t>saw</a:t>
            </a:r>
            <a:r>
              <a:rPr sz="1750" spc="-45" dirty="0"/>
              <a:t> </a:t>
            </a:r>
            <a:r>
              <a:rPr sz="1750" spc="-40" dirty="0"/>
              <a:t>the</a:t>
            </a:r>
            <a:r>
              <a:rPr sz="1750" spc="-50" dirty="0"/>
              <a:t> </a:t>
            </a:r>
            <a:r>
              <a:rPr sz="1750" spc="-45" dirty="0"/>
              <a:t>emergence</a:t>
            </a:r>
            <a:r>
              <a:rPr sz="1750" spc="-55" dirty="0"/>
              <a:t> </a:t>
            </a:r>
            <a:r>
              <a:rPr sz="1750" spc="-30" dirty="0"/>
              <a:t>of</a:t>
            </a:r>
            <a:r>
              <a:rPr sz="1750" spc="-50" dirty="0"/>
              <a:t> </a:t>
            </a:r>
            <a:r>
              <a:rPr sz="1750" spc="-40" dirty="0"/>
              <a:t>statutory</a:t>
            </a:r>
            <a:r>
              <a:rPr sz="1750" spc="-55" dirty="0"/>
              <a:t> </a:t>
            </a:r>
            <a:r>
              <a:rPr sz="1750" spc="-45" dirty="0"/>
              <a:t>regulations</a:t>
            </a:r>
            <a:r>
              <a:rPr sz="1750" spc="-55" dirty="0"/>
              <a:t> </a:t>
            </a:r>
            <a:r>
              <a:rPr sz="1750" spc="-20" dirty="0"/>
              <a:t>to</a:t>
            </a:r>
            <a:r>
              <a:rPr sz="1750" spc="-35" dirty="0"/>
              <a:t> </a:t>
            </a:r>
            <a:r>
              <a:rPr sz="1750" spc="-40" dirty="0"/>
              <a:t>address</a:t>
            </a:r>
            <a:r>
              <a:rPr sz="1750" spc="-55" dirty="0"/>
              <a:t> </a:t>
            </a:r>
            <a:r>
              <a:rPr sz="1750" spc="-10" dirty="0"/>
              <a:t>industrial </a:t>
            </a:r>
            <a:r>
              <a:rPr sz="1750" spc="-40" dirty="0"/>
              <a:t>address</a:t>
            </a:r>
            <a:r>
              <a:rPr sz="1750" spc="-20" dirty="0"/>
              <a:t> </a:t>
            </a:r>
            <a:r>
              <a:rPr sz="1750" spc="-40" dirty="0"/>
              <a:t>industrial</a:t>
            </a:r>
            <a:r>
              <a:rPr sz="1750" spc="-30" dirty="0"/>
              <a:t> </a:t>
            </a:r>
            <a:r>
              <a:rPr sz="1750" spc="-45" dirty="0"/>
              <a:t>pollution, </a:t>
            </a:r>
            <a:r>
              <a:rPr sz="1750" spc="-50" dirty="0"/>
              <a:t>complementing</a:t>
            </a:r>
            <a:r>
              <a:rPr sz="1750" spc="-65" dirty="0"/>
              <a:t> </a:t>
            </a:r>
            <a:r>
              <a:rPr sz="1750" spc="-45" dirty="0"/>
              <a:t>common</a:t>
            </a:r>
            <a:r>
              <a:rPr sz="1750" spc="-20" dirty="0"/>
              <a:t> </a:t>
            </a:r>
            <a:r>
              <a:rPr sz="1750" spc="-30" dirty="0"/>
              <a:t>law</a:t>
            </a:r>
            <a:r>
              <a:rPr sz="1750" spc="-45" dirty="0"/>
              <a:t> </a:t>
            </a:r>
            <a:r>
              <a:rPr sz="1750" spc="-40" dirty="0"/>
              <a:t>nuisance</a:t>
            </a:r>
            <a:r>
              <a:rPr sz="1750" spc="-25" dirty="0"/>
              <a:t> </a:t>
            </a:r>
            <a:r>
              <a:rPr sz="1750" spc="-10" dirty="0"/>
              <a:t>principles.</a:t>
            </a:r>
            <a:endParaRPr sz="1750"/>
          </a:p>
        </p:txBody>
      </p:sp>
      <p:sp>
        <p:nvSpPr>
          <p:cNvPr id="4" name="object 4"/>
          <p:cNvSpPr txBox="1"/>
          <p:nvPr/>
        </p:nvSpPr>
        <p:spPr>
          <a:xfrm>
            <a:off x="1008075" y="5918453"/>
            <a:ext cx="18967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95" dirty="0">
                <a:solidFill>
                  <a:srgbClr val="E4DFDF"/>
                </a:solidFill>
                <a:latin typeface="Carlito"/>
                <a:cs typeface="Carlito"/>
              </a:rPr>
              <a:t>Pre-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Industrial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25" dirty="0">
                <a:solidFill>
                  <a:srgbClr val="E4DFDF"/>
                </a:solidFill>
                <a:latin typeface="Carlito"/>
                <a:cs typeface="Carlito"/>
              </a:rPr>
              <a:t>Era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08075" y="6474333"/>
            <a:ext cx="325374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disputes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4693920"/>
            <a:ext cx="13042392" cy="908303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5356097" y="5918453"/>
            <a:ext cx="228155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Industrial</a:t>
            </a:r>
            <a:r>
              <a:rPr sz="2200" b="1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0" dirty="0">
                <a:solidFill>
                  <a:srgbClr val="E4DFDF"/>
                </a:solidFill>
                <a:latin typeface="Carlito"/>
                <a:cs typeface="Carlito"/>
              </a:rPr>
              <a:t>Revolution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6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5356097" y="6372504"/>
            <a:ext cx="371538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economic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progress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property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endParaRPr sz="175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704069" y="5918453"/>
            <a:ext cx="2005964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95" dirty="0">
                <a:solidFill>
                  <a:srgbClr val="E4DFDF"/>
                </a:solidFill>
                <a:latin typeface="Carlito"/>
                <a:cs typeface="Carlito"/>
              </a:rPr>
              <a:t>Post-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Industrial</a:t>
            </a:r>
            <a:r>
              <a:rPr sz="2200" b="1" spc="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25" dirty="0">
                <a:solidFill>
                  <a:srgbClr val="E4DFDF"/>
                </a:solidFill>
                <a:latin typeface="Carlito"/>
                <a:cs typeface="Carlito"/>
              </a:rPr>
              <a:t>Era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704069" y="6474333"/>
            <a:ext cx="3074035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Emergence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statutory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regulations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121410"/>
            <a:ext cx="4945380" cy="704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25" dirty="0"/>
              <a:t>Modern</a:t>
            </a:r>
            <a:r>
              <a:rPr spc="-235" dirty="0"/>
              <a:t> </a:t>
            </a:r>
            <a:r>
              <a:rPr spc="-130" dirty="0"/>
              <a:t>Nuisance</a:t>
            </a:r>
            <a:r>
              <a:rPr spc="-240" dirty="0"/>
              <a:t> </a:t>
            </a:r>
            <a:r>
              <a:rPr spc="-35" dirty="0"/>
              <a:t>Law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90955" y="5012435"/>
            <a:ext cx="4203700" cy="2056130"/>
            <a:chOff x="790955" y="5012435"/>
            <a:chExt cx="4203700" cy="2056130"/>
          </a:xfrm>
        </p:grpSpPr>
        <p:sp>
          <p:nvSpPr>
            <p:cNvPr id="4" name="object 4"/>
            <p:cNvSpPr/>
            <p:nvPr/>
          </p:nvSpPr>
          <p:spPr>
            <a:xfrm>
              <a:off x="794765" y="5016245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4100322" y="0"/>
                  </a:moveTo>
                  <a:lnTo>
                    <a:pt x="95288" y="0"/>
                  </a:lnTo>
                  <a:lnTo>
                    <a:pt x="58196" y="7489"/>
                  </a:lnTo>
                  <a:lnTo>
                    <a:pt x="27908" y="27908"/>
                  </a:lnTo>
                  <a:lnTo>
                    <a:pt x="7487" y="58185"/>
                  </a:lnTo>
                  <a:lnTo>
                    <a:pt x="0" y="95249"/>
                  </a:lnTo>
                  <a:lnTo>
                    <a:pt x="0" y="1952967"/>
                  </a:lnTo>
                  <a:lnTo>
                    <a:pt x="7487" y="1990059"/>
                  </a:lnTo>
                  <a:lnTo>
                    <a:pt x="27908" y="2020347"/>
                  </a:lnTo>
                  <a:lnTo>
                    <a:pt x="58196" y="2040768"/>
                  </a:lnTo>
                  <a:lnTo>
                    <a:pt x="95288" y="2048255"/>
                  </a:lnTo>
                  <a:lnTo>
                    <a:pt x="4100322" y="2048255"/>
                  </a:lnTo>
                  <a:lnTo>
                    <a:pt x="4137386" y="2040768"/>
                  </a:lnTo>
                  <a:lnTo>
                    <a:pt x="4167663" y="2020347"/>
                  </a:lnTo>
                  <a:lnTo>
                    <a:pt x="4188082" y="1990059"/>
                  </a:lnTo>
                  <a:lnTo>
                    <a:pt x="4195572" y="1952967"/>
                  </a:lnTo>
                  <a:lnTo>
                    <a:pt x="4195572" y="95249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94765" y="5016245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0" y="95249"/>
                  </a:moveTo>
                  <a:lnTo>
                    <a:pt x="7487" y="58185"/>
                  </a:lnTo>
                  <a:lnTo>
                    <a:pt x="27908" y="27908"/>
                  </a:lnTo>
                  <a:lnTo>
                    <a:pt x="58196" y="7489"/>
                  </a:lnTo>
                  <a:lnTo>
                    <a:pt x="95288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49"/>
                  </a:lnTo>
                  <a:lnTo>
                    <a:pt x="4195572" y="1952967"/>
                  </a:lnTo>
                  <a:lnTo>
                    <a:pt x="4188082" y="1990059"/>
                  </a:lnTo>
                  <a:lnTo>
                    <a:pt x="4167663" y="2020347"/>
                  </a:lnTo>
                  <a:lnTo>
                    <a:pt x="4137386" y="2040768"/>
                  </a:lnTo>
                  <a:lnTo>
                    <a:pt x="4100322" y="2048255"/>
                  </a:lnTo>
                  <a:lnTo>
                    <a:pt x="95288" y="2048255"/>
                  </a:lnTo>
                  <a:lnTo>
                    <a:pt x="58196" y="2040768"/>
                  </a:lnTo>
                  <a:lnTo>
                    <a:pt x="27908" y="2020347"/>
                  </a:lnTo>
                  <a:lnTo>
                    <a:pt x="7487" y="1990059"/>
                  </a:lnTo>
                  <a:lnTo>
                    <a:pt x="0" y="1952967"/>
                  </a:lnTo>
                  <a:lnTo>
                    <a:pt x="0" y="95249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015695" y="5680633"/>
            <a:ext cx="3324225" cy="1132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38400"/>
              </a:lnSpc>
              <a:spcBef>
                <a:spcPts val="95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Increased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emphasis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environmental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protection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nuisance cases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213603" y="5012435"/>
            <a:ext cx="4204970" cy="2056130"/>
            <a:chOff x="5213603" y="5012435"/>
            <a:chExt cx="4204970" cy="2056130"/>
          </a:xfrm>
        </p:grpSpPr>
        <p:sp>
          <p:nvSpPr>
            <p:cNvPr id="8" name="object 8"/>
            <p:cNvSpPr/>
            <p:nvPr/>
          </p:nvSpPr>
          <p:spPr>
            <a:xfrm>
              <a:off x="5217413" y="5016245"/>
              <a:ext cx="4197350" cy="2048510"/>
            </a:xfrm>
            <a:custGeom>
              <a:avLst/>
              <a:gdLst/>
              <a:ahLst/>
              <a:cxnLst/>
              <a:rect l="l" t="t" r="r" b="b"/>
              <a:pathLst>
                <a:path w="4197350" h="2048509">
                  <a:moveTo>
                    <a:pt x="4101845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49"/>
                  </a:lnTo>
                  <a:lnTo>
                    <a:pt x="0" y="1952967"/>
                  </a:lnTo>
                  <a:lnTo>
                    <a:pt x="7489" y="1990059"/>
                  </a:lnTo>
                  <a:lnTo>
                    <a:pt x="27908" y="2020347"/>
                  </a:lnTo>
                  <a:lnTo>
                    <a:pt x="58185" y="2040768"/>
                  </a:lnTo>
                  <a:lnTo>
                    <a:pt x="95250" y="2048255"/>
                  </a:lnTo>
                  <a:lnTo>
                    <a:pt x="4101845" y="2048255"/>
                  </a:lnTo>
                  <a:lnTo>
                    <a:pt x="4138910" y="2040768"/>
                  </a:lnTo>
                  <a:lnTo>
                    <a:pt x="4169187" y="2020347"/>
                  </a:lnTo>
                  <a:lnTo>
                    <a:pt x="4189606" y="1990059"/>
                  </a:lnTo>
                  <a:lnTo>
                    <a:pt x="4197095" y="1952967"/>
                  </a:lnTo>
                  <a:lnTo>
                    <a:pt x="4197095" y="95249"/>
                  </a:lnTo>
                  <a:lnTo>
                    <a:pt x="4189606" y="58185"/>
                  </a:lnTo>
                  <a:lnTo>
                    <a:pt x="4169187" y="27908"/>
                  </a:lnTo>
                  <a:lnTo>
                    <a:pt x="4138910" y="7489"/>
                  </a:lnTo>
                  <a:lnTo>
                    <a:pt x="4101845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217413" y="5016245"/>
              <a:ext cx="4197350" cy="2048510"/>
            </a:xfrm>
            <a:custGeom>
              <a:avLst/>
              <a:gdLst/>
              <a:ahLst/>
              <a:cxnLst/>
              <a:rect l="l" t="t" r="r" b="b"/>
              <a:pathLst>
                <a:path w="4197350" h="2048509">
                  <a:moveTo>
                    <a:pt x="0" y="95249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1845" y="0"/>
                  </a:lnTo>
                  <a:lnTo>
                    <a:pt x="4138910" y="7489"/>
                  </a:lnTo>
                  <a:lnTo>
                    <a:pt x="4169187" y="27908"/>
                  </a:lnTo>
                  <a:lnTo>
                    <a:pt x="4189606" y="58185"/>
                  </a:lnTo>
                  <a:lnTo>
                    <a:pt x="4197095" y="95249"/>
                  </a:lnTo>
                  <a:lnTo>
                    <a:pt x="4197095" y="1952967"/>
                  </a:lnTo>
                  <a:lnTo>
                    <a:pt x="4189606" y="1990059"/>
                  </a:lnTo>
                  <a:lnTo>
                    <a:pt x="4169187" y="2020347"/>
                  </a:lnTo>
                  <a:lnTo>
                    <a:pt x="4138910" y="2040768"/>
                  </a:lnTo>
                  <a:lnTo>
                    <a:pt x="4101845" y="2048255"/>
                  </a:lnTo>
                  <a:lnTo>
                    <a:pt x="95250" y="2048255"/>
                  </a:lnTo>
                  <a:lnTo>
                    <a:pt x="58185" y="2040768"/>
                  </a:lnTo>
                  <a:lnTo>
                    <a:pt x="27908" y="2020347"/>
                  </a:lnTo>
                  <a:lnTo>
                    <a:pt x="7489" y="1990059"/>
                  </a:lnTo>
                  <a:lnTo>
                    <a:pt x="0" y="1952967"/>
                  </a:lnTo>
                  <a:lnTo>
                    <a:pt x="0" y="95249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439283" y="5680633"/>
            <a:ext cx="3481704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Blending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with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statutory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regulations</a:t>
            </a:r>
            <a:endParaRPr sz="1750">
              <a:latin typeface="Carlito"/>
              <a:cs typeface="Carlito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9637776" y="5012435"/>
            <a:ext cx="4203700" cy="2056130"/>
            <a:chOff x="9637776" y="5012435"/>
            <a:chExt cx="4203700" cy="2056130"/>
          </a:xfrm>
        </p:grpSpPr>
        <p:sp>
          <p:nvSpPr>
            <p:cNvPr id="12" name="object 12"/>
            <p:cNvSpPr/>
            <p:nvPr/>
          </p:nvSpPr>
          <p:spPr>
            <a:xfrm>
              <a:off x="9641586" y="5016245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4100322" y="0"/>
                  </a:moveTo>
                  <a:lnTo>
                    <a:pt x="95250" y="0"/>
                  </a:lnTo>
                  <a:lnTo>
                    <a:pt x="58185" y="7489"/>
                  </a:lnTo>
                  <a:lnTo>
                    <a:pt x="27908" y="27908"/>
                  </a:lnTo>
                  <a:lnTo>
                    <a:pt x="7489" y="58185"/>
                  </a:lnTo>
                  <a:lnTo>
                    <a:pt x="0" y="95249"/>
                  </a:lnTo>
                  <a:lnTo>
                    <a:pt x="0" y="1952967"/>
                  </a:lnTo>
                  <a:lnTo>
                    <a:pt x="7489" y="1990059"/>
                  </a:lnTo>
                  <a:lnTo>
                    <a:pt x="27908" y="2020347"/>
                  </a:lnTo>
                  <a:lnTo>
                    <a:pt x="58185" y="2040768"/>
                  </a:lnTo>
                  <a:lnTo>
                    <a:pt x="95250" y="2048255"/>
                  </a:lnTo>
                  <a:lnTo>
                    <a:pt x="4100322" y="2048255"/>
                  </a:lnTo>
                  <a:lnTo>
                    <a:pt x="4137386" y="2040768"/>
                  </a:lnTo>
                  <a:lnTo>
                    <a:pt x="4167663" y="2020347"/>
                  </a:lnTo>
                  <a:lnTo>
                    <a:pt x="4188082" y="1990059"/>
                  </a:lnTo>
                  <a:lnTo>
                    <a:pt x="4195572" y="1952967"/>
                  </a:lnTo>
                  <a:lnTo>
                    <a:pt x="4195572" y="95249"/>
                  </a:lnTo>
                  <a:lnTo>
                    <a:pt x="4188082" y="58185"/>
                  </a:lnTo>
                  <a:lnTo>
                    <a:pt x="4167663" y="27908"/>
                  </a:lnTo>
                  <a:lnTo>
                    <a:pt x="4137386" y="7489"/>
                  </a:lnTo>
                  <a:lnTo>
                    <a:pt x="4100322" y="0"/>
                  </a:lnTo>
                  <a:close/>
                </a:path>
              </a:pathLst>
            </a:custGeom>
            <a:solidFill>
              <a:srgbClr val="1100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9641586" y="5016245"/>
              <a:ext cx="4196080" cy="2048510"/>
            </a:xfrm>
            <a:custGeom>
              <a:avLst/>
              <a:gdLst/>
              <a:ahLst/>
              <a:cxnLst/>
              <a:rect l="l" t="t" r="r" b="b"/>
              <a:pathLst>
                <a:path w="4196080" h="2048509">
                  <a:moveTo>
                    <a:pt x="0" y="95249"/>
                  </a:moveTo>
                  <a:lnTo>
                    <a:pt x="7489" y="58185"/>
                  </a:lnTo>
                  <a:lnTo>
                    <a:pt x="27908" y="27908"/>
                  </a:lnTo>
                  <a:lnTo>
                    <a:pt x="58185" y="7489"/>
                  </a:lnTo>
                  <a:lnTo>
                    <a:pt x="95250" y="0"/>
                  </a:lnTo>
                  <a:lnTo>
                    <a:pt x="4100322" y="0"/>
                  </a:lnTo>
                  <a:lnTo>
                    <a:pt x="4137386" y="7489"/>
                  </a:lnTo>
                  <a:lnTo>
                    <a:pt x="4167663" y="27908"/>
                  </a:lnTo>
                  <a:lnTo>
                    <a:pt x="4188082" y="58185"/>
                  </a:lnTo>
                  <a:lnTo>
                    <a:pt x="4195572" y="95249"/>
                  </a:lnTo>
                  <a:lnTo>
                    <a:pt x="4195572" y="1952967"/>
                  </a:lnTo>
                  <a:lnTo>
                    <a:pt x="4188082" y="1990059"/>
                  </a:lnTo>
                  <a:lnTo>
                    <a:pt x="4167663" y="2020347"/>
                  </a:lnTo>
                  <a:lnTo>
                    <a:pt x="4137386" y="2040768"/>
                  </a:lnTo>
                  <a:lnTo>
                    <a:pt x="4100322" y="2048255"/>
                  </a:lnTo>
                  <a:lnTo>
                    <a:pt x="95250" y="2048255"/>
                  </a:lnTo>
                  <a:lnTo>
                    <a:pt x="58185" y="2040768"/>
                  </a:lnTo>
                  <a:lnTo>
                    <a:pt x="27908" y="2020347"/>
                  </a:lnTo>
                  <a:lnTo>
                    <a:pt x="7489" y="1990059"/>
                  </a:lnTo>
                  <a:lnTo>
                    <a:pt x="0" y="1952967"/>
                  </a:lnTo>
                  <a:lnTo>
                    <a:pt x="0" y="95249"/>
                  </a:lnTo>
                  <a:close/>
                </a:path>
              </a:pathLst>
            </a:custGeom>
            <a:ln w="7620">
              <a:solidFill>
                <a:srgbClr val="2A18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781304" y="2267508"/>
            <a:ext cx="12847320" cy="33191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Contemporary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law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has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evolved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address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wide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range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issues,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from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to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noise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light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disturbances.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current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framework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balances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traditional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common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law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statutory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regulations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protection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laws.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now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consider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factors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such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nature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extent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harm,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social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value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activity,</a:t>
            </a:r>
            <a:r>
              <a:rPr sz="1750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cost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prevention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mitigation.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5"/>
              </a:spcBef>
            </a:pPr>
            <a:endParaRPr sz="1750">
              <a:latin typeface="Carlito"/>
              <a:cs typeface="Carlito"/>
            </a:endParaRPr>
          </a:p>
          <a:p>
            <a:pPr marL="12700" marR="5080">
              <a:lnSpc>
                <a:spcPct val="138300"/>
              </a:lnSpc>
            </a:pP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Key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modern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Cambridge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Water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Co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Eastern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Counties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Leather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plc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(1994)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refined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concept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foreseeability</a:t>
            </a:r>
            <a:r>
              <a:rPr sz="1750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claims,</a:t>
            </a:r>
            <a:r>
              <a:rPr sz="1750" spc="-9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while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claims,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while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others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addressed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issues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electronic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interference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change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impacts.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910"/>
              </a:spcBef>
            </a:pPr>
            <a:endParaRPr sz="1750">
              <a:latin typeface="Carlito"/>
              <a:cs typeface="Carlito"/>
            </a:endParaRPr>
          </a:p>
          <a:p>
            <a:pPr marL="247015">
              <a:lnSpc>
                <a:spcPct val="100000"/>
              </a:lnSpc>
              <a:tabLst>
                <a:tab pos="4670425" algn="l"/>
                <a:tab pos="9093835" algn="l"/>
              </a:tabLst>
            </a:pP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2200" b="1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20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Statutory</a:t>
            </a:r>
            <a:r>
              <a:rPr sz="2200" b="1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Integration</a:t>
            </a:r>
            <a:r>
              <a:rPr sz="2200" b="1" dirty="0">
                <a:solidFill>
                  <a:srgbClr val="E4DFDF"/>
                </a:solidFill>
                <a:latin typeface="Carlito"/>
                <a:cs typeface="Carlito"/>
              </a:rPr>
              <a:t>	</a:t>
            </a:r>
            <a:r>
              <a:rPr sz="2200" b="1" spc="-75" dirty="0">
                <a:solidFill>
                  <a:srgbClr val="E4DFDF"/>
                </a:solidFill>
                <a:latin typeface="Carlito"/>
                <a:cs typeface="Carlito"/>
              </a:rPr>
              <a:t>Emerging</a:t>
            </a:r>
            <a:r>
              <a:rPr sz="2200" b="1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E4DFDF"/>
                </a:solidFill>
                <a:latin typeface="Carlito"/>
                <a:cs typeface="Carlito"/>
              </a:rPr>
              <a:t>Issues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7</a:t>
            </a:r>
          </a:p>
        </p:txBody>
      </p:sp>
      <p:sp>
        <p:nvSpPr>
          <p:cNvPr id="15" name="object 15"/>
          <p:cNvSpPr txBox="1"/>
          <p:nvPr/>
        </p:nvSpPr>
        <p:spPr>
          <a:xfrm>
            <a:off x="9862819" y="5680633"/>
            <a:ext cx="3720465" cy="11322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38400"/>
              </a:lnSpc>
              <a:spcBef>
                <a:spcPts val="95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Addressing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challenges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electronic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electronic interference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change change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1276045"/>
            <a:ext cx="5836920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14" dirty="0"/>
              <a:t>Public</a:t>
            </a:r>
            <a:r>
              <a:rPr spc="-275" dirty="0"/>
              <a:t> </a:t>
            </a:r>
            <a:r>
              <a:rPr spc="-95" dirty="0"/>
              <a:t>vs.</a:t>
            </a:r>
            <a:r>
              <a:rPr spc="-260" dirty="0"/>
              <a:t> </a:t>
            </a:r>
            <a:r>
              <a:rPr spc="-130" dirty="0"/>
              <a:t>Private</a:t>
            </a:r>
            <a:r>
              <a:rPr spc="-285" dirty="0"/>
              <a:t> </a:t>
            </a:r>
            <a:r>
              <a:rPr spc="-95" dirty="0"/>
              <a:t>Nuisance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8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5919013"/>
            <a:ext cx="553910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Affects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large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involves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criminal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penalties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-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penalties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Typically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brought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by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government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entities</a:t>
            </a:r>
            <a:endParaRPr sz="175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1304" y="2422702"/>
            <a:ext cx="12903835" cy="3311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1760">
              <a:lnSpc>
                <a:spcPct val="138300"/>
              </a:lnSpc>
              <a:spcBef>
                <a:spcPts val="100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distinction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private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remains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crucial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aspect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modern 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law.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involves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interference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community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large,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requiring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action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by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public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authorities.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Private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nuisance,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other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hand,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involves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substantial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unreasonable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interference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an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individual's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use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or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enjoyment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their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property.</a:t>
            </a:r>
            <a:endParaRPr sz="1750">
              <a:latin typeface="Carlito"/>
              <a:cs typeface="Carlito"/>
            </a:endParaRPr>
          </a:p>
          <a:p>
            <a:pPr marL="12700" marR="5080">
              <a:lnSpc>
                <a:spcPct val="138400"/>
              </a:lnSpc>
              <a:spcBef>
                <a:spcPts val="1864"/>
              </a:spcBef>
            </a:pP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Legal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implications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differ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significantly</a:t>
            </a:r>
            <a:r>
              <a:rPr sz="1750" spc="-9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between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two.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Public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 often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involve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criminal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penalties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are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typically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brought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by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government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brought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by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government entities,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while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private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are civil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matters seeking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injunctions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damages.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Understanding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differences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is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these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differences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crucial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for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practitioners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owners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alike.</a:t>
            </a:r>
            <a:endParaRPr sz="175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endParaRPr sz="17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6818630" algn="l"/>
              </a:tabLst>
            </a:pPr>
            <a:r>
              <a:rPr sz="2200" b="1" spc="-70" dirty="0">
                <a:solidFill>
                  <a:srgbClr val="FFFFFF"/>
                </a:solidFill>
                <a:latin typeface="Carlito"/>
                <a:cs typeface="Carlito"/>
              </a:rPr>
              <a:t>Public</a:t>
            </a:r>
            <a:r>
              <a:rPr sz="2200" b="1" spc="-95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Nuisance</a:t>
            </a:r>
            <a:r>
              <a:rPr sz="2200" b="1" dirty="0">
                <a:solidFill>
                  <a:srgbClr val="FFFFFF"/>
                </a:solidFill>
                <a:latin typeface="Carlito"/>
                <a:cs typeface="Carlito"/>
              </a:rPr>
              <a:t>	</a:t>
            </a:r>
            <a:r>
              <a:rPr sz="2200" b="1" spc="-80" dirty="0">
                <a:solidFill>
                  <a:srgbClr val="FFFFFF"/>
                </a:solidFill>
                <a:latin typeface="Carlito"/>
                <a:cs typeface="Carlito"/>
              </a:rPr>
              <a:t>Private</a:t>
            </a:r>
            <a:r>
              <a:rPr sz="2200" b="1" spc="-20" dirty="0">
                <a:solidFill>
                  <a:srgbClr val="FFFFFF"/>
                </a:solidFill>
                <a:latin typeface="Carlito"/>
                <a:cs typeface="Carlito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Carlito"/>
                <a:cs typeface="Carlito"/>
              </a:rPr>
              <a:t>Nuisance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87488" y="5919013"/>
            <a:ext cx="597471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Affects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individual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property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rights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Civil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matter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-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Seeks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injunctions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or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injunctions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or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damages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1304" y="958418"/>
            <a:ext cx="5392420" cy="7048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40" dirty="0"/>
              <a:t>Environmental</a:t>
            </a:r>
            <a:r>
              <a:rPr spc="-245" dirty="0"/>
              <a:t> </a:t>
            </a:r>
            <a:r>
              <a:rPr spc="-90" dirty="0"/>
              <a:t>Nuisance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1304" y="2105076"/>
            <a:ext cx="13061315" cy="2476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60985" algn="just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become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significant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focus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modern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law,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reflecting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growing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concerns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about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ecological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damage.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ecological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damage.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involving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air,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water,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soil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contamination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shaped</a:t>
            </a:r>
            <a:r>
              <a:rPr sz="1750" spc="-1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legal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landscape,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often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blending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traditional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principles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principles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statutory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regulations.</a:t>
            </a:r>
            <a:endParaRPr sz="1750">
              <a:latin typeface="Carlito"/>
              <a:cs typeface="Carlito"/>
            </a:endParaRPr>
          </a:p>
          <a:p>
            <a:pPr marL="12700" marR="5080">
              <a:lnSpc>
                <a:spcPct val="138400"/>
              </a:lnSpc>
              <a:spcBef>
                <a:spcPts val="1864"/>
              </a:spcBef>
            </a:pP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Landmark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like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Boomer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v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Atlantic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Cement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Co.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(1970)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US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have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grappled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with balancing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economic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interests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against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protection.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Courts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increasingly</a:t>
            </a:r>
            <a:r>
              <a:rPr sz="1750" spc="-8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consider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long-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term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environmental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impacts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precautionary</a:t>
            </a:r>
            <a:r>
              <a:rPr sz="1750" spc="-7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principle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their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judgments.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The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rise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climate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change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litigation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represents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dirty="0">
                <a:solidFill>
                  <a:srgbClr val="E4DFDF"/>
                </a:solidFill>
                <a:latin typeface="Carlito"/>
                <a:cs typeface="Carlito"/>
              </a:rPr>
              <a:t>a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new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frontier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in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environmental</a:t>
            </a:r>
            <a:r>
              <a:rPr sz="1750" spc="-6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nuisance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law,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challenging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traditional</a:t>
            </a:r>
            <a:r>
              <a:rPr sz="1750" spc="-7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concepts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causation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harm.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004" y="5216652"/>
            <a:ext cx="566927" cy="56692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81304" y="5986398"/>
            <a:ext cx="13703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60" dirty="0">
                <a:solidFill>
                  <a:srgbClr val="E4DFDF"/>
                </a:solidFill>
                <a:latin typeface="Carlito"/>
                <a:cs typeface="Carlito"/>
              </a:rPr>
              <a:t>Air</a:t>
            </a:r>
            <a:r>
              <a:rPr sz="2200" b="1" spc="-11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5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1304" y="6542278"/>
            <a:ext cx="3502025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involving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emissions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air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quality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54752" y="5216652"/>
            <a:ext cx="566927" cy="566928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5242305" y="5986398"/>
            <a:ext cx="174688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80" dirty="0">
                <a:solidFill>
                  <a:srgbClr val="E4DFDF"/>
                </a:solidFill>
                <a:latin typeface="Carlito"/>
                <a:cs typeface="Carlito"/>
              </a:rPr>
              <a:t>Water</a:t>
            </a:r>
            <a:r>
              <a:rPr sz="2200" b="1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60" dirty="0">
                <a:solidFill>
                  <a:srgbClr val="E4DFDF"/>
                </a:solidFill>
                <a:latin typeface="Carlito"/>
                <a:cs typeface="Carlito"/>
              </a:rPr>
              <a:t>Pollution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242305" y="6440423"/>
            <a:ext cx="3800475" cy="763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383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Contamination</a:t>
            </a:r>
            <a:r>
              <a:rPr sz="1750" spc="-5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water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sources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and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bodies bodies</a:t>
            </a:r>
            <a:endParaRPr sz="1750">
              <a:latin typeface="Carlito"/>
              <a:cs typeface="Carlito"/>
            </a:endParaRPr>
          </a:p>
        </p:txBody>
      </p:sp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715500" y="5216652"/>
            <a:ext cx="566927" cy="566928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9704069" y="5986398"/>
            <a:ext cx="20878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b="1" spc="-65" dirty="0">
                <a:solidFill>
                  <a:srgbClr val="E4DFDF"/>
                </a:solidFill>
                <a:latin typeface="Carlito"/>
                <a:cs typeface="Carlito"/>
              </a:rPr>
              <a:t>Soil</a:t>
            </a:r>
            <a:r>
              <a:rPr sz="2200" b="1" spc="-9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2200" b="1" spc="-70" dirty="0">
                <a:solidFill>
                  <a:srgbClr val="E4DFDF"/>
                </a:solidFill>
                <a:latin typeface="Carlito"/>
                <a:cs typeface="Carlito"/>
              </a:rPr>
              <a:t>Contamination</a:t>
            </a:r>
            <a:endParaRPr sz="2200">
              <a:latin typeface="Carlito"/>
              <a:cs typeface="Carlito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80"/>
              </a:spcBef>
            </a:pPr>
            <a:r>
              <a:rPr spc="-25" dirty="0"/>
              <a:t>9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9704069" y="6542278"/>
            <a:ext cx="3371850" cy="292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Cases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30" dirty="0">
                <a:solidFill>
                  <a:srgbClr val="E4DFDF"/>
                </a:solidFill>
                <a:latin typeface="Carlito"/>
                <a:cs typeface="Carlito"/>
              </a:rPr>
              <a:t>of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 land</a:t>
            </a:r>
            <a:r>
              <a:rPr sz="1750" spc="-45" dirty="0">
                <a:solidFill>
                  <a:srgbClr val="E4DFDF"/>
                </a:solidFill>
                <a:latin typeface="Carlito"/>
                <a:cs typeface="Carlito"/>
              </a:rPr>
              <a:t> pollution</a:t>
            </a:r>
            <a:r>
              <a:rPr sz="1750" spc="-6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25" dirty="0">
                <a:solidFill>
                  <a:srgbClr val="E4DFDF"/>
                </a:solidFill>
                <a:latin typeface="Carlito"/>
                <a:cs typeface="Carlito"/>
              </a:rPr>
              <a:t>and</a:t>
            </a:r>
            <a:r>
              <a:rPr sz="1750" spc="-35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40" dirty="0">
                <a:solidFill>
                  <a:srgbClr val="E4DFDF"/>
                </a:solidFill>
                <a:latin typeface="Carlito"/>
                <a:cs typeface="Carlito"/>
              </a:rPr>
              <a:t>toxic</a:t>
            </a:r>
            <a:r>
              <a:rPr sz="1750" spc="-50" dirty="0">
                <a:solidFill>
                  <a:srgbClr val="E4DFDF"/>
                </a:solidFill>
                <a:latin typeface="Carlito"/>
                <a:cs typeface="Carlito"/>
              </a:rPr>
              <a:t> </a:t>
            </a:r>
            <a:r>
              <a:rPr sz="1750" spc="-10" dirty="0">
                <a:solidFill>
                  <a:srgbClr val="E4DFDF"/>
                </a:solidFill>
                <a:latin typeface="Carlito"/>
                <a:cs typeface="Carlito"/>
              </a:rPr>
              <a:t>waste</a:t>
            </a:r>
            <a:endParaRPr sz="175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2535</Words>
  <Application>Microsoft Office PowerPoint</Application>
  <PresentationFormat>Custom</PresentationFormat>
  <Paragraphs>181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Carlito</vt:lpstr>
      <vt:lpstr>Arial</vt:lpstr>
      <vt:lpstr>Garamond</vt:lpstr>
      <vt:lpstr>Noto Sans</vt:lpstr>
      <vt:lpstr>Office Theme</vt:lpstr>
      <vt:lpstr>Organic</vt:lpstr>
      <vt:lpstr>The Evolution of Nuisance Law:  Historical Perspectives and Modern Applications</vt:lpstr>
      <vt:lpstr>Minor House Keeping</vt:lpstr>
      <vt:lpstr>Introduction</vt:lpstr>
      <vt:lpstr>Early Origins of Nuisance Law</vt:lpstr>
      <vt:lpstr>Development in Common Law</vt:lpstr>
      <vt:lpstr>Impact of the Industrial Revolution</vt:lpstr>
      <vt:lpstr>Modern Nuisance Law</vt:lpstr>
      <vt:lpstr>Public vs. Private Nuisance</vt:lpstr>
      <vt:lpstr>Environmental Nuisance</vt:lpstr>
      <vt:lpstr>Nuisance in the Digital Age</vt:lpstr>
      <vt:lpstr>Nuisance and Urban Living</vt:lpstr>
      <vt:lpstr>Remedies for Nuisance</vt:lpstr>
      <vt:lpstr>Nuisance and Property Rights</vt:lpstr>
      <vt:lpstr>Role of Local Authorities</vt:lpstr>
      <vt:lpstr>Nuisance and Public Health</vt:lpstr>
      <vt:lpstr>Future Trends in Nuisance Law</vt:lpstr>
      <vt:lpstr>Conclusion: The Evolving Landscape of Nuisance Law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Okwudili Onyenwee Onwurah</cp:lastModifiedBy>
  <cp:revision>2</cp:revision>
  <dcterms:created xsi:type="dcterms:W3CDTF">2024-11-22T17:03:52Z</dcterms:created>
  <dcterms:modified xsi:type="dcterms:W3CDTF">2024-11-25T18:01:17Z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2024-11-22T00:00:00Z</vt:filetime>
  </property>
  <property fmtid="{D5CDD505-2E9C-101B-9397-08002B2CF9AE}" pid="3" name="Producer">
    <vt:lpwstr>3-Heights(TM) PDF Security Shell 4.8.25.2 (http://www.pdf-tools.com)</vt:lpwstr>
  </property>
</Properties>
</file>