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14630400" cy="8229600"/>
  <p:notesSz cx="14630400" cy="82296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6"/>
            <a:ext cx="12435840" cy="17282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0" y="4608576"/>
            <a:ext cx="10241280" cy="205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4630400" cy="8229600"/>
          </a:xfrm>
          <a:custGeom>
            <a:avLst/>
            <a:gdLst/>
            <a:ahLst/>
            <a:cxnLst/>
            <a:rect l="l" t="t" r="r" b="b"/>
            <a:pathLst>
              <a:path w="14630400" h="8229600">
                <a:moveTo>
                  <a:pt x="14630400" y="0"/>
                </a:moveTo>
                <a:lnTo>
                  <a:pt x="0" y="0"/>
                </a:lnTo>
                <a:lnTo>
                  <a:pt x="0" y="8229600"/>
                </a:lnTo>
                <a:lnTo>
                  <a:pt x="14630400" y="82296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46434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39700" y="7749538"/>
            <a:ext cx="1722119" cy="41147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4630400" cy="8229600"/>
          </a:xfrm>
          <a:custGeom>
            <a:avLst/>
            <a:gdLst/>
            <a:ahLst/>
            <a:cxnLst/>
            <a:rect l="l" t="t" r="r" b="b"/>
            <a:pathLst>
              <a:path w="14630400" h="8229600">
                <a:moveTo>
                  <a:pt x="14630400" y="0"/>
                </a:moveTo>
                <a:lnTo>
                  <a:pt x="0" y="0"/>
                </a:lnTo>
                <a:lnTo>
                  <a:pt x="0" y="8229600"/>
                </a:lnTo>
                <a:lnTo>
                  <a:pt x="14630400" y="82296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46434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39700" y="7749538"/>
            <a:ext cx="1722119" cy="41147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731520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7534656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4630400" cy="8229600"/>
          </a:xfrm>
          <a:custGeom>
            <a:avLst/>
            <a:gdLst/>
            <a:ahLst/>
            <a:cxnLst/>
            <a:rect l="l" t="t" r="r" b="b"/>
            <a:pathLst>
              <a:path w="14630400" h="8229600">
                <a:moveTo>
                  <a:pt x="14630400" y="0"/>
                </a:moveTo>
                <a:lnTo>
                  <a:pt x="0" y="0"/>
                </a:lnTo>
                <a:lnTo>
                  <a:pt x="0" y="8229600"/>
                </a:lnTo>
                <a:lnTo>
                  <a:pt x="14630400" y="82296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070E25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39700" y="7749538"/>
            <a:ext cx="1722119" cy="41147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9053" y="563372"/>
            <a:ext cx="13112292" cy="1366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95261" y="2864358"/>
            <a:ext cx="6590665" cy="2519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974336" y="7653528"/>
            <a:ext cx="4681728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731520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0533888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jp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12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12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12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Relationship Id="rId3" Type="http://schemas.openxmlformats.org/officeDocument/2006/relationships/image" Target="../media/image26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1.png"/><Relationship Id="rId4" Type="http://schemas.openxmlformats.org/officeDocument/2006/relationships/image" Target="../media/image27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1.png"/><Relationship Id="rId4" Type="http://schemas.openxmlformats.org/officeDocument/2006/relationships/image" Target="../media/image28.jpg"/><Relationship Id="rId5" Type="http://schemas.openxmlformats.org/officeDocument/2006/relationships/image" Target="../media/image26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g"/><Relationship Id="rId3" Type="http://schemas.openxmlformats.org/officeDocument/2006/relationships/image" Target="../media/image26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1.png"/><Relationship Id="rId4" Type="http://schemas.openxmlformats.org/officeDocument/2006/relationships/image" Target="../media/image30.jpg"/><Relationship Id="rId5" Type="http://schemas.openxmlformats.org/officeDocument/2006/relationships/image" Target="../media/image31.png"/><Relationship Id="rId6" Type="http://schemas.openxmlformats.org/officeDocument/2006/relationships/image" Target="../media/image26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1.png"/><Relationship Id="rId4" Type="http://schemas.openxmlformats.org/officeDocument/2006/relationships/image" Target="../media/image26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1.png"/><Relationship Id="rId4" Type="http://schemas.openxmlformats.org/officeDocument/2006/relationships/image" Target="../media/image32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jp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26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1.png"/><Relationship Id="rId4" Type="http://schemas.openxmlformats.org/officeDocument/2006/relationships/image" Target="../media/image39.jpg"/><Relationship Id="rId5" Type="http://schemas.openxmlformats.org/officeDocument/2006/relationships/image" Target="../media/image26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2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png"/><Relationship Id="rId4" Type="http://schemas.openxmlformats.org/officeDocument/2006/relationships/image" Target="../media/image12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2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4630400" cy="8229600"/>
            <a:chOff x="0" y="0"/>
            <a:chExt cx="14630400" cy="82296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4630399" cy="8229596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729996" y="731519"/>
              <a:ext cx="13167360" cy="6766559"/>
            </a:xfrm>
            <a:custGeom>
              <a:avLst/>
              <a:gdLst/>
              <a:ahLst/>
              <a:cxnLst/>
              <a:rect l="l" t="t" r="r" b="b"/>
              <a:pathLst>
                <a:path w="13167360" h="6766559">
                  <a:moveTo>
                    <a:pt x="0" y="6766559"/>
                  </a:moveTo>
                  <a:lnTo>
                    <a:pt x="13167360" y="6766559"/>
                  </a:lnTo>
                  <a:lnTo>
                    <a:pt x="13167360" y="0"/>
                  </a:lnTo>
                  <a:lnTo>
                    <a:pt x="0" y="0"/>
                  </a:lnTo>
                  <a:lnTo>
                    <a:pt x="0" y="6766559"/>
                  </a:lnTo>
                  <a:close/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784091"/>
              <a:ext cx="914399" cy="72847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725143" y="3784091"/>
              <a:ext cx="905255" cy="728472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674876" y="2906267"/>
              <a:ext cx="11289030" cy="0"/>
            </a:xfrm>
            <a:custGeom>
              <a:avLst/>
              <a:gdLst/>
              <a:ahLst/>
              <a:cxnLst/>
              <a:rect l="l" t="t" r="r" b="b"/>
              <a:pathLst>
                <a:path w="11289030" h="0">
                  <a:moveTo>
                    <a:pt x="0" y="0"/>
                  </a:moveTo>
                  <a:lnTo>
                    <a:pt x="11288776" y="0"/>
                  </a:lnTo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14630399" cy="8229596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280283" y="1418082"/>
            <a:ext cx="8365490" cy="617220"/>
          </a:xfrm>
          <a:prstGeom prst="rect"/>
          <a:solidFill>
            <a:srgbClr val="0000F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510"/>
              </a:lnSpc>
              <a:tabLst>
                <a:tab pos="2456815" algn="l"/>
                <a:tab pos="4423410" algn="l"/>
              </a:tabLst>
            </a:pPr>
            <a:r>
              <a:rPr dirty="0" spc="-10" b="1">
                <a:solidFill>
                  <a:srgbClr val="FFFF00"/>
                </a:solidFill>
                <a:latin typeface="Times New Roman"/>
                <a:cs typeface="Times New Roman"/>
              </a:rPr>
              <a:t>Breach</a:t>
            </a:r>
            <a:r>
              <a:rPr dirty="0" spc="-21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pc="-25" b="1">
                <a:solidFill>
                  <a:srgbClr val="FFFF00"/>
                </a:solidFill>
                <a:latin typeface="Times New Roman"/>
                <a:cs typeface="Times New Roman"/>
              </a:rPr>
              <a:t>of</a:t>
            </a:r>
            <a:r>
              <a:rPr dirty="0" b="1">
                <a:solidFill>
                  <a:srgbClr val="FFFF00"/>
                </a:solidFill>
                <a:latin typeface="Times New Roman"/>
                <a:cs typeface="Times New Roman"/>
              </a:rPr>
              <a:t>	Duty</a:t>
            </a:r>
            <a:r>
              <a:rPr dirty="0" spc="-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pc="-25" b="1">
                <a:solidFill>
                  <a:srgbClr val="FFFF00"/>
                </a:solidFill>
                <a:latin typeface="Times New Roman"/>
                <a:cs typeface="Times New Roman"/>
              </a:rPr>
              <a:t>of</a:t>
            </a:r>
            <a:r>
              <a:rPr dirty="0" b="1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dirty="0" spc="-105" b="1">
                <a:solidFill>
                  <a:srgbClr val="FFFF00"/>
                </a:solidFill>
                <a:latin typeface="Times New Roman"/>
                <a:cs typeface="Times New Roman"/>
              </a:rPr>
              <a:t>Care</a:t>
            </a:r>
            <a:r>
              <a:rPr dirty="0" spc="-8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b="1">
                <a:solidFill>
                  <a:srgbClr val="FFFF00"/>
                </a:solidFill>
                <a:latin typeface="Times New Roman"/>
                <a:cs typeface="Times New Roman"/>
              </a:rPr>
              <a:t>in</a:t>
            </a:r>
            <a:r>
              <a:rPr dirty="0" spc="-9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pc="-465" b="1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dirty="0" spc="-75" b="1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dirty="0" spc="70" b="1">
                <a:solidFill>
                  <a:srgbClr val="FFFF00"/>
                </a:solidFill>
                <a:latin typeface="Times New Roman"/>
                <a:cs typeface="Times New Roman"/>
              </a:rPr>
              <a:t>r</a:t>
            </a:r>
            <a:r>
              <a:rPr dirty="0" spc="-75" b="1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dirty="0" spc="-10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pc="-55" b="1">
                <a:solidFill>
                  <a:srgbClr val="FFFF00"/>
                </a:solidFill>
                <a:latin typeface="Times New Roman"/>
                <a:cs typeface="Times New Roman"/>
              </a:rPr>
              <a:t>Law</a:t>
            </a:r>
          </a:p>
        </p:txBody>
      </p:sp>
      <p:grpSp>
        <p:nvGrpSpPr>
          <p:cNvPr id="10" name="object 10" descr=""/>
          <p:cNvGrpSpPr/>
          <p:nvPr/>
        </p:nvGrpSpPr>
        <p:grpSpPr>
          <a:xfrm>
            <a:off x="1546542" y="6683946"/>
            <a:ext cx="11537315" cy="706755"/>
            <a:chOff x="1546542" y="6683946"/>
            <a:chExt cx="11537315" cy="706755"/>
          </a:xfrm>
        </p:grpSpPr>
        <p:sp>
          <p:nvSpPr>
            <p:cNvPr id="11" name="object 11" descr=""/>
            <p:cNvSpPr/>
            <p:nvPr/>
          </p:nvSpPr>
          <p:spPr>
            <a:xfrm>
              <a:off x="1554480" y="6691883"/>
              <a:ext cx="11521440" cy="690880"/>
            </a:xfrm>
            <a:custGeom>
              <a:avLst/>
              <a:gdLst/>
              <a:ahLst/>
              <a:cxnLst/>
              <a:rect l="l" t="t" r="r" b="b"/>
              <a:pathLst>
                <a:path w="11521440" h="690879">
                  <a:moveTo>
                    <a:pt x="11521440" y="0"/>
                  </a:moveTo>
                  <a:lnTo>
                    <a:pt x="0" y="0"/>
                  </a:lnTo>
                  <a:lnTo>
                    <a:pt x="0" y="690372"/>
                  </a:lnTo>
                  <a:lnTo>
                    <a:pt x="11521440" y="690372"/>
                  </a:lnTo>
                  <a:lnTo>
                    <a:pt x="11521440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554480" y="6691883"/>
              <a:ext cx="11521440" cy="690880"/>
            </a:xfrm>
            <a:custGeom>
              <a:avLst/>
              <a:gdLst/>
              <a:ahLst/>
              <a:cxnLst/>
              <a:rect l="l" t="t" r="r" b="b"/>
              <a:pathLst>
                <a:path w="11521440" h="690879">
                  <a:moveTo>
                    <a:pt x="0" y="690372"/>
                  </a:moveTo>
                  <a:lnTo>
                    <a:pt x="11521440" y="690372"/>
                  </a:lnTo>
                  <a:lnTo>
                    <a:pt x="11521440" y="0"/>
                  </a:lnTo>
                  <a:lnTo>
                    <a:pt x="0" y="0"/>
                  </a:lnTo>
                  <a:lnTo>
                    <a:pt x="0" y="690372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5583428" y="6787388"/>
            <a:ext cx="3461385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b="1">
                <a:solidFill>
                  <a:srgbClr val="6F2F9F"/>
                </a:solidFill>
                <a:latin typeface="Times New Roman"/>
                <a:cs typeface="Times New Roman"/>
              </a:rPr>
              <a:t>Dr</a:t>
            </a:r>
            <a:r>
              <a:rPr dirty="0" sz="2500" spc="-100" b="1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dirty="0" sz="2500" spc="-10" b="1">
                <a:solidFill>
                  <a:srgbClr val="6F2F9F"/>
                </a:solidFill>
                <a:latin typeface="Times New Roman"/>
                <a:cs typeface="Times New Roman"/>
              </a:rPr>
              <a:t>Okwudili</a:t>
            </a:r>
            <a:r>
              <a:rPr dirty="0" sz="2500" spc="-100" b="1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dirty="0" sz="2500" b="1">
                <a:solidFill>
                  <a:srgbClr val="6F2F9F"/>
                </a:solidFill>
                <a:latin typeface="Times New Roman"/>
                <a:cs typeface="Times New Roman"/>
              </a:rPr>
              <a:t>O.</a:t>
            </a:r>
            <a:r>
              <a:rPr dirty="0" sz="2500" spc="-90" b="1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dirty="0" sz="2500" spc="-35" b="1">
                <a:solidFill>
                  <a:srgbClr val="6F2F9F"/>
                </a:solidFill>
                <a:latin typeface="Times New Roman"/>
                <a:cs typeface="Times New Roman"/>
              </a:rPr>
              <a:t>Onwurah</a:t>
            </a:r>
            <a:endParaRPr sz="2500">
              <a:latin typeface="Times New Roman"/>
              <a:cs typeface="Times New Roman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1546542" y="3308286"/>
            <a:ext cx="11537315" cy="3449954"/>
            <a:chOff x="1546542" y="3308286"/>
            <a:chExt cx="11537315" cy="3449954"/>
          </a:xfrm>
        </p:grpSpPr>
        <p:sp>
          <p:nvSpPr>
            <p:cNvPr id="15" name="object 15" descr=""/>
            <p:cNvSpPr/>
            <p:nvPr/>
          </p:nvSpPr>
          <p:spPr>
            <a:xfrm>
              <a:off x="1554480" y="3316223"/>
              <a:ext cx="11521440" cy="3434079"/>
            </a:xfrm>
            <a:custGeom>
              <a:avLst/>
              <a:gdLst/>
              <a:ahLst/>
              <a:cxnLst/>
              <a:rect l="l" t="t" r="r" b="b"/>
              <a:pathLst>
                <a:path w="11521440" h="3434079">
                  <a:moveTo>
                    <a:pt x="11521440" y="0"/>
                  </a:moveTo>
                  <a:lnTo>
                    <a:pt x="0" y="0"/>
                  </a:lnTo>
                  <a:lnTo>
                    <a:pt x="0" y="2231009"/>
                  </a:lnTo>
                  <a:lnTo>
                    <a:pt x="5331587" y="2231009"/>
                  </a:lnTo>
                  <a:lnTo>
                    <a:pt x="5331587" y="2575179"/>
                  </a:lnTo>
                  <a:lnTo>
                    <a:pt x="4902327" y="2575179"/>
                  </a:lnTo>
                  <a:lnTo>
                    <a:pt x="5760720" y="3433572"/>
                  </a:lnTo>
                  <a:lnTo>
                    <a:pt x="6619113" y="2575179"/>
                  </a:lnTo>
                  <a:lnTo>
                    <a:pt x="6189853" y="2575179"/>
                  </a:lnTo>
                  <a:lnTo>
                    <a:pt x="6189853" y="2231009"/>
                  </a:lnTo>
                  <a:lnTo>
                    <a:pt x="11521440" y="2231009"/>
                  </a:lnTo>
                  <a:lnTo>
                    <a:pt x="11521440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554480" y="3316223"/>
              <a:ext cx="11521440" cy="3434079"/>
            </a:xfrm>
            <a:custGeom>
              <a:avLst/>
              <a:gdLst/>
              <a:ahLst/>
              <a:cxnLst/>
              <a:rect l="l" t="t" r="r" b="b"/>
              <a:pathLst>
                <a:path w="11521440" h="3434079">
                  <a:moveTo>
                    <a:pt x="11521440" y="2231009"/>
                  </a:moveTo>
                  <a:lnTo>
                    <a:pt x="6189853" y="2231009"/>
                  </a:lnTo>
                  <a:lnTo>
                    <a:pt x="6189853" y="2575179"/>
                  </a:lnTo>
                  <a:lnTo>
                    <a:pt x="6619113" y="2575179"/>
                  </a:lnTo>
                  <a:lnTo>
                    <a:pt x="5760720" y="3433572"/>
                  </a:lnTo>
                  <a:lnTo>
                    <a:pt x="4902327" y="2575179"/>
                  </a:lnTo>
                  <a:lnTo>
                    <a:pt x="5331587" y="2575179"/>
                  </a:lnTo>
                  <a:lnTo>
                    <a:pt x="5331587" y="2231009"/>
                  </a:lnTo>
                  <a:lnTo>
                    <a:pt x="0" y="2231009"/>
                  </a:lnTo>
                  <a:lnTo>
                    <a:pt x="0" y="0"/>
                  </a:lnTo>
                  <a:lnTo>
                    <a:pt x="11521440" y="0"/>
                  </a:lnTo>
                  <a:lnTo>
                    <a:pt x="11521440" y="2231009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1864614" y="3507181"/>
            <a:ext cx="10899775" cy="728345"/>
          </a:xfrm>
          <a:prstGeom prst="rect">
            <a:avLst/>
          </a:prstGeom>
        </p:spPr>
        <p:txBody>
          <a:bodyPr wrap="square" lIns="0" tIns="73025" rIns="0" bIns="0" rtlCol="0" vert="horz">
            <a:spAutoFit/>
          </a:bodyPr>
          <a:lstStyle/>
          <a:p>
            <a:pPr marL="2261870" marR="5080" indent="-2249805">
              <a:lnSpc>
                <a:spcPts val="2530"/>
              </a:lnSpc>
              <a:spcBef>
                <a:spcPts val="575"/>
              </a:spcBef>
            </a:pPr>
            <a:r>
              <a:rPr dirty="0" sz="2500" spc="-70" b="1">
                <a:solidFill>
                  <a:srgbClr val="FFFFFF"/>
                </a:solidFill>
                <a:latin typeface="Times New Roman"/>
                <a:cs typeface="Times New Roman"/>
              </a:rPr>
              <a:t>Tutor</a:t>
            </a:r>
            <a:r>
              <a:rPr dirty="0" sz="2500" spc="-7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dirty="0" sz="2500" spc="-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500" spc="-10" b="1">
                <a:solidFill>
                  <a:srgbClr val="FFFFFF"/>
                </a:solidFill>
                <a:latin typeface="Times New Roman"/>
                <a:cs typeface="Times New Roman"/>
              </a:rPr>
              <a:t>Okwudili</a:t>
            </a:r>
            <a:r>
              <a:rPr dirty="0" sz="2500" spc="-1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FFFFFF"/>
                </a:solidFill>
                <a:latin typeface="Times New Roman"/>
                <a:cs typeface="Times New Roman"/>
              </a:rPr>
              <a:t>O.</a:t>
            </a:r>
            <a:r>
              <a:rPr dirty="0" sz="2500" spc="-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FFFFFF"/>
                </a:solidFill>
                <a:latin typeface="Times New Roman"/>
                <a:cs typeface="Times New Roman"/>
              </a:rPr>
              <a:t>ONWURAH,</a:t>
            </a:r>
            <a:r>
              <a:rPr dirty="0" sz="25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500" b="1">
                <a:solidFill>
                  <a:srgbClr val="FFFFFF"/>
                </a:solidFill>
                <a:latin typeface="Times New Roman"/>
                <a:cs typeface="Times New Roman"/>
              </a:rPr>
              <a:t>LL.B.</a:t>
            </a:r>
            <a:r>
              <a:rPr dirty="0" sz="2500" spc="-9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500" spc="-80">
                <a:solidFill>
                  <a:srgbClr val="FFFFFF"/>
                </a:solidFill>
                <a:latin typeface="Times New Roman"/>
                <a:cs typeface="Times New Roman"/>
              </a:rPr>
              <a:t>(Nigeria);</a:t>
            </a:r>
            <a:r>
              <a:rPr dirty="0" sz="25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500" b="1">
                <a:solidFill>
                  <a:srgbClr val="FFFFFF"/>
                </a:solidFill>
                <a:latin typeface="Times New Roman"/>
                <a:cs typeface="Times New Roman"/>
              </a:rPr>
              <a:t>BL</a:t>
            </a:r>
            <a:r>
              <a:rPr dirty="0" sz="2500" spc="-8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500" spc="-80">
                <a:solidFill>
                  <a:srgbClr val="FFFFFF"/>
                </a:solidFill>
                <a:latin typeface="Times New Roman"/>
                <a:cs typeface="Times New Roman"/>
              </a:rPr>
              <a:t>(Abuja, Nigeria);</a:t>
            </a:r>
            <a:r>
              <a:rPr dirty="0" sz="25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500" spc="-45" b="1">
                <a:solidFill>
                  <a:srgbClr val="FFFFFF"/>
                </a:solidFill>
                <a:latin typeface="Times New Roman"/>
                <a:cs typeface="Times New Roman"/>
              </a:rPr>
              <a:t>LLM</a:t>
            </a:r>
            <a:r>
              <a:rPr dirty="0" sz="2500" spc="-8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500" spc="-10">
                <a:solidFill>
                  <a:srgbClr val="FFFFFF"/>
                </a:solidFill>
                <a:latin typeface="Times New Roman"/>
                <a:cs typeface="Times New Roman"/>
              </a:rPr>
              <a:t>(Exeter, </a:t>
            </a:r>
            <a:r>
              <a:rPr dirty="0" sz="2500" spc="-35">
                <a:solidFill>
                  <a:srgbClr val="FFFFFF"/>
                </a:solidFill>
                <a:latin typeface="Times New Roman"/>
                <a:cs typeface="Times New Roman"/>
              </a:rPr>
              <a:t>UK);</a:t>
            </a:r>
            <a:r>
              <a:rPr dirty="0" sz="2500" spc="-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500" spc="-60" b="1">
                <a:solidFill>
                  <a:srgbClr val="FFFFFF"/>
                </a:solidFill>
                <a:latin typeface="Times New Roman"/>
                <a:cs typeface="Times New Roman"/>
              </a:rPr>
              <a:t>LLM</a:t>
            </a:r>
            <a:r>
              <a:rPr dirty="0" sz="2500" spc="-7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500" spc="-50">
                <a:solidFill>
                  <a:srgbClr val="FFFFFF"/>
                </a:solidFill>
                <a:latin typeface="Times New Roman"/>
                <a:cs typeface="Times New Roman"/>
              </a:rPr>
              <a:t>(Qingdao,</a:t>
            </a:r>
            <a:r>
              <a:rPr dirty="0" sz="25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500" spc="-85">
                <a:solidFill>
                  <a:srgbClr val="FFFFFF"/>
                </a:solidFill>
                <a:latin typeface="Times New Roman"/>
                <a:cs typeface="Times New Roman"/>
              </a:rPr>
              <a:t>PRC);</a:t>
            </a:r>
            <a:r>
              <a:rPr dirty="0" sz="25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500" spc="-60" b="1">
                <a:solidFill>
                  <a:srgbClr val="FFFFFF"/>
                </a:solidFill>
                <a:latin typeface="Times New Roman"/>
                <a:cs typeface="Times New Roman"/>
              </a:rPr>
              <a:t>LLM</a:t>
            </a:r>
            <a:r>
              <a:rPr dirty="0" sz="2500" spc="-7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500" spc="-85">
                <a:solidFill>
                  <a:srgbClr val="FFFFFF"/>
                </a:solidFill>
                <a:latin typeface="Times New Roman"/>
                <a:cs typeface="Times New Roman"/>
              </a:rPr>
              <a:t>(Shanghai,</a:t>
            </a:r>
            <a:r>
              <a:rPr dirty="0" sz="25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500" spc="-20">
                <a:solidFill>
                  <a:srgbClr val="FFFFFF"/>
                </a:solidFill>
                <a:latin typeface="Times New Roman"/>
                <a:cs typeface="Times New Roman"/>
              </a:rPr>
              <a:t>PRC)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554480" y="4347971"/>
            <a:ext cx="11521440" cy="1373505"/>
          </a:xfrm>
          <a:prstGeom prst="rect">
            <a:avLst/>
          </a:prstGeom>
          <a:solidFill>
            <a:srgbClr val="D9DECD">
              <a:alpha val="90194"/>
            </a:srgbClr>
          </a:solidFill>
          <a:ln w="15875">
            <a:solidFill>
              <a:srgbClr val="D9DECD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 marL="1270">
              <a:lnSpc>
                <a:spcPts val="5135"/>
              </a:lnSpc>
              <a:tabLst>
                <a:tab pos="1277620" algn="l"/>
              </a:tabLst>
            </a:pPr>
            <a:r>
              <a:rPr dirty="0" sz="4800" spc="60">
                <a:latin typeface="Times New Roman"/>
                <a:cs typeface="Times New Roman"/>
              </a:rPr>
              <a:t>PhD</a:t>
            </a:r>
            <a:r>
              <a:rPr dirty="0" sz="4800">
                <a:latin typeface="Times New Roman"/>
                <a:cs typeface="Times New Roman"/>
              </a:rPr>
              <a:t>	in</a:t>
            </a:r>
            <a:r>
              <a:rPr dirty="0" sz="4800" spc="-290">
                <a:latin typeface="Times New Roman"/>
                <a:cs typeface="Times New Roman"/>
              </a:rPr>
              <a:t> </a:t>
            </a:r>
            <a:r>
              <a:rPr dirty="0" sz="4800" spc="-229">
                <a:latin typeface="Times New Roman"/>
                <a:cs typeface="Times New Roman"/>
              </a:rPr>
              <a:t>Law</a:t>
            </a:r>
            <a:r>
              <a:rPr dirty="0" sz="4800" spc="-70">
                <a:latin typeface="Times New Roman"/>
                <a:cs typeface="Times New Roman"/>
              </a:rPr>
              <a:t> </a:t>
            </a:r>
            <a:r>
              <a:rPr dirty="0" sz="4800">
                <a:latin typeface="Times New Roman"/>
                <a:cs typeface="Times New Roman"/>
              </a:rPr>
              <a:t>(Hong</a:t>
            </a:r>
            <a:r>
              <a:rPr dirty="0" sz="4800" spc="-180">
                <a:latin typeface="Times New Roman"/>
                <a:cs typeface="Times New Roman"/>
              </a:rPr>
              <a:t> </a:t>
            </a:r>
            <a:r>
              <a:rPr dirty="0" sz="4800" spc="-10">
                <a:latin typeface="Times New Roman"/>
                <a:cs typeface="Times New Roman"/>
              </a:rPr>
              <a:t>Kong)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1504803" y="7215632"/>
            <a:ext cx="7505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10/31/2024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2900786" y="7215632"/>
            <a:ext cx="971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399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467985" marR="5080">
              <a:lnSpc>
                <a:spcPts val="5210"/>
              </a:lnSpc>
            </a:pPr>
            <a:r>
              <a:rPr dirty="0" sz="4150">
                <a:solidFill>
                  <a:srgbClr val="D7B6A3"/>
                </a:solidFill>
                <a:latin typeface="Georgia"/>
                <a:cs typeface="Georgia"/>
              </a:rPr>
              <a:t>Social</a:t>
            </a:r>
            <a:r>
              <a:rPr dirty="0" sz="4150" spc="-35">
                <a:solidFill>
                  <a:srgbClr val="D7B6A3"/>
                </a:solidFill>
                <a:latin typeface="Georgia"/>
                <a:cs typeface="Georgia"/>
              </a:rPr>
              <a:t> </a:t>
            </a:r>
            <a:r>
              <a:rPr dirty="0" sz="4150">
                <a:solidFill>
                  <a:srgbClr val="D7B6A3"/>
                </a:solidFill>
                <a:latin typeface="Georgia"/>
                <a:cs typeface="Georgia"/>
              </a:rPr>
              <a:t>Utility</a:t>
            </a:r>
            <a:r>
              <a:rPr dirty="0" sz="4150" spc="-25">
                <a:solidFill>
                  <a:srgbClr val="D7B6A3"/>
                </a:solidFill>
                <a:latin typeface="Georgia"/>
                <a:cs typeface="Georgia"/>
              </a:rPr>
              <a:t> </a:t>
            </a:r>
            <a:r>
              <a:rPr dirty="0" sz="4150">
                <a:solidFill>
                  <a:srgbClr val="D7B6A3"/>
                </a:solidFill>
                <a:latin typeface="Georgia"/>
                <a:cs typeface="Georgia"/>
              </a:rPr>
              <a:t>of</a:t>
            </a:r>
            <a:r>
              <a:rPr dirty="0" sz="4150" spc="-25">
                <a:solidFill>
                  <a:srgbClr val="D7B6A3"/>
                </a:solidFill>
                <a:latin typeface="Georgia"/>
                <a:cs typeface="Georgia"/>
              </a:rPr>
              <a:t> </a:t>
            </a:r>
            <a:r>
              <a:rPr dirty="0" sz="4150" spc="-10">
                <a:solidFill>
                  <a:srgbClr val="D7B6A3"/>
                </a:solidFill>
                <a:latin typeface="Georgia"/>
                <a:cs typeface="Georgia"/>
              </a:rPr>
              <a:t>Defendant's Conduct</a:t>
            </a:r>
            <a:endParaRPr sz="4150">
              <a:latin typeface="Georgia"/>
              <a:cs typeface="Georgi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27064" y="2235707"/>
            <a:ext cx="528828" cy="528827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6214364" y="2948686"/>
            <a:ext cx="3505200" cy="14820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50" spc="-10">
                <a:solidFill>
                  <a:srgbClr val="C8C2C0"/>
                </a:solidFill>
                <a:latin typeface="Georgia"/>
                <a:cs typeface="Georgia"/>
              </a:rPr>
              <a:t>Balancing</a:t>
            </a:r>
            <a:r>
              <a:rPr dirty="0" sz="2050" spc="-5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2050" spc="-25">
                <a:solidFill>
                  <a:srgbClr val="C8C2C0"/>
                </a:solidFill>
                <a:latin typeface="Georgia"/>
                <a:cs typeface="Georgia"/>
              </a:rPr>
              <a:t>Act</a:t>
            </a:r>
            <a:endParaRPr sz="2050">
              <a:latin typeface="Georgia"/>
              <a:cs typeface="Georgia"/>
            </a:endParaRPr>
          </a:p>
          <a:p>
            <a:pPr marL="12700" marR="5080">
              <a:lnSpc>
                <a:spcPct val="137000"/>
              </a:lnSpc>
              <a:spcBef>
                <a:spcPts val="870"/>
              </a:spcBef>
            </a:pPr>
            <a:r>
              <a:rPr dirty="0" sz="1650">
                <a:solidFill>
                  <a:srgbClr val="C8C2C0"/>
                </a:solidFill>
                <a:latin typeface="Georgia"/>
                <a:cs typeface="Georgia"/>
              </a:rPr>
              <a:t>Courts</a:t>
            </a:r>
            <a:r>
              <a:rPr dirty="0" sz="1650" spc="-3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650">
                <a:solidFill>
                  <a:srgbClr val="C8C2C0"/>
                </a:solidFill>
                <a:latin typeface="Georgia"/>
                <a:cs typeface="Georgia"/>
              </a:rPr>
              <a:t>weigh</a:t>
            </a:r>
            <a:r>
              <a:rPr dirty="0" sz="1650" spc="-5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650">
                <a:solidFill>
                  <a:srgbClr val="C8C2C0"/>
                </a:solidFill>
                <a:latin typeface="Georgia"/>
                <a:cs typeface="Georgia"/>
              </a:rPr>
              <a:t>social</a:t>
            </a:r>
            <a:r>
              <a:rPr dirty="0" sz="1650" spc="-2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650">
                <a:solidFill>
                  <a:srgbClr val="C8C2C0"/>
                </a:solidFill>
                <a:latin typeface="Georgia"/>
                <a:cs typeface="Georgia"/>
              </a:rPr>
              <a:t>benefits</a:t>
            </a:r>
            <a:r>
              <a:rPr dirty="0" sz="1650" spc="-3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650" spc="-10">
                <a:solidFill>
                  <a:srgbClr val="C8C2C0"/>
                </a:solidFill>
                <a:latin typeface="Georgia"/>
                <a:cs typeface="Georgia"/>
              </a:rPr>
              <a:t>against </a:t>
            </a:r>
            <a:r>
              <a:rPr dirty="0" sz="1650">
                <a:solidFill>
                  <a:srgbClr val="C8C2C0"/>
                </a:solidFill>
                <a:latin typeface="Georgia"/>
                <a:cs typeface="Georgia"/>
              </a:rPr>
              <a:t>potential</a:t>
            </a:r>
            <a:r>
              <a:rPr dirty="0" sz="1650" spc="-6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650">
                <a:solidFill>
                  <a:srgbClr val="C8C2C0"/>
                </a:solidFill>
                <a:latin typeface="Georgia"/>
                <a:cs typeface="Georgia"/>
              </a:rPr>
              <a:t>risks.</a:t>
            </a:r>
            <a:r>
              <a:rPr dirty="0" sz="1650" spc="-4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650">
                <a:solidFill>
                  <a:srgbClr val="C8C2C0"/>
                </a:solidFill>
                <a:latin typeface="Georgia"/>
                <a:cs typeface="Georgia"/>
              </a:rPr>
              <a:t>This</a:t>
            </a:r>
            <a:r>
              <a:rPr dirty="0" sz="1650" spc="-3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650">
                <a:solidFill>
                  <a:srgbClr val="C8C2C0"/>
                </a:solidFill>
                <a:latin typeface="Georgia"/>
                <a:cs typeface="Georgia"/>
              </a:rPr>
              <a:t>involves</a:t>
            </a:r>
            <a:r>
              <a:rPr dirty="0" sz="1650" spc="-5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650" spc="-10">
                <a:solidFill>
                  <a:srgbClr val="C8C2C0"/>
                </a:solidFill>
                <a:latin typeface="Georgia"/>
                <a:cs typeface="Georgia"/>
              </a:rPr>
              <a:t>complex </a:t>
            </a:r>
            <a:r>
              <a:rPr dirty="0" sz="1650">
                <a:solidFill>
                  <a:srgbClr val="C8C2C0"/>
                </a:solidFill>
                <a:latin typeface="Georgia"/>
                <a:cs typeface="Georgia"/>
              </a:rPr>
              <a:t>ethical</a:t>
            </a:r>
            <a:r>
              <a:rPr dirty="0" sz="1650" spc="-2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650">
                <a:solidFill>
                  <a:srgbClr val="C8C2C0"/>
                </a:solidFill>
                <a:latin typeface="Georgia"/>
                <a:cs typeface="Georgia"/>
              </a:rPr>
              <a:t>and</a:t>
            </a:r>
            <a:r>
              <a:rPr dirty="0" sz="1650" spc="-4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650">
                <a:solidFill>
                  <a:srgbClr val="C8C2C0"/>
                </a:solidFill>
                <a:latin typeface="Georgia"/>
                <a:cs typeface="Georgia"/>
              </a:rPr>
              <a:t>practical</a:t>
            </a:r>
            <a:r>
              <a:rPr dirty="0" sz="1650" spc="-4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650" spc="-10">
                <a:solidFill>
                  <a:srgbClr val="C8C2C0"/>
                </a:solidFill>
                <a:latin typeface="Georgia"/>
                <a:cs typeface="Georgia"/>
              </a:rPr>
              <a:t>considerations.</a:t>
            </a:r>
            <a:endParaRPr sz="1650">
              <a:latin typeface="Georgia"/>
              <a:cs typeface="Georgia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16895" y="2235707"/>
            <a:ext cx="528827" cy="528827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10205466" y="2948686"/>
            <a:ext cx="3243580" cy="1825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50">
                <a:solidFill>
                  <a:srgbClr val="C8C2C0"/>
                </a:solidFill>
                <a:latin typeface="Georgia"/>
                <a:cs typeface="Georgia"/>
              </a:rPr>
              <a:t>Community</a:t>
            </a:r>
            <a:r>
              <a:rPr dirty="0" sz="2050" spc="-11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2050" spc="-10">
                <a:solidFill>
                  <a:srgbClr val="C8C2C0"/>
                </a:solidFill>
                <a:latin typeface="Georgia"/>
                <a:cs typeface="Georgia"/>
              </a:rPr>
              <a:t>Impact</a:t>
            </a:r>
            <a:endParaRPr sz="2050">
              <a:latin typeface="Georgia"/>
              <a:cs typeface="Georgia"/>
            </a:endParaRPr>
          </a:p>
          <a:p>
            <a:pPr marL="12700" marR="5080">
              <a:lnSpc>
                <a:spcPct val="136800"/>
              </a:lnSpc>
              <a:spcBef>
                <a:spcPts val="869"/>
              </a:spcBef>
            </a:pPr>
            <a:r>
              <a:rPr dirty="0" sz="1650">
                <a:solidFill>
                  <a:srgbClr val="C8C2C0"/>
                </a:solidFill>
                <a:latin typeface="Georgia"/>
                <a:cs typeface="Georgia"/>
              </a:rPr>
              <a:t>The</a:t>
            </a:r>
            <a:r>
              <a:rPr dirty="0" sz="1650" spc="-1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650">
                <a:solidFill>
                  <a:srgbClr val="C8C2C0"/>
                </a:solidFill>
                <a:latin typeface="Georgia"/>
                <a:cs typeface="Georgia"/>
              </a:rPr>
              <a:t>broader</a:t>
            </a:r>
            <a:r>
              <a:rPr dirty="0" sz="1650" spc="-4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650">
                <a:solidFill>
                  <a:srgbClr val="C8C2C0"/>
                </a:solidFill>
                <a:latin typeface="Georgia"/>
                <a:cs typeface="Georgia"/>
              </a:rPr>
              <a:t>societal</a:t>
            </a:r>
            <a:r>
              <a:rPr dirty="0" sz="1650" spc="-2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650">
                <a:solidFill>
                  <a:srgbClr val="C8C2C0"/>
                </a:solidFill>
                <a:latin typeface="Georgia"/>
                <a:cs typeface="Georgia"/>
              </a:rPr>
              <a:t>benefits</a:t>
            </a:r>
            <a:r>
              <a:rPr dirty="0" sz="1650" spc="-3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650">
                <a:solidFill>
                  <a:srgbClr val="C8C2C0"/>
                </a:solidFill>
                <a:latin typeface="Georgia"/>
                <a:cs typeface="Georgia"/>
              </a:rPr>
              <a:t>of</a:t>
            </a:r>
            <a:r>
              <a:rPr dirty="0" sz="1650" spc="-3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650" spc="-25">
                <a:solidFill>
                  <a:srgbClr val="C8C2C0"/>
                </a:solidFill>
                <a:latin typeface="Georgia"/>
                <a:cs typeface="Georgia"/>
              </a:rPr>
              <a:t>an </a:t>
            </a:r>
            <a:r>
              <a:rPr dirty="0" sz="1650">
                <a:solidFill>
                  <a:srgbClr val="C8C2C0"/>
                </a:solidFill>
                <a:latin typeface="Georgia"/>
                <a:cs typeface="Georgia"/>
              </a:rPr>
              <a:t>action</a:t>
            </a:r>
            <a:r>
              <a:rPr dirty="0" sz="1650" spc="-4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650">
                <a:solidFill>
                  <a:srgbClr val="C8C2C0"/>
                </a:solidFill>
                <a:latin typeface="Georgia"/>
                <a:cs typeface="Georgia"/>
              </a:rPr>
              <a:t>are</a:t>
            </a:r>
            <a:r>
              <a:rPr dirty="0" sz="1650" spc="-4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650">
                <a:solidFill>
                  <a:srgbClr val="C8C2C0"/>
                </a:solidFill>
                <a:latin typeface="Georgia"/>
                <a:cs typeface="Georgia"/>
              </a:rPr>
              <a:t>considered.</a:t>
            </a:r>
            <a:r>
              <a:rPr dirty="0" sz="1650" spc="-4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650">
                <a:solidFill>
                  <a:srgbClr val="C8C2C0"/>
                </a:solidFill>
                <a:latin typeface="Georgia"/>
                <a:cs typeface="Georgia"/>
              </a:rPr>
              <a:t>This</a:t>
            </a:r>
            <a:r>
              <a:rPr dirty="0" sz="1650" spc="-2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650" spc="-25">
                <a:solidFill>
                  <a:srgbClr val="C8C2C0"/>
                </a:solidFill>
                <a:latin typeface="Georgia"/>
                <a:cs typeface="Georgia"/>
              </a:rPr>
              <a:t>may </a:t>
            </a:r>
            <a:r>
              <a:rPr dirty="0" sz="1650">
                <a:solidFill>
                  <a:srgbClr val="C8C2C0"/>
                </a:solidFill>
                <a:latin typeface="Georgia"/>
                <a:cs typeface="Georgia"/>
              </a:rPr>
              <a:t>include</a:t>
            </a:r>
            <a:r>
              <a:rPr dirty="0" sz="1650" spc="-4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650">
                <a:solidFill>
                  <a:srgbClr val="C8C2C0"/>
                </a:solidFill>
                <a:latin typeface="Georgia"/>
                <a:cs typeface="Georgia"/>
              </a:rPr>
              <a:t>economic,</a:t>
            </a:r>
            <a:r>
              <a:rPr dirty="0" sz="1650" spc="-6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650">
                <a:solidFill>
                  <a:srgbClr val="C8C2C0"/>
                </a:solidFill>
                <a:latin typeface="Georgia"/>
                <a:cs typeface="Georgia"/>
              </a:rPr>
              <a:t>health,</a:t>
            </a:r>
            <a:r>
              <a:rPr dirty="0" sz="1650" spc="-2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650">
                <a:solidFill>
                  <a:srgbClr val="C8C2C0"/>
                </a:solidFill>
                <a:latin typeface="Georgia"/>
                <a:cs typeface="Georgia"/>
              </a:rPr>
              <a:t>or</a:t>
            </a:r>
            <a:r>
              <a:rPr dirty="0" sz="1650" spc="-4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650" spc="-10">
                <a:solidFill>
                  <a:srgbClr val="C8C2C0"/>
                </a:solidFill>
                <a:latin typeface="Georgia"/>
                <a:cs typeface="Georgia"/>
              </a:rPr>
              <a:t>safety contributions.</a:t>
            </a:r>
            <a:endParaRPr sz="1650">
              <a:latin typeface="Georgia"/>
              <a:cs typeface="Georgia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27064" y="5420867"/>
            <a:ext cx="528828" cy="528828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6214364" y="6133846"/>
            <a:ext cx="3382010" cy="14820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2050">
                <a:solidFill>
                  <a:srgbClr val="C8C2C0"/>
                </a:solidFill>
                <a:latin typeface="Georgia"/>
                <a:cs typeface="Georgia"/>
              </a:rPr>
              <a:t>Risk </a:t>
            </a:r>
            <a:r>
              <a:rPr dirty="0" sz="2050" spc="-10">
                <a:solidFill>
                  <a:srgbClr val="C8C2C0"/>
                </a:solidFill>
                <a:latin typeface="Georgia"/>
                <a:cs typeface="Georgia"/>
              </a:rPr>
              <a:t>Tolerance</a:t>
            </a:r>
            <a:endParaRPr sz="2050">
              <a:latin typeface="Georgia"/>
              <a:cs typeface="Georgia"/>
            </a:endParaRPr>
          </a:p>
          <a:p>
            <a:pPr algn="just" marL="12700" marR="5080">
              <a:lnSpc>
                <a:spcPct val="137000"/>
              </a:lnSpc>
              <a:spcBef>
                <a:spcPts val="870"/>
              </a:spcBef>
            </a:pPr>
            <a:r>
              <a:rPr dirty="0" sz="1650">
                <a:solidFill>
                  <a:srgbClr val="C8C2C0"/>
                </a:solidFill>
                <a:latin typeface="Georgia"/>
                <a:cs typeface="Georgia"/>
              </a:rPr>
              <a:t>Some</a:t>
            </a:r>
            <a:r>
              <a:rPr dirty="0" sz="1650" spc="-3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650">
                <a:solidFill>
                  <a:srgbClr val="C8C2C0"/>
                </a:solidFill>
                <a:latin typeface="Georgia"/>
                <a:cs typeface="Georgia"/>
              </a:rPr>
              <a:t>beneficial</a:t>
            </a:r>
            <a:r>
              <a:rPr dirty="0" sz="1650" spc="-2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650" spc="-10">
                <a:solidFill>
                  <a:srgbClr val="C8C2C0"/>
                </a:solidFill>
                <a:latin typeface="Georgia"/>
                <a:cs typeface="Georgia"/>
              </a:rPr>
              <a:t>activities</a:t>
            </a:r>
            <a:r>
              <a:rPr dirty="0" sz="1650" spc="-2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650" spc="-10">
                <a:solidFill>
                  <a:srgbClr val="C8C2C0"/>
                </a:solidFill>
                <a:latin typeface="Georgia"/>
                <a:cs typeface="Georgia"/>
              </a:rPr>
              <a:t>inherently </a:t>
            </a:r>
            <a:r>
              <a:rPr dirty="0" sz="1650">
                <a:solidFill>
                  <a:srgbClr val="C8C2C0"/>
                </a:solidFill>
                <a:latin typeface="Georgia"/>
                <a:cs typeface="Georgia"/>
              </a:rPr>
              <a:t>carry</a:t>
            </a:r>
            <a:r>
              <a:rPr dirty="0" sz="1650" spc="-4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650">
                <a:solidFill>
                  <a:srgbClr val="C8C2C0"/>
                </a:solidFill>
                <a:latin typeface="Georgia"/>
                <a:cs typeface="Georgia"/>
              </a:rPr>
              <a:t>risks.</a:t>
            </a:r>
            <a:r>
              <a:rPr dirty="0" sz="1650" spc="-3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650">
                <a:solidFill>
                  <a:srgbClr val="C8C2C0"/>
                </a:solidFill>
                <a:latin typeface="Georgia"/>
                <a:cs typeface="Georgia"/>
              </a:rPr>
              <a:t>Courts</a:t>
            </a:r>
            <a:r>
              <a:rPr dirty="0" sz="1650" spc="-2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650">
                <a:solidFill>
                  <a:srgbClr val="C8C2C0"/>
                </a:solidFill>
                <a:latin typeface="Georgia"/>
                <a:cs typeface="Georgia"/>
              </a:rPr>
              <a:t>assess</a:t>
            </a:r>
            <a:r>
              <a:rPr dirty="0" sz="1650" spc="-5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650" spc="-10">
                <a:solidFill>
                  <a:srgbClr val="C8C2C0"/>
                </a:solidFill>
                <a:latin typeface="Georgia"/>
                <a:cs typeface="Georgia"/>
              </a:rPr>
              <a:t>acceptable </a:t>
            </a:r>
            <a:r>
              <a:rPr dirty="0" sz="1650">
                <a:solidFill>
                  <a:srgbClr val="C8C2C0"/>
                </a:solidFill>
                <a:latin typeface="Georgia"/>
                <a:cs typeface="Georgia"/>
              </a:rPr>
              <a:t>risk</a:t>
            </a:r>
            <a:r>
              <a:rPr dirty="0" sz="1650" spc="-2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650">
                <a:solidFill>
                  <a:srgbClr val="C8C2C0"/>
                </a:solidFill>
                <a:latin typeface="Georgia"/>
                <a:cs typeface="Georgia"/>
              </a:rPr>
              <a:t>levels</a:t>
            </a:r>
            <a:r>
              <a:rPr dirty="0" sz="1650" spc="-4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650">
                <a:solidFill>
                  <a:srgbClr val="C8C2C0"/>
                </a:solidFill>
                <a:latin typeface="Georgia"/>
                <a:cs typeface="Georgia"/>
              </a:rPr>
              <a:t>for</a:t>
            </a:r>
            <a:r>
              <a:rPr dirty="0" sz="1650" spc="-2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650">
                <a:solidFill>
                  <a:srgbClr val="C8C2C0"/>
                </a:solidFill>
                <a:latin typeface="Georgia"/>
                <a:cs typeface="Georgia"/>
              </a:rPr>
              <a:t>valuable</a:t>
            </a:r>
            <a:r>
              <a:rPr dirty="0" sz="1650" spc="-1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650" spc="-10">
                <a:solidFill>
                  <a:srgbClr val="C8C2C0"/>
                </a:solidFill>
                <a:latin typeface="Georgia"/>
                <a:cs typeface="Georgia"/>
              </a:rPr>
              <a:t>services.</a:t>
            </a:r>
            <a:endParaRPr sz="1650">
              <a:latin typeface="Georgia"/>
              <a:cs typeface="Georgia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216895" y="5420867"/>
            <a:ext cx="528827" cy="528828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10205466" y="6133846"/>
            <a:ext cx="3561715" cy="14820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2050">
                <a:solidFill>
                  <a:srgbClr val="C8C2C0"/>
                </a:solidFill>
                <a:latin typeface="Georgia"/>
                <a:cs typeface="Georgia"/>
              </a:rPr>
              <a:t>Legal</a:t>
            </a:r>
            <a:r>
              <a:rPr dirty="0" sz="2050" spc="-6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2050" spc="-10">
                <a:solidFill>
                  <a:srgbClr val="C8C2C0"/>
                </a:solidFill>
                <a:latin typeface="Georgia"/>
                <a:cs typeface="Georgia"/>
              </a:rPr>
              <a:t>Precedent</a:t>
            </a:r>
            <a:endParaRPr sz="2050">
              <a:latin typeface="Georgia"/>
              <a:cs typeface="Georgia"/>
            </a:endParaRPr>
          </a:p>
          <a:p>
            <a:pPr algn="just" marL="12700" marR="5080">
              <a:lnSpc>
                <a:spcPct val="137000"/>
              </a:lnSpc>
              <a:spcBef>
                <a:spcPts val="870"/>
              </a:spcBef>
            </a:pPr>
            <a:r>
              <a:rPr dirty="0" sz="1650">
                <a:solidFill>
                  <a:srgbClr val="C8C2C0"/>
                </a:solidFill>
                <a:latin typeface="Georgia"/>
                <a:cs typeface="Georgia"/>
              </a:rPr>
              <a:t>Previous</a:t>
            </a:r>
            <a:r>
              <a:rPr dirty="0" sz="1650" spc="-5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650">
                <a:solidFill>
                  <a:srgbClr val="C8C2C0"/>
                </a:solidFill>
                <a:latin typeface="Georgia"/>
                <a:cs typeface="Georgia"/>
              </a:rPr>
              <a:t>cases</a:t>
            </a:r>
            <a:r>
              <a:rPr dirty="0" sz="1650" spc="-4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650">
                <a:solidFill>
                  <a:srgbClr val="C8C2C0"/>
                </a:solidFill>
                <a:latin typeface="Georgia"/>
                <a:cs typeface="Georgia"/>
              </a:rPr>
              <a:t>guide</a:t>
            </a:r>
            <a:r>
              <a:rPr dirty="0" sz="1650" spc="-4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650">
                <a:solidFill>
                  <a:srgbClr val="C8C2C0"/>
                </a:solidFill>
                <a:latin typeface="Georgia"/>
                <a:cs typeface="Georgia"/>
              </a:rPr>
              <a:t>the</a:t>
            </a:r>
            <a:r>
              <a:rPr dirty="0" sz="1650" spc="-3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650">
                <a:solidFill>
                  <a:srgbClr val="C8C2C0"/>
                </a:solidFill>
                <a:latin typeface="Georgia"/>
                <a:cs typeface="Georgia"/>
              </a:rPr>
              <a:t>evaluation</a:t>
            </a:r>
            <a:r>
              <a:rPr dirty="0" sz="1650" spc="-4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650" spc="-25">
                <a:solidFill>
                  <a:srgbClr val="C8C2C0"/>
                </a:solidFill>
                <a:latin typeface="Georgia"/>
                <a:cs typeface="Georgia"/>
              </a:rPr>
              <a:t>of </a:t>
            </a:r>
            <a:r>
              <a:rPr dirty="0" sz="1650">
                <a:solidFill>
                  <a:srgbClr val="C8C2C0"/>
                </a:solidFill>
                <a:latin typeface="Georgia"/>
                <a:cs typeface="Georgia"/>
              </a:rPr>
              <a:t>social</a:t>
            </a:r>
            <a:r>
              <a:rPr dirty="0" sz="1650" spc="-4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650">
                <a:solidFill>
                  <a:srgbClr val="C8C2C0"/>
                </a:solidFill>
                <a:latin typeface="Georgia"/>
                <a:cs typeface="Georgia"/>
              </a:rPr>
              <a:t>utility.</a:t>
            </a:r>
            <a:r>
              <a:rPr dirty="0" sz="1650" spc="-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650">
                <a:solidFill>
                  <a:srgbClr val="C8C2C0"/>
                </a:solidFill>
                <a:latin typeface="Georgia"/>
                <a:cs typeface="Georgia"/>
              </a:rPr>
              <a:t>This</a:t>
            </a:r>
            <a:r>
              <a:rPr dirty="0" sz="1650" spc="-2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650">
                <a:solidFill>
                  <a:srgbClr val="C8C2C0"/>
                </a:solidFill>
                <a:latin typeface="Georgia"/>
                <a:cs typeface="Georgia"/>
              </a:rPr>
              <a:t>ensures</a:t>
            </a:r>
            <a:r>
              <a:rPr dirty="0" sz="1650" spc="-4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650" spc="-10">
                <a:solidFill>
                  <a:srgbClr val="C8C2C0"/>
                </a:solidFill>
                <a:latin typeface="Georgia"/>
                <a:cs typeface="Georgia"/>
              </a:rPr>
              <a:t>consistency </a:t>
            </a:r>
            <a:r>
              <a:rPr dirty="0" sz="1650">
                <a:solidFill>
                  <a:srgbClr val="C8C2C0"/>
                </a:solidFill>
                <a:latin typeface="Georgia"/>
                <a:cs typeface="Georgia"/>
              </a:rPr>
              <a:t>in</a:t>
            </a:r>
            <a:r>
              <a:rPr dirty="0" sz="1650" spc="-1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650">
                <a:solidFill>
                  <a:srgbClr val="C8C2C0"/>
                </a:solidFill>
                <a:latin typeface="Georgia"/>
                <a:cs typeface="Georgia"/>
              </a:rPr>
              <a:t>legal</a:t>
            </a:r>
            <a:r>
              <a:rPr dirty="0" sz="1650" spc="-10">
                <a:solidFill>
                  <a:srgbClr val="C8C2C0"/>
                </a:solidFill>
                <a:latin typeface="Georgia"/>
                <a:cs typeface="Georgia"/>
              </a:rPr>
              <a:t> reasoning.</a:t>
            </a:r>
            <a:endParaRPr sz="1650">
              <a:latin typeface="Georgia"/>
              <a:cs typeface="Georgia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734800" y="7632190"/>
            <a:ext cx="2895600" cy="50901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399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67958" y="628268"/>
            <a:ext cx="6729730" cy="7042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50">
                <a:solidFill>
                  <a:srgbClr val="D7B6A3"/>
                </a:solidFill>
                <a:latin typeface="Georgia"/>
                <a:cs typeface="Georgia"/>
              </a:rPr>
              <a:t>Case</a:t>
            </a:r>
            <a:r>
              <a:rPr dirty="0" sz="4450" spc="-15">
                <a:solidFill>
                  <a:srgbClr val="D7B6A3"/>
                </a:solidFill>
                <a:latin typeface="Georgia"/>
                <a:cs typeface="Georgia"/>
              </a:rPr>
              <a:t> </a:t>
            </a:r>
            <a:r>
              <a:rPr dirty="0" sz="4450">
                <a:solidFill>
                  <a:srgbClr val="D7B6A3"/>
                </a:solidFill>
                <a:latin typeface="Georgia"/>
                <a:cs typeface="Georgia"/>
              </a:rPr>
              <a:t>Study:</a:t>
            </a:r>
            <a:r>
              <a:rPr dirty="0" sz="4450" spc="-10">
                <a:solidFill>
                  <a:srgbClr val="D7B6A3"/>
                </a:solidFill>
                <a:latin typeface="Georgia"/>
                <a:cs typeface="Georgia"/>
              </a:rPr>
              <a:t> </a:t>
            </a:r>
            <a:r>
              <a:rPr dirty="0" sz="4450">
                <a:solidFill>
                  <a:srgbClr val="D7B6A3"/>
                </a:solidFill>
                <a:latin typeface="Georgia"/>
                <a:cs typeface="Georgia"/>
              </a:rPr>
              <a:t>Bolton</a:t>
            </a:r>
            <a:r>
              <a:rPr dirty="0" sz="4450" spc="-10">
                <a:solidFill>
                  <a:srgbClr val="D7B6A3"/>
                </a:solidFill>
                <a:latin typeface="Georgia"/>
                <a:cs typeface="Georgia"/>
              </a:rPr>
              <a:t> </a:t>
            </a:r>
            <a:r>
              <a:rPr dirty="0" sz="4450">
                <a:solidFill>
                  <a:srgbClr val="D7B6A3"/>
                </a:solidFill>
                <a:latin typeface="Georgia"/>
                <a:cs typeface="Georgia"/>
              </a:rPr>
              <a:t>v</a:t>
            </a:r>
            <a:r>
              <a:rPr dirty="0" sz="4450" spc="-10">
                <a:solidFill>
                  <a:srgbClr val="D7B6A3"/>
                </a:solidFill>
                <a:latin typeface="Georgia"/>
                <a:cs typeface="Georgia"/>
              </a:rPr>
              <a:t> Stone</a:t>
            </a:r>
            <a:endParaRPr sz="4450">
              <a:latin typeface="Georgia"/>
              <a:cs typeface="Georgia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6365747" y="1726692"/>
            <a:ext cx="1272540" cy="5826760"/>
            <a:chOff x="6365747" y="1726692"/>
            <a:chExt cx="1272540" cy="5826760"/>
          </a:xfrm>
        </p:grpSpPr>
        <p:sp>
          <p:nvSpPr>
            <p:cNvPr id="5" name="object 5" descr=""/>
            <p:cNvSpPr/>
            <p:nvPr/>
          </p:nvSpPr>
          <p:spPr>
            <a:xfrm>
              <a:off x="6605016" y="1726704"/>
              <a:ext cx="1033780" cy="5826760"/>
            </a:xfrm>
            <a:custGeom>
              <a:avLst/>
              <a:gdLst/>
              <a:ahLst/>
              <a:cxnLst/>
              <a:rect l="l" t="t" r="r" b="b"/>
              <a:pathLst>
                <a:path w="1033779" h="5826759">
                  <a:moveTo>
                    <a:pt x="30480" y="6845"/>
                  </a:moveTo>
                  <a:lnTo>
                    <a:pt x="23622" y="0"/>
                  </a:lnTo>
                  <a:lnTo>
                    <a:pt x="6858" y="0"/>
                  </a:lnTo>
                  <a:lnTo>
                    <a:pt x="0" y="6845"/>
                  </a:lnTo>
                  <a:lnTo>
                    <a:pt x="0" y="15227"/>
                  </a:lnTo>
                  <a:lnTo>
                    <a:pt x="0" y="5819419"/>
                  </a:lnTo>
                  <a:lnTo>
                    <a:pt x="6858" y="5826239"/>
                  </a:lnTo>
                  <a:lnTo>
                    <a:pt x="23622" y="5826239"/>
                  </a:lnTo>
                  <a:lnTo>
                    <a:pt x="30480" y="5819419"/>
                  </a:lnTo>
                  <a:lnTo>
                    <a:pt x="30480" y="6845"/>
                  </a:lnTo>
                  <a:close/>
                </a:path>
                <a:path w="1033779" h="5826759">
                  <a:moveTo>
                    <a:pt x="1033272" y="502145"/>
                  </a:moveTo>
                  <a:lnTo>
                    <a:pt x="1026414" y="495287"/>
                  </a:lnTo>
                  <a:lnTo>
                    <a:pt x="246126" y="495287"/>
                  </a:lnTo>
                  <a:lnTo>
                    <a:pt x="239268" y="502145"/>
                  </a:lnTo>
                  <a:lnTo>
                    <a:pt x="239268" y="510527"/>
                  </a:lnTo>
                  <a:lnTo>
                    <a:pt x="239268" y="518909"/>
                  </a:lnTo>
                  <a:lnTo>
                    <a:pt x="246126" y="525767"/>
                  </a:lnTo>
                  <a:lnTo>
                    <a:pt x="1026414" y="525767"/>
                  </a:lnTo>
                  <a:lnTo>
                    <a:pt x="1033272" y="518909"/>
                  </a:lnTo>
                  <a:lnTo>
                    <a:pt x="1033272" y="502145"/>
                  </a:lnTo>
                  <a:close/>
                </a:path>
              </a:pathLst>
            </a:custGeom>
            <a:solidFill>
              <a:srgbClr val="504D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365747" y="1981200"/>
              <a:ext cx="509270" cy="510540"/>
            </a:xfrm>
            <a:custGeom>
              <a:avLst/>
              <a:gdLst/>
              <a:ahLst/>
              <a:cxnLst/>
              <a:rect l="l" t="t" r="r" b="b"/>
              <a:pathLst>
                <a:path w="509270" h="510539">
                  <a:moveTo>
                    <a:pt x="475106" y="0"/>
                  </a:moveTo>
                  <a:lnTo>
                    <a:pt x="33909" y="0"/>
                  </a:lnTo>
                  <a:lnTo>
                    <a:pt x="20734" y="2672"/>
                  </a:lnTo>
                  <a:lnTo>
                    <a:pt x="9953" y="9953"/>
                  </a:lnTo>
                  <a:lnTo>
                    <a:pt x="2672" y="20734"/>
                  </a:lnTo>
                  <a:lnTo>
                    <a:pt x="0" y="33909"/>
                  </a:lnTo>
                  <a:lnTo>
                    <a:pt x="0" y="476630"/>
                  </a:lnTo>
                  <a:lnTo>
                    <a:pt x="2672" y="489805"/>
                  </a:lnTo>
                  <a:lnTo>
                    <a:pt x="9953" y="500586"/>
                  </a:lnTo>
                  <a:lnTo>
                    <a:pt x="20734" y="507867"/>
                  </a:lnTo>
                  <a:lnTo>
                    <a:pt x="33909" y="510539"/>
                  </a:lnTo>
                  <a:lnTo>
                    <a:pt x="475106" y="510539"/>
                  </a:lnTo>
                  <a:lnTo>
                    <a:pt x="488281" y="507867"/>
                  </a:lnTo>
                  <a:lnTo>
                    <a:pt x="499062" y="500586"/>
                  </a:lnTo>
                  <a:lnTo>
                    <a:pt x="506343" y="489805"/>
                  </a:lnTo>
                  <a:lnTo>
                    <a:pt x="509016" y="476630"/>
                  </a:lnTo>
                  <a:lnTo>
                    <a:pt x="509016" y="33909"/>
                  </a:lnTo>
                  <a:lnTo>
                    <a:pt x="506343" y="20734"/>
                  </a:lnTo>
                  <a:lnTo>
                    <a:pt x="499062" y="9953"/>
                  </a:lnTo>
                  <a:lnTo>
                    <a:pt x="488281" y="2672"/>
                  </a:lnTo>
                  <a:lnTo>
                    <a:pt x="475106" y="0"/>
                  </a:lnTo>
                  <a:close/>
                </a:path>
              </a:pathLst>
            </a:custGeom>
            <a:solidFill>
              <a:srgbClr val="37343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6535293" y="1971801"/>
            <a:ext cx="170180" cy="429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50" spc="-50">
                <a:solidFill>
                  <a:srgbClr val="C8C2C0"/>
                </a:solidFill>
                <a:latin typeface="Georgia"/>
                <a:cs typeface="Georgia"/>
              </a:rPr>
              <a:t>1</a:t>
            </a:r>
            <a:endParaRPr sz="2650">
              <a:latin typeface="Georgia"/>
              <a:cs typeface="Georgi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855966" y="1927098"/>
            <a:ext cx="5855970" cy="12172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0">
                <a:solidFill>
                  <a:srgbClr val="C8C2C0"/>
                </a:solidFill>
                <a:latin typeface="Georgia"/>
                <a:cs typeface="Georgia"/>
              </a:rPr>
              <a:t>Incident</a:t>
            </a:r>
            <a:endParaRPr sz="2200">
              <a:latin typeface="Georgia"/>
              <a:cs typeface="Georgia"/>
            </a:endParaRPr>
          </a:p>
          <a:p>
            <a:pPr marL="12700" marR="5080">
              <a:lnSpc>
                <a:spcPct val="139400"/>
              </a:lnSpc>
              <a:spcBef>
                <a:spcPts val="890"/>
              </a:spcBef>
            </a:pP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A</a:t>
            </a:r>
            <a:r>
              <a:rPr dirty="0" sz="1750" spc="-2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cricket</a:t>
            </a:r>
            <a:r>
              <a:rPr dirty="0" sz="1750" spc="-2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ball</a:t>
            </a:r>
            <a:r>
              <a:rPr dirty="0" sz="1750" spc="-3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hit</a:t>
            </a:r>
            <a:r>
              <a:rPr dirty="0" sz="1750" spc="-3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from</a:t>
            </a:r>
            <a:r>
              <a:rPr dirty="0" sz="1750" spc="-3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the</a:t>
            </a:r>
            <a:r>
              <a:rPr dirty="0" sz="1750" spc="-3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field</a:t>
            </a:r>
            <a:r>
              <a:rPr dirty="0" sz="1750" spc="-2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struck</a:t>
            </a:r>
            <a:r>
              <a:rPr dirty="0" sz="1750" spc="-2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a</a:t>
            </a:r>
            <a:r>
              <a:rPr dirty="0" sz="1750" spc="-2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passerby.</a:t>
            </a:r>
            <a:r>
              <a:rPr dirty="0" sz="1750" spc="-4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The</a:t>
            </a:r>
            <a:r>
              <a:rPr dirty="0" sz="1750" spc="-2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 spc="-10">
                <a:solidFill>
                  <a:srgbClr val="C8C2C0"/>
                </a:solidFill>
                <a:latin typeface="Georgia"/>
                <a:cs typeface="Georgia"/>
              </a:rPr>
              <a:t>rarity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of</a:t>
            </a:r>
            <a:r>
              <a:rPr dirty="0" sz="1750" spc="-4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such</a:t>
            </a:r>
            <a:r>
              <a:rPr dirty="0" sz="1750" spc="-2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occurrences</a:t>
            </a:r>
            <a:r>
              <a:rPr dirty="0" sz="1750" spc="-3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was</a:t>
            </a:r>
            <a:r>
              <a:rPr dirty="0" sz="1750" spc="-5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a</a:t>
            </a:r>
            <a:r>
              <a:rPr dirty="0" sz="1750" spc="-2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key</a:t>
            </a:r>
            <a:r>
              <a:rPr dirty="0" sz="1750" spc="-3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 spc="-10">
                <a:solidFill>
                  <a:srgbClr val="C8C2C0"/>
                </a:solidFill>
                <a:latin typeface="Georgia"/>
                <a:cs typeface="Georgia"/>
              </a:rPr>
              <a:t>factor.</a:t>
            </a:r>
            <a:endParaRPr sz="1750">
              <a:latin typeface="Georgia"/>
              <a:cs typeface="Georgia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6365747" y="3878579"/>
            <a:ext cx="1272540" cy="509270"/>
            <a:chOff x="6365747" y="3878579"/>
            <a:chExt cx="1272540" cy="509270"/>
          </a:xfrm>
        </p:grpSpPr>
        <p:sp>
          <p:nvSpPr>
            <p:cNvPr id="10" name="object 10" descr=""/>
            <p:cNvSpPr/>
            <p:nvPr/>
          </p:nvSpPr>
          <p:spPr>
            <a:xfrm>
              <a:off x="6844283" y="4117847"/>
              <a:ext cx="794385" cy="30480"/>
            </a:xfrm>
            <a:custGeom>
              <a:avLst/>
              <a:gdLst/>
              <a:ahLst/>
              <a:cxnLst/>
              <a:rect l="l" t="t" r="r" b="b"/>
              <a:pathLst>
                <a:path w="794384" h="30479">
                  <a:moveTo>
                    <a:pt x="787146" y="0"/>
                  </a:moveTo>
                  <a:lnTo>
                    <a:pt x="6858" y="0"/>
                  </a:lnTo>
                  <a:lnTo>
                    <a:pt x="0" y="6857"/>
                  </a:lnTo>
                  <a:lnTo>
                    <a:pt x="0" y="15239"/>
                  </a:lnTo>
                  <a:lnTo>
                    <a:pt x="0" y="23622"/>
                  </a:lnTo>
                  <a:lnTo>
                    <a:pt x="6858" y="30479"/>
                  </a:lnTo>
                  <a:lnTo>
                    <a:pt x="787146" y="30479"/>
                  </a:lnTo>
                  <a:lnTo>
                    <a:pt x="794004" y="23622"/>
                  </a:lnTo>
                  <a:lnTo>
                    <a:pt x="794004" y="6857"/>
                  </a:lnTo>
                  <a:lnTo>
                    <a:pt x="787146" y="0"/>
                  </a:lnTo>
                  <a:close/>
                </a:path>
              </a:pathLst>
            </a:custGeom>
            <a:solidFill>
              <a:srgbClr val="504D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365747" y="3878579"/>
              <a:ext cx="509270" cy="509270"/>
            </a:xfrm>
            <a:custGeom>
              <a:avLst/>
              <a:gdLst/>
              <a:ahLst/>
              <a:cxnLst/>
              <a:rect l="l" t="t" r="r" b="b"/>
              <a:pathLst>
                <a:path w="509270" h="509270">
                  <a:moveTo>
                    <a:pt x="475106" y="0"/>
                  </a:moveTo>
                  <a:lnTo>
                    <a:pt x="33909" y="0"/>
                  </a:lnTo>
                  <a:lnTo>
                    <a:pt x="20734" y="2672"/>
                  </a:lnTo>
                  <a:lnTo>
                    <a:pt x="9953" y="9953"/>
                  </a:lnTo>
                  <a:lnTo>
                    <a:pt x="2672" y="20734"/>
                  </a:lnTo>
                  <a:lnTo>
                    <a:pt x="0" y="33909"/>
                  </a:lnTo>
                  <a:lnTo>
                    <a:pt x="0" y="475107"/>
                  </a:lnTo>
                  <a:lnTo>
                    <a:pt x="2672" y="488281"/>
                  </a:lnTo>
                  <a:lnTo>
                    <a:pt x="9953" y="499062"/>
                  </a:lnTo>
                  <a:lnTo>
                    <a:pt x="20734" y="506343"/>
                  </a:lnTo>
                  <a:lnTo>
                    <a:pt x="33909" y="509016"/>
                  </a:lnTo>
                  <a:lnTo>
                    <a:pt x="475106" y="509016"/>
                  </a:lnTo>
                  <a:lnTo>
                    <a:pt x="488281" y="506343"/>
                  </a:lnTo>
                  <a:lnTo>
                    <a:pt x="499062" y="499062"/>
                  </a:lnTo>
                  <a:lnTo>
                    <a:pt x="506343" y="488281"/>
                  </a:lnTo>
                  <a:lnTo>
                    <a:pt x="509016" y="475107"/>
                  </a:lnTo>
                  <a:lnTo>
                    <a:pt x="509016" y="33909"/>
                  </a:lnTo>
                  <a:lnTo>
                    <a:pt x="506343" y="20734"/>
                  </a:lnTo>
                  <a:lnTo>
                    <a:pt x="499062" y="9953"/>
                  </a:lnTo>
                  <a:lnTo>
                    <a:pt x="488281" y="2672"/>
                  </a:lnTo>
                  <a:lnTo>
                    <a:pt x="475106" y="0"/>
                  </a:lnTo>
                  <a:close/>
                </a:path>
              </a:pathLst>
            </a:custGeom>
            <a:solidFill>
              <a:srgbClr val="37343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6513956" y="3868928"/>
            <a:ext cx="213995" cy="429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50" spc="-50">
                <a:solidFill>
                  <a:srgbClr val="C8C2C0"/>
                </a:solidFill>
                <a:latin typeface="Georgia"/>
                <a:cs typeface="Georgia"/>
              </a:rPr>
              <a:t>2</a:t>
            </a:r>
            <a:endParaRPr sz="2650">
              <a:latin typeface="Georgia"/>
              <a:cs typeface="Georgi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855966" y="3824097"/>
            <a:ext cx="5666105" cy="158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>
                <a:solidFill>
                  <a:srgbClr val="C8C2C0"/>
                </a:solidFill>
                <a:latin typeface="Georgia"/>
                <a:cs typeface="Georgia"/>
              </a:rPr>
              <a:t>Legal</a:t>
            </a:r>
            <a:r>
              <a:rPr dirty="0" sz="2200" spc="-8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2200" spc="-10">
                <a:solidFill>
                  <a:srgbClr val="C8C2C0"/>
                </a:solidFill>
                <a:latin typeface="Georgia"/>
                <a:cs typeface="Georgia"/>
              </a:rPr>
              <a:t>Analysis</a:t>
            </a:r>
            <a:endParaRPr sz="2200">
              <a:latin typeface="Georgia"/>
              <a:cs typeface="Georgia"/>
            </a:endParaRPr>
          </a:p>
          <a:p>
            <a:pPr marL="12700" marR="5080">
              <a:lnSpc>
                <a:spcPct val="138600"/>
              </a:lnSpc>
              <a:spcBef>
                <a:spcPts val="910"/>
              </a:spcBef>
            </a:pP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The</a:t>
            </a:r>
            <a:r>
              <a:rPr dirty="0" sz="1750" spc="-4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court</a:t>
            </a:r>
            <a:r>
              <a:rPr dirty="0" sz="1750" spc="-4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considered</a:t>
            </a:r>
            <a:r>
              <a:rPr dirty="0" sz="1750" spc="-6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the</a:t>
            </a:r>
            <a:r>
              <a:rPr dirty="0" sz="1750" spc="-5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frequency</a:t>
            </a:r>
            <a:r>
              <a:rPr dirty="0" sz="1750" spc="-3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of</a:t>
            </a:r>
            <a:r>
              <a:rPr dirty="0" sz="1750" spc="-3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incidents</a:t>
            </a:r>
            <a:r>
              <a:rPr dirty="0" sz="1750" spc="-4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 spc="-25">
                <a:solidFill>
                  <a:srgbClr val="C8C2C0"/>
                </a:solidFill>
                <a:latin typeface="Georgia"/>
                <a:cs typeface="Georgia"/>
              </a:rPr>
              <a:t>and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practicality</a:t>
            </a:r>
            <a:r>
              <a:rPr dirty="0" sz="1750" spc="-4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of</a:t>
            </a:r>
            <a:r>
              <a:rPr dirty="0" sz="1750" spc="-3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precautions.</a:t>
            </a:r>
            <a:r>
              <a:rPr dirty="0" sz="1750" spc="-4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They</a:t>
            </a:r>
            <a:r>
              <a:rPr dirty="0" sz="1750" spc="-3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balanced</a:t>
            </a:r>
            <a:r>
              <a:rPr dirty="0" sz="1750" spc="-4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risk</a:t>
            </a:r>
            <a:r>
              <a:rPr dirty="0" sz="1750" spc="-5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against</a:t>
            </a:r>
            <a:r>
              <a:rPr dirty="0" sz="1750" spc="-4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 spc="-25">
                <a:solidFill>
                  <a:srgbClr val="C8C2C0"/>
                </a:solidFill>
                <a:latin typeface="Georgia"/>
                <a:cs typeface="Georgia"/>
              </a:rPr>
              <a:t>the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social</a:t>
            </a:r>
            <a:r>
              <a:rPr dirty="0" sz="1750" spc="-4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value</a:t>
            </a:r>
            <a:r>
              <a:rPr dirty="0" sz="1750" spc="-3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of</a:t>
            </a:r>
            <a:r>
              <a:rPr dirty="0" sz="1750" spc="-2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 spc="-10">
                <a:solidFill>
                  <a:srgbClr val="C8C2C0"/>
                </a:solidFill>
                <a:latin typeface="Georgia"/>
                <a:cs typeface="Georgia"/>
              </a:rPr>
              <a:t>cricket.</a:t>
            </a:r>
            <a:endParaRPr sz="1750">
              <a:latin typeface="Georgia"/>
              <a:cs typeface="Georgia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6365747" y="6137147"/>
            <a:ext cx="1272540" cy="510540"/>
            <a:chOff x="6365747" y="6137147"/>
            <a:chExt cx="1272540" cy="510540"/>
          </a:xfrm>
        </p:grpSpPr>
        <p:sp>
          <p:nvSpPr>
            <p:cNvPr id="15" name="object 15" descr=""/>
            <p:cNvSpPr/>
            <p:nvPr/>
          </p:nvSpPr>
          <p:spPr>
            <a:xfrm>
              <a:off x="6844283" y="6377939"/>
              <a:ext cx="794385" cy="30480"/>
            </a:xfrm>
            <a:custGeom>
              <a:avLst/>
              <a:gdLst/>
              <a:ahLst/>
              <a:cxnLst/>
              <a:rect l="l" t="t" r="r" b="b"/>
              <a:pathLst>
                <a:path w="794384" h="30479">
                  <a:moveTo>
                    <a:pt x="787146" y="0"/>
                  </a:moveTo>
                  <a:lnTo>
                    <a:pt x="6858" y="0"/>
                  </a:lnTo>
                  <a:lnTo>
                    <a:pt x="0" y="6858"/>
                  </a:lnTo>
                  <a:lnTo>
                    <a:pt x="0" y="15240"/>
                  </a:lnTo>
                  <a:lnTo>
                    <a:pt x="0" y="23622"/>
                  </a:lnTo>
                  <a:lnTo>
                    <a:pt x="6858" y="30480"/>
                  </a:lnTo>
                  <a:lnTo>
                    <a:pt x="787146" y="30480"/>
                  </a:lnTo>
                  <a:lnTo>
                    <a:pt x="794004" y="23622"/>
                  </a:lnTo>
                  <a:lnTo>
                    <a:pt x="794004" y="6858"/>
                  </a:lnTo>
                  <a:lnTo>
                    <a:pt x="787146" y="0"/>
                  </a:lnTo>
                  <a:close/>
                </a:path>
              </a:pathLst>
            </a:custGeom>
            <a:solidFill>
              <a:srgbClr val="504D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365747" y="6137147"/>
              <a:ext cx="509270" cy="510540"/>
            </a:xfrm>
            <a:custGeom>
              <a:avLst/>
              <a:gdLst/>
              <a:ahLst/>
              <a:cxnLst/>
              <a:rect l="l" t="t" r="r" b="b"/>
              <a:pathLst>
                <a:path w="509270" h="510540">
                  <a:moveTo>
                    <a:pt x="475106" y="0"/>
                  </a:moveTo>
                  <a:lnTo>
                    <a:pt x="33909" y="0"/>
                  </a:lnTo>
                  <a:lnTo>
                    <a:pt x="20734" y="2672"/>
                  </a:lnTo>
                  <a:lnTo>
                    <a:pt x="9953" y="9953"/>
                  </a:lnTo>
                  <a:lnTo>
                    <a:pt x="2672" y="20734"/>
                  </a:lnTo>
                  <a:lnTo>
                    <a:pt x="0" y="33908"/>
                  </a:lnTo>
                  <a:lnTo>
                    <a:pt x="0" y="476630"/>
                  </a:lnTo>
                  <a:lnTo>
                    <a:pt x="2672" y="489805"/>
                  </a:lnTo>
                  <a:lnTo>
                    <a:pt x="9953" y="500586"/>
                  </a:lnTo>
                  <a:lnTo>
                    <a:pt x="20734" y="507867"/>
                  </a:lnTo>
                  <a:lnTo>
                    <a:pt x="33909" y="510539"/>
                  </a:lnTo>
                  <a:lnTo>
                    <a:pt x="475106" y="510539"/>
                  </a:lnTo>
                  <a:lnTo>
                    <a:pt x="488281" y="507867"/>
                  </a:lnTo>
                  <a:lnTo>
                    <a:pt x="499062" y="500586"/>
                  </a:lnTo>
                  <a:lnTo>
                    <a:pt x="506343" y="489805"/>
                  </a:lnTo>
                  <a:lnTo>
                    <a:pt x="509016" y="476630"/>
                  </a:lnTo>
                  <a:lnTo>
                    <a:pt x="509016" y="33908"/>
                  </a:lnTo>
                  <a:lnTo>
                    <a:pt x="506343" y="20734"/>
                  </a:lnTo>
                  <a:lnTo>
                    <a:pt x="499062" y="9953"/>
                  </a:lnTo>
                  <a:lnTo>
                    <a:pt x="488281" y="2672"/>
                  </a:lnTo>
                  <a:lnTo>
                    <a:pt x="475106" y="0"/>
                  </a:lnTo>
                  <a:close/>
                </a:path>
              </a:pathLst>
            </a:custGeom>
            <a:solidFill>
              <a:srgbClr val="37343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6514592" y="6128766"/>
            <a:ext cx="211454" cy="429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50" spc="-50">
                <a:solidFill>
                  <a:srgbClr val="C8C2C0"/>
                </a:solidFill>
                <a:latin typeface="Georgia"/>
                <a:cs typeface="Georgia"/>
              </a:rPr>
              <a:t>3</a:t>
            </a:r>
            <a:endParaRPr sz="2650">
              <a:latin typeface="Georgia"/>
              <a:cs typeface="Georgia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855966" y="6083934"/>
            <a:ext cx="5852795" cy="12179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0">
                <a:solidFill>
                  <a:srgbClr val="C8C2C0"/>
                </a:solidFill>
                <a:latin typeface="Georgia"/>
                <a:cs typeface="Georgia"/>
              </a:rPr>
              <a:t>Ruling</a:t>
            </a:r>
            <a:endParaRPr sz="2200">
              <a:latin typeface="Georgia"/>
              <a:cs typeface="Georgia"/>
            </a:endParaRPr>
          </a:p>
          <a:p>
            <a:pPr marL="12700" marR="5080">
              <a:lnSpc>
                <a:spcPct val="139400"/>
              </a:lnSpc>
              <a:spcBef>
                <a:spcPts val="894"/>
              </a:spcBef>
            </a:pP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No</a:t>
            </a:r>
            <a:r>
              <a:rPr dirty="0" sz="1750" spc="-3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breach</a:t>
            </a:r>
            <a:r>
              <a:rPr dirty="0" sz="1750" spc="-3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of</a:t>
            </a:r>
            <a:r>
              <a:rPr dirty="0" sz="1750" spc="-2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duty</a:t>
            </a:r>
            <a:r>
              <a:rPr dirty="0" sz="1750" spc="-2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was</a:t>
            </a:r>
            <a:r>
              <a:rPr dirty="0" sz="1750" spc="-1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found.</a:t>
            </a:r>
            <a:r>
              <a:rPr dirty="0" sz="1750" spc="-1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The</a:t>
            </a:r>
            <a:r>
              <a:rPr dirty="0" sz="1750" spc="-2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risk</a:t>
            </a:r>
            <a:r>
              <a:rPr dirty="0" sz="1750" spc="-3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was</a:t>
            </a:r>
            <a:r>
              <a:rPr dirty="0" sz="1750" spc="-3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deemed</a:t>
            </a:r>
            <a:r>
              <a:rPr dirty="0" sz="1750" spc="-3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so</a:t>
            </a:r>
            <a:r>
              <a:rPr dirty="0" sz="1750" spc="-3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 spc="-10">
                <a:solidFill>
                  <a:srgbClr val="C8C2C0"/>
                </a:solidFill>
                <a:latin typeface="Georgia"/>
                <a:cs typeface="Georgia"/>
              </a:rPr>
              <a:t>small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that</a:t>
            </a:r>
            <a:r>
              <a:rPr dirty="0" sz="1750" spc="-5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additional</a:t>
            </a:r>
            <a:r>
              <a:rPr dirty="0" sz="1750" spc="-7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precautions</a:t>
            </a:r>
            <a:r>
              <a:rPr dirty="0" sz="1750" spc="-4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weren't</a:t>
            </a:r>
            <a:r>
              <a:rPr dirty="0" sz="1750" spc="-4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 spc="-10">
                <a:solidFill>
                  <a:srgbClr val="C8C2C0"/>
                </a:solidFill>
                <a:latin typeface="Georgia"/>
                <a:cs typeface="Georgia"/>
              </a:rPr>
              <a:t>required.</a:t>
            </a:r>
            <a:endParaRPr sz="1750">
              <a:latin typeface="Georgia"/>
              <a:cs typeface="Georgia"/>
            </a:endParaRPr>
          </a:p>
        </p:txBody>
      </p:sp>
      <p:pic>
        <p:nvPicPr>
          <p:cNvPr id="19" name="object 1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81459" y="7642859"/>
            <a:ext cx="2895600" cy="55320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399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67958" y="699262"/>
            <a:ext cx="6898005" cy="141605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5600"/>
              </a:lnSpc>
            </a:pPr>
            <a:r>
              <a:rPr dirty="0" sz="4450">
                <a:solidFill>
                  <a:srgbClr val="D7B6A3"/>
                </a:solidFill>
                <a:latin typeface="Georgia"/>
                <a:cs typeface="Georgia"/>
              </a:rPr>
              <a:t>Case</a:t>
            </a:r>
            <a:r>
              <a:rPr dirty="0" sz="4450" spc="-20">
                <a:solidFill>
                  <a:srgbClr val="D7B6A3"/>
                </a:solidFill>
                <a:latin typeface="Georgia"/>
                <a:cs typeface="Georgia"/>
              </a:rPr>
              <a:t> </a:t>
            </a:r>
            <a:r>
              <a:rPr dirty="0" sz="4450">
                <a:solidFill>
                  <a:srgbClr val="D7B6A3"/>
                </a:solidFill>
                <a:latin typeface="Georgia"/>
                <a:cs typeface="Georgia"/>
              </a:rPr>
              <a:t>Study:</a:t>
            </a:r>
            <a:r>
              <a:rPr dirty="0" sz="4450" spc="-15">
                <a:solidFill>
                  <a:srgbClr val="D7B6A3"/>
                </a:solidFill>
                <a:latin typeface="Georgia"/>
                <a:cs typeface="Georgia"/>
              </a:rPr>
              <a:t> </a:t>
            </a:r>
            <a:r>
              <a:rPr dirty="0" sz="4450">
                <a:solidFill>
                  <a:srgbClr val="D7B6A3"/>
                </a:solidFill>
                <a:latin typeface="Georgia"/>
                <a:cs typeface="Georgia"/>
              </a:rPr>
              <a:t>Paris</a:t>
            </a:r>
            <a:r>
              <a:rPr dirty="0" sz="4450" spc="-35">
                <a:solidFill>
                  <a:srgbClr val="D7B6A3"/>
                </a:solidFill>
                <a:latin typeface="Georgia"/>
                <a:cs typeface="Georgia"/>
              </a:rPr>
              <a:t> </a:t>
            </a:r>
            <a:r>
              <a:rPr dirty="0" sz="4450">
                <a:solidFill>
                  <a:srgbClr val="D7B6A3"/>
                </a:solidFill>
                <a:latin typeface="Georgia"/>
                <a:cs typeface="Georgia"/>
              </a:rPr>
              <a:t>v</a:t>
            </a:r>
            <a:r>
              <a:rPr dirty="0" sz="4450" spc="-15">
                <a:solidFill>
                  <a:srgbClr val="D7B6A3"/>
                </a:solidFill>
                <a:latin typeface="Georgia"/>
                <a:cs typeface="Georgia"/>
              </a:rPr>
              <a:t> </a:t>
            </a:r>
            <a:r>
              <a:rPr dirty="0" sz="4450" spc="-10">
                <a:solidFill>
                  <a:srgbClr val="D7B6A3"/>
                </a:solidFill>
                <a:latin typeface="Georgia"/>
                <a:cs typeface="Georgia"/>
              </a:rPr>
              <a:t>Stepney </a:t>
            </a:r>
            <a:r>
              <a:rPr dirty="0" sz="4450">
                <a:solidFill>
                  <a:srgbClr val="D7B6A3"/>
                </a:solidFill>
                <a:latin typeface="Georgia"/>
                <a:cs typeface="Georgia"/>
              </a:rPr>
              <a:t>Borough</a:t>
            </a:r>
            <a:r>
              <a:rPr dirty="0" sz="4450" spc="-45">
                <a:solidFill>
                  <a:srgbClr val="D7B6A3"/>
                </a:solidFill>
                <a:latin typeface="Georgia"/>
                <a:cs typeface="Georgia"/>
              </a:rPr>
              <a:t> </a:t>
            </a:r>
            <a:r>
              <a:rPr dirty="0" sz="4450" spc="-10">
                <a:solidFill>
                  <a:srgbClr val="D7B6A3"/>
                </a:solidFill>
                <a:latin typeface="Georgia"/>
                <a:cs typeface="Georgia"/>
              </a:rPr>
              <a:t>Council</a:t>
            </a:r>
            <a:endParaRPr sz="4450">
              <a:latin typeface="Georgia"/>
              <a:cs typeface="Georgia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6280403" y="2761488"/>
            <a:ext cx="510540" cy="510540"/>
          </a:xfrm>
          <a:custGeom>
            <a:avLst/>
            <a:gdLst/>
            <a:ahLst/>
            <a:cxnLst/>
            <a:rect l="l" t="t" r="r" b="b"/>
            <a:pathLst>
              <a:path w="510540" h="510539">
                <a:moveTo>
                  <a:pt x="476503" y="0"/>
                </a:moveTo>
                <a:lnTo>
                  <a:pt x="34036" y="0"/>
                </a:lnTo>
                <a:lnTo>
                  <a:pt x="20788" y="2674"/>
                </a:lnTo>
                <a:lnTo>
                  <a:pt x="9969" y="9969"/>
                </a:lnTo>
                <a:lnTo>
                  <a:pt x="2674" y="20788"/>
                </a:lnTo>
                <a:lnTo>
                  <a:pt x="0" y="34036"/>
                </a:lnTo>
                <a:lnTo>
                  <a:pt x="0" y="476503"/>
                </a:lnTo>
                <a:lnTo>
                  <a:pt x="2674" y="489751"/>
                </a:lnTo>
                <a:lnTo>
                  <a:pt x="9969" y="500570"/>
                </a:lnTo>
                <a:lnTo>
                  <a:pt x="20788" y="507865"/>
                </a:lnTo>
                <a:lnTo>
                  <a:pt x="34036" y="510539"/>
                </a:lnTo>
                <a:lnTo>
                  <a:pt x="476503" y="510539"/>
                </a:lnTo>
                <a:lnTo>
                  <a:pt x="489751" y="507865"/>
                </a:lnTo>
                <a:lnTo>
                  <a:pt x="500570" y="500570"/>
                </a:lnTo>
                <a:lnTo>
                  <a:pt x="507865" y="489751"/>
                </a:lnTo>
                <a:lnTo>
                  <a:pt x="510540" y="476503"/>
                </a:lnTo>
                <a:lnTo>
                  <a:pt x="510540" y="34036"/>
                </a:lnTo>
                <a:lnTo>
                  <a:pt x="507865" y="20788"/>
                </a:lnTo>
                <a:lnTo>
                  <a:pt x="500570" y="9969"/>
                </a:lnTo>
                <a:lnTo>
                  <a:pt x="489751" y="2674"/>
                </a:lnTo>
                <a:lnTo>
                  <a:pt x="476503" y="0"/>
                </a:lnTo>
                <a:close/>
              </a:path>
            </a:pathLst>
          </a:custGeom>
          <a:solidFill>
            <a:srgbClr val="3734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6450329" y="2751277"/>
            <a:ext cx="170815" cy="4305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50" spc="-50">
                <a:solidFill>
                  <a:srgbClr val="C8C2C0"/>
                </a:solidFill>
                <a:latin typeface="Georgia"/>
                <a:cs typeface="Georgia"/>
              </a:rPr>
              <a:t>1</a:t>
            </a:r>
            <a:endParaRPr sz="2650">
              <a:latin typeface="Georgia"/>
              <a:cs typeface="Georgi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005319" y="2734767"/>
            <a:ext cx="292925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>
                <a:solidFill>
                  <a:srgbClr val="C8C2C0"/>
                </a:solidFill>
                <a:latin typeface="Georgia"/>
                <a:cs typeface="Georgia"/>
              </a:rPr>
              <a:t>Employee</a:t>
            </a:r>
            <a:r>
              <a:rPr dirty="0" sz="2200" spc="-13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2200" spc="-10">
                <a:solidFill>
                  <a:srgbClr val="C8C2C0"/>
                </a:solidFill>
                <a:latin typeface="Georgia"/>
                <a:cs typeface="Georgia"/>
              </a:rPr>
              <a:t>Vulnerability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005319" y="3540045"/>
            <a:ext cx="2785110" cy="22396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38300"/>
              </a:lnSpc>
              <a:spcBef>
                <a:spcPts val="105"/>
              </a:spcBef>
            </a:pP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The</a:t>
            </a:r>
            <a:r>
              <a:rPr dirty="0" sz="1750" spc="-4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mechanic's</a:t>
            </a:r>
            <a:r>
              <a:rPr dirty="0" sz="1750" spc="-3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 spc="-10">
                <a:solidFill>
                  <a:srgbClr val="C8C2C0"/>
                </a:solidFill>
                <a:latin typeface="Georgia"/>
                <a:cs typeface="Georgia"/>
              </a:rPr>
              <a:t>one-</a:t>
            </a:r>
            <a:r>
              <a:rPr dirty="0" sz="1750" spc="-20">
                <a:solidFill>
                  <a:srgbClr val="C8C2C0"/>
                </a:solidFill>
                <a:latin typeface="Georgia"/>
                <a:cs typeface="Georgia"/>
              </a:rPr>
              <a:t>eyed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condition</a:t>
            </a:r>
            <a:r>
              <a:rPr dirty="0" sz="1750" spc="-4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increased</a:t>
            </a:r>
            <a:r>
              <a:rPr dirty="0" sz="1750" spc="-3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his</a:t>
            </a:r>
            <a:r>
              <a:rPr dirty="0" sz="1750" spc="-3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 spc="-10">
                <a:solidFill>
                  <a:srgbClr val="C8C2C0"/>
                </a:solidFill>
                <a:latin typeface="Georgia"/>
                <a:cs typeface="Georgia"/>
              </a:rPr>
              <a:t>risk.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This</a:t>
            </a:r>
            <a:r>
              <a:rPr dirty="0" sz="1750" spc="-4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unique</a:t>
            </a:r>
            <a:r>
              <a:rPr dirty="0" sz="1750" spc="-3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 spc="-10">
                <a:solidFill>
                  <a:srgbClr val="C8C2C0"/>
                </a:solidFill>
                <a:latin typeface="Georgia"/>
                <a:cs typeface="Georgia"/>
              </a:rPr>
              <a:t>circumstance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required</a:t>
            </a:r>
            <a:r>
              <a:rPr dirty="0" sz="1750" spc="-4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 spc="-10">
                <a:solidFill>
                  <a:srgbClr val="C8C2C0"/>
                </a:solidFill>
                <a:latin typeface="Georgia"/>
                <a:cs typeface="Georgia"/>
              </a:rPr>
              <a:t>special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consideration</a:t>
            </a:r>
            <a:r>
              <a:rPr dirty="0" sz="1750" spc="-5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from</a:t>
            </a:r>
            <a:r>
              <a:rPr dirty="0" sz="1750" spc="-3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 spc="-25">
                <a:solidFill>
                  <a:srgbClr val="C8C2C0"/>
                </a:solidFill>
                <a:latin typeface="Georgia"/>
                <a:cs typeface="Georgia"/>
              </a:rPr>
              <a:t>the </a:t>
            </a:r>
            <a:r>
              <a:rPr dirty="0" sz="1750" spc="-10">
                <a:solidFill>
                  <a:srgbClr val="C8C2C0"/>
                </a:solidFill>
                <a:latin typeface="Georgia"/>
                <a:cs typeface="Georgia"/>
              </a:rPr>
              <a:t>employer.</a:t>
            </a:r>
            <a:endParaRPr sz="1750">
              <a:latin typeface="Georgia"/>
              <a:cs typeface="Georgia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10171176" y="2761488"/>
            <a:ext cx="510540" cy="510540"/>
          </a:xfrm>
          <a:custGeom>
            <a:avLst/>
            <a:gdLst/>
            <a:ahLst/>
            <a:cxnLst/>
            <a:rect l="l" t="t" r="r" b="b"/>
            <a:pathLst>
              <a:path w="510540" h="510539">
                <a:moveTo>
                  <a:pt x="476503" y="0"/>
                </a:moveTo>
                <a:lnTo>
                  <a:pt x="34035" y="0"/>
                </a:lnTo>
                <a:lnTo>
                  <a:pt x="20788" y="2674"/>
                </a:lnTo>
                <a:lnTo>
                  <a:pt x="9969" y="9969"/>
                </a:lnTo>
                <a:lnTo>
                  <a:pt x="2674" y="20788"/>
                </a:lnTo>
                <a:lnTo>
                  <a:pt x="0" y="34036"/>
                </a:lnTo>
                <a:lnTo>
                  <a:pt x="0" y="476503"/>
                </a:lnTo>
                <a:lnTo>
                  <a:pt x="2674" y="489751"/>
                </a:lnTo>
                <a:lnTo>
                  <a:pt x="9969" y="500570"/>
                </a:lnTo>
                <a:lnTo>
                  <a:pt x="20788" y="507865"/>
                </a:lnTo>
                <a:lnTo>
                  <a:pt x="34035" y="510539"/>
                </a:lnTo>
                <a:lnTo>
                  <a:pt x="476503" y="510539"/>
                </a:lnTo>
                <a:lnTo>
                  <a:pt x="489751" y="507865"/>
                </a:lnTo>
                <a:lnTo>
                  <a:pt x="500570" y="500570"/>
                </a:lnTo>
                <a:lnTo>
                  <a:pt x="507865" y="489751"/>
                </a:lnTo>
                <a:lnTo>
                  <a:pt x="510540" y="476503"/>
                </a:lnTo>
                <a:lnTo>
                  <a:pt x="510540" y="34036"/>
                </a:lnTo>
                <a:lnTo>
                  <a:pt x="507865" y="20788"/>
                </a:lnTo>
                <a:lnTo>
                  <a:pt x="500570" y="9969"/>
                </a:lnTo>
                <a:lnTo>
                  <a:pt x="489751" y="2674"/>
                </a:lnTo>
                <a:lnTo>
                  <a:pt x="476503" y="0"/>
                </a:lnTo>
                <a:close/>
              </a:path>
            </a:pathLst>
          </a:custGeom>
          <a:solidFill>
            <a:srgbClr val="3734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10320908" y="2751277"/>
            <a:ext cx="213995" cy="4305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50" spc="-50">
                <a:solidFill>
                  <a:srgbClr val="C8C2C0"/>
                </a:solidFill>
                <a:latin typeface="Georgia"/>
                <a:cs typeface="Georgia"/>
              </a:rPr>
              <a:t>2</a:t>
            </a:r>
            <a:endParaRPr sz="2650">
              <a:latin typeface="Georgia"/>
              <a:cs typeface="Georgi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0897361" y="2714130"/>
            <a:ext cx="2790190" cy="2698115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dirty="0" sz="2200" spc="-10">
                <a:solidFill>
                  <a:srgbClr val="C8C2C0"/>
                </a:solidFill>
                <a:latin typeface="Georgia"/>
                <a:cs typeface="Georgia"/>
              </a:rPr>
              <a:t>Employer's</a:t>
            </a:r>
            <a:endParaRPr sz="22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z="2200" spc="-10">
                <a:solidFill>
                  <a:srgbClr val="C8C2C0"/>
                </a:solidFill>
                <a:latin typeface="Georgia"/>
                <a:cs typeface="Georgia"/>
              </a:rPr>
              <a:t>Responsibility</a:t>
            </a:r>
            <a:endParaRPr sz="2200">
              <a:latin typeface="Georgia"/>
              <a:cs typeface="Georgia"/>
            </a:endParaRPr>
          </a:p>
          <a:p>
            <a:pPr marL="12700" marR="5080">
              <a:lnSpc>
                <a:spcPct val="138500"/>
              </a:lnSpc>
              <a:spcBef>
                <a:spcPts val="905"/>
              </a:spcBef>
            </a:pP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The</a:t>
            </a:r>
            <a:r>
              <a:rPr dirty="0" sz="1750" spc="-3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court</a:t>
            </a:r>
            <a:r>
              <a:rPr dirty="0" sz="1750" spc="-4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emphasized</a:t>
            </a:r>
            <a:r>
              <a:rPr dirty="0" sz="1750" spc="-6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 spc="-25">
                <a:solidFill>
                  <a:srgbClr val="C8C2C0"/>
                </a:solidFill>
                <a:latin typeface="Georgia"/>
                <a:cs typeface="Georgia"/>
              </a:rPr>
              <a:t>the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duty</a:t>
            </a:r>
            <a:r>
              <a:rPr dirty="0" sz="1750" spc="-2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to</a:t>
            </a:r>
            <a:r>
              <a:rPr dirty="0" sz="1750" spc="-1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consider</a:t>
            </a:r>
            <a:r>
              <a:rPr dirty="0" sz="1750" spc="-4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 spc="-10">
                <a:solidFill>
                  <a:srgbClr val="C8C2C0"/>
                </a:solidFill>
                <a:latin typeface="Georgia"/>
                <a:cs typeface="Georgia"/>
              </a:rPr>
              <a:t>individual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employee</a:t>
            </a:r>
            <a:r>
              <a:rPr dirty="0" sz="1750" spc="-6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needs.</a:t>
            </a:r>
            <a:r>
              <a:rPr dirty="0" sz="1750" spc="-5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 spc="-10">
                <a:solidFill>
                  <a:srgbClr val="C8C2C0"/>
                </a:solidFill>
                <a:latin typeface="Georgia"/>
                <a:cs typeface="Georgia"/>
              </a:rPr>
              <a:t>Standard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practices</a:t>
            </a:r>
            <a:r>
              <a:rPr dirty="0" sz="1750" spc="-5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may</a:t>
            </a:r>
            <a:r>
              <a:rPr dirty="0" sz="1750" spc="-4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not</a:t>
            </a:r>
            <a:r>
              <a:rPr dirty="0" sz="1750" spc="-4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suffice</a:t>
            </a:r>
            <a:r>
              <a:rPr dirty="0" sz="1750" spc="-25">
                <a:solidFill>
                  <a:srgbClr val="C8C2C0"/>
                </a:solidFill>
                <a:latin typeface="Georgia"/>
                <a:cs typeface="Georgia"/>
              </a:rPr>
              <a:t> for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all</a:t>
            </a:r>
            <a:r>
              <a:rPr dirty="0" sz="1750" spc="-2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 spc="-10">
                <a:solidFill>
                  <a:srgbClr val="C8C2C0"/>
                </a:solidFill>
                <a:latin typeface="Georgia"/>
                <a:cs typeface="Georgia"/>
              </a:rPr>
              <a:t>workers.</a:t>
            </a:r>
            <a:endParaRPr sz="1750">
              <a:latin typeface="Georgia"/>
              <a:cs typeface="Georgia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6280403" y="6265164"/>
            <a:ext cx="510540" cy="510540"/>
          </a:xfrm>
          <a:custGeom>
            <a:avLst/>
            <a:gdLst/>
            <a:ahLst/>
            <a:cxnLst/>
            <a:rect l="l" t="t" r="r" b="b"/>
            <a:pathLst>
              <a:path w="510540" h="510540">
                <a:moveTo>
                  <a:pt x="476503" y="0"/>
                </a:moveTo>
                <a:lnTo>
                  <a:pt x="34036" y="0"/>
                </a:lnTo>
                <a:lnTo>
                  <a:pt x="20788" y="2674"/>
                </a:lnTo>
                <a:lnTo>
                  <a:pt x="9969" y="9969"/>
                </a:lnTo>
                <a:lnTo>
                  <a:pt x="2674" y="20788"/>
                </a:lnTo>
                <a:lnTo>
                  <a:pt x="0" y="34036"/>
                </a:lnTo>
                <a:lnTo>
                  <a:pt x="0" y="476504"/>
                </a:lnTo>
                <a:lnTo>
                  <a:pt x="2674" y="489751"/>
                </a:lnTo>
                <a:lnTo>
                  <a:pt x="9969" y="500570"/>
                </a:lnTo>
                <a:lnTo>
                  <a:pt x="20788" y="507865"/>
                </a:lnTo>
                <a:lnTo>
                  <a:pt x="34036" y="510540"/>
                </a:lnTo>
                <a:lnTo>
                  <a:pt x="476503" y="510540"/>
                </a:lnTo>
                <a:lnTo>
                  <a:pt x="489751" y="507865"/>
                </a:lnTo>
                <a:lnTo>
                  <a:pt x="500570" y="500570"/>
                </a:lnTo>
                <a:lnTo>
                  <a:pt x="507865" y="489751"/>
                </a:lnTo>
                <a:lnTo>
                  <a:pt x="510540" y="476504"/>
                </a:lnTo>
                <a:lnTo>
                  <a:pt x="510540" y="34036"/>
                </a:lnTo>
                <a:lnTo>
                  <a:pt x="507865" y="20788"/>
                </a:lnTo>
                <a:lnTo>
                  <a:pt x="500570" y="9969"/>
                </a:lnTo>
                <a:lnTo>
                  <a:pt x="489751" y="2674"/>
                </a:lnTo>
                <a:lnTo>
                  <a:pt x="476503" y="0"/>
                </a:lnTo>
                <a:close/>
              </a:path>
            </a:pathLst>
          </a:custGeom>
          <a:solidFill>
            <a:srgbClr val="3734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6429502" y="6256401"/>
            <a:ext cx="211454" cy="429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50" spc="-50">
                <a:solidFill>
                  <a:srgbClr val="C8C2C0"/>
                </a:solidFill>
                <a:latin typeface="Georgia"/>
                <a:cs typeface="Georgia"/>
              </a:rPr>
              <a:t>3</a:t>
            </a:r>
            <a:endParaRPr sz="2650">
              <a:latin typeface="Georgia"/>
              <a:cs typeface="Georgi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005319" y="6240017"/>
            <a:ext cx="6695440" cy="12179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>
                <a:solidFill>
                  <a:srgbClr val="C8C2C0"/>
                </a:solidFill>
                <a:latin typeface="Georgia"/>
                <a:cs typeface="Georgia"/>
              </a:rPr>
              <a:t>Breach</a:t>
            </a:r>
            <a:r>
              <a:rPr dirty="0" sz="2200" spc="-10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2200" spc="-10">
                <a:solidFill>
                  <a:srgbClr val="C8C2C0"/>
                </a:solidFill>
                <a:latin typeface="Georgia"/>
                <a:cs typeface="Georgia"/>
              </a:rPr>
              <a:t>Determination</a:t>
            </a:r>
            <a:endParaRPr sz="22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720"/>
              </a:spcBef>
            </a:pP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Failure</a:t>
            </a:r>
            <a:r>
              <a:rPr dirty="0" sz="1750" spc="-2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to</a:t>
            </a:r>
            <a:r>
              <a:rPr dirty="0" sz="1750" spc="-4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provide</a:t>
            </a:r>
            <a:r>
              <a:rPr dirty="0" sz="1750" spc="-4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safety</a:t>
            </a:r>
            <a:r>
              <a:rPr dirty="0" sz="1750" spc="-2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goggles</a:t>
            </a:r>
            <a:r>
              <a:rPr dirty="0" sz="1750" spc="-5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constituted</a:t>
            </a:r>
            <a:r>
              <a:rPr dirty="0" sz="1750" spc="-2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a</a:t>
            </a:r>
            <a:r>
              <a:rPr dirty="0" sz="1750" spc="-2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breach.</a:t>
            </a:r>
            <a:r>
              <a:rPr dirty="0" sz="1750" spc="-2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The</a:t>
            </a:r>
            <a:r>
              <a:rPr dirty="0" sz="1750" spc="-2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 spc="-10">
                <a:solidFill>
                  <a:srgbClr val="C8C2C0"/>
                </a:solidFill>
                <a:latin typeface="Georgia"/>
                <a:cs typeface="Georgia"/>
              </a:rPr>
              <a:t>employer</a:t>
            </a:r>
            <a:endParaRPr sz="17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should</a:t>
            </a:r>
            <a:r>
              <a:rPr dirty="0" sz="1750" spc="-5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have</a:t>
            </a:r>
            <a:r>
              <a:rPr dirty="0" sz="1750" spc="-3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recognized</a:t>
            </a:r>
            <a:r>
              <a:rPr dirty="0" sz="1750" spc="-3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the</a:t>
            </a:r>
            <a:r>
              <a:rPr dirty="0" sz="1750" spc="-4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heightened</a:t>
            </a:r>
            <a:r>
              <a:rPr dirty="0" sz="1750" spc="-4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 spc="-10">
                <a:solidFill>
                  <a:srgbClr val="C8C2C0"/>
                </a:solidFill>
                <a:latin typeface="Georgia"/>
                <a:cs typeface="Georgia"/>
              </a:rPr>
              <a:t>risk.</a:t>
            </a:r>
            <a:endParaRPr sz="1750">
              <a:latin typeface="Georgia"/>
              <a:cs typeface="Georgia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31168" y="7616950"/>
            <a:ext cx="2895600" cy="55321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399" cy="283464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81304" y="4046982"/>
            <a:ext cx="10300335" cy="704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50">
                <a:solidFill>
                  <a:srgbClr val="FFFFFF"/>
                </a:solidFill>
                <a:latin typeface="Arial"/>
                <a:cs typeface="Arial"/>
              </a:rPr>
              <a:t>Professional</a:t>
            </a:r>
            <a:r>
              <a:rPr dirty="0" sz="445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450">
                <a:solidFill>
                  <a:srgbClr val="FFFFFF"/>
                </a:solidFill>
                <a:latin typeface="Arial"/>
                <a:cs typeface="Arial"/>
              </a:rPr>
              <a:t>Standards</a:t>
            </a:r>
            <a:r>
              <a:rPr dirty="0" sz="445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45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445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450">
                <a:solidFill>
                  <a:srgbClr val="FFFFFF"/>
                </a:solidFill>
                <a:latin typeface="Arial"/>
                <a:cs typeface="Arial"/>
              </a:rPr>
              <a:t>Duty</a:t>
            </a:r>
            <a:r>
              <a:rPr dirty="0" sz="445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45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445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450" spc="-20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endParaRPr sz="445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790955" y="5391911"/>
            <a:ext cx="518159" cy="518159"/>
            <a:chOff x="790955" y="5391911"/>
            <a:chExt cx="518159" cy="518159"/>
          </a:xfrm>
        </p:grpSpPr>
        <p:sp>
          <p:nvSpPr>
            <p:cNvPr id="5" name="object 5" descr=""/>
            <p:cNvSpPr/>
            <p:nvPr/>
          </p:nvSpPr>
          <p:spPr>
            <a:xfrm>
              <a:off x="794765" y="5395721"/>
              <a:ext cx="510540" cy="510540"/>
            </a:xfrm>
            <a:custGeom>
              <a:avLst/>
              <a:gdLst/>
              <a:ahLst/>
              <a:cxnLst/>
              <a:rect l="l" t="t" r="r" b="b"/>
              <a:pathLst>
                <a:path w="510540" h="510539">
                  <a:moveTo>
                    <a:pt x="415226" y="0"/>
                  </a:moveTo>
                  <a:lnTo>
                    <a:pt x="95313" y="0"/>
                  </a:lnTo>
                  <a:lnTo>
                    <a:pt x="58212" y="7489"/>
                  </a:lnTo>
                  <a:lnTo>
                    <a:pt x="27916" y="27908"/>
                  </a:lnTo>
                  <a:lnTo>
                    <a:pt x="7490" y="58185"/>
                  </a:lnTo>
                  <a:lnTo>
                    <a:pt x="0" y="95250"/>
                  </a:lnTo>
                  <a:lnTo>
                    <a:pt x="0" y="415289"/>
                  </a:lnTo>
                  <a:lnTo>
                    <a:pt x="7490" y="452354"/>
                  </a:lnTo>
                  <a:lnTo>
                    <a:pt x="27916" y="482631"/>
                  </a:lnTo>
                  <a:lnTo>
                    <a:pt x="58212" y="503050"/>
                  </a:lnTo>
                  <a:lnTo>
                    <a:pt x="95313" y="510539"/>
                  </a:lnTo>
                  <a:lnTo>
                    <a:pt x="415226" y="510539"/>
                  </a:lnTo>
                  <a:lnTo>
                    <a:pt x="452327" y="503050"/>
                  </a:lnTo>
                  <a:lnTo>
                    <a:pt x="482623" y="482631"/>
                  </a:lnTo>
                  <a:lnTo>
                    <a:pt x="503049" y="452354"/>
                  </a:lnTo>
                  <a:lnTo>
                    <a:pt x="510540" y="415289"/>
                  </a:lnTo>
                  <a:lnTo>
                    <a:pt x="510540" y="95250"/>
                  </a:lnTo>
                  <a:lnTo>
                    <a:pt x="503049" y="58185"/>
                  </a:lnTo>
                  <a:lnTo>
                    <a:pt x="482623" y="27908"/>
                  </a:lnTo>
                  <a:lnTo>
                    <a:pt x="452327" y="7489"/>
                  </a:lnTo>
                  <a:lnTo>
                    <a:pt x="415226" y="0"/>
                  </a:lnTo>
                  <a:close/>
                </a:path>
              </a:pathLst>
            </a:custGeom>
            <a:solidFill>
              <a:srgbClr val="2830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794765" y="5395721"/>
              <a:ext cx="510540" cy="510540"/>
            </a:xfrm>
            <a:custGeom>
              <a:avLst/>
              <a:gdLst/>
              <a:ahLst/>
              <a:cxnLst/>
              <a:rect l="l" t="t" r="r" b="b"/>
              <a:pathLst>
                <a:path w="510540" h="510539">
                  <a:moveTo>
                    <a:pt x="0" y="95250"/>
                  </a:moveTo>
                  <a:lnTo>
                    <a:pt x="7490" y="58185"/>
                  </a:lnTo>
                  <a:lnTo>
                    <a:pt x="27916" y="27908"/>
                  </a:lnTo>
                  <a:lnTo>
                    <a:pt x="58212" y="7489"/>
                  </a:lnTo>
                  <a:lnTo>
                    <a:pt x="95313" y="0"/>
                  </a:lnTo>
                  <a:lnTo>
                    <a:pt x="415226" y="0"/>
                  </a:lnTo>
                  <a:lnTo>
                    <a:pt x="452327" y="7489"/>
                  </a:lnTo>
                  <a:lnTo>
                    <a:pt x="482623" y="27908"/>
                  </a:lnTo>
                  <a:lnTo>
                    <a:pt x="503049" y="58185"/>
                  </a:lnTo>
                  <a:lnTo>
                    <a:pt x="510540" y="95250"/>
                  </a:lnTo>
                  <a:lnTo>
                    <a:pt x="510540" y="415289"/>
                  </a:lnTo>
                  <a:lnTo>
                    <a:pt x="503049" y="452354"/>
                  </a:lnTo>
                  <a:lnTo>
                    <a:pt x="482623" y="482631"/>
                  </a:lnTo>
                  <a:lnTo>
                    <a:pt x="452327" y="503050"/>
                  </a:lnTo>
                  <a:lnTo>
                    <a:pt x="415226" y="510539"/>
                  </a:lnTo>
                  <a:lnTo>
                    <a:pt x="95313" y="510539"/>
                  </a:lnTo>
                  <a:lnTo>
                    <a:pt x="58212" y="503050"/>
                  </a:lnTo>
                  <a:lnTo>
                    <a:pt x="27916" y="482631"/>
                  </a:lnTo>
                  <a:lnTo>
                    <a:pt x="7490" y="452354"/>
                  </a:lnTo>
                  <a:lnTo>
                    <a:pt x="0" y="415289"/>
                  </a:lnTo>
                  <a:lnTo>
                    <a:pt x="0" y="95250"/>
                  </a:lnTo>
                  <a:close/>
                </a:path>
              </a:pathLst>
            </a:custGeom>
            <a:ln w="7620">
              <a:solidFill>
                <a:srgbClr val="41496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943457" y="5388991"/>
            <a:ext cx="212725" cy="429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50" spc="-50">
                <a:solidFill>
                  <a:srgbClr val="EBEBEE"/>
                </a:solidFill>
                <a:latin typeface="Arial"/>
                <a:cs typeface="Arial"/>
              </a:rPr>
              <a:t>1</a:t>
            </a:r>
            <a:endParaRPr sz="265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518285" y="5370957"/>
            <a:ext cx="3328670" cy="15868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0">
                <a:solidFill>
                  <a:srgbClr val="EBEBEE"/>
                </a:solidFill>
                <a:latin typeface="Arial"/>
                <a:cs typeface="Arial"/>
              </a:rPr>
              <a:t>Definition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38300"/>
              </a:lnSpc>
              <a:spcBef>
                <a:spcPts val="940"/>
              </a:spcBef>
            </a:pP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Professional</a:t>
            </a:r>
            <a:r>
              <a:rPr dirty="0" sz="1750" spc="-4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standards</a:t>
            </a:r>
            <a:r>
              <a:rPr dirty="0" sz="1750" spc="-4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define</a:t>
            </a:r>
            <a:r>
              <a:rPr dirty="0" sz="1750" spc="-3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 spc="-25">
                <a:solidFill>
                  <a:srgbClr val="EBEBEE"/>
                </a:solidFill>
                <a:latin typeface="Arial"/>
                <a:cs typeface="Arial"/>
              </a:rPr>
              <a:t>the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expected</a:t>
            </a:r>
            <a:r>
              <a:rPr dirty="0" sz="1750" spc="-2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level</a:t>
            </a:r>
            <a:r>
              <a:rPr dirty="0" sz="1750" spc="-3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of</a:t>
            </a:r>
            <a:r>
              <a:rPr dirty="0" sz="1750" spc="-3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care</a:t>
            </a:r>
            <a:r>
              <a:rPr dirty="0" sz="1750" spc="-3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in</a:t>
            </a:r>
            <a:r>
              <a:rPr dirty="0" sz="1750" spc="-3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EBEBEE"/>
                </a:solidFill>
                <a:latin typeface="Arial"/>
                <a:cs typeface="Arial"/>
              </a:rPr>
              <a:t>specific fields.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5213603" y="5391911"/>
            <a:ext cx="518159" cy="518159"/>
            <a:chOff x="5213603" y="5391911"/>
            <a:chExt cx="518159" cy="518159"/>
          </a:xfrm>
        </p:grpSpPr>
        <p:sp>
          <p:nvSpPr>
            <p:cNvPr id="10" name="object 10" descr=""/>
            <p:cNvSpPr/>
            <p:nvPr/>
          </p:nvSpPr>
          <p:spPr>
            <a:xfrm>
              <a:off x="5217413" y="5395721"/>
              <a:ext cx="510540" cy="510540"/>
            </a:xfrm>
            <a:custGeom>
              <a:avLst/>
              <a:gdLst/>
              <a:ahLst/>
              <a:cxnLst/>
              <a:rect l="l" t="t" r="r" b="b"/>
              <a:pathLst>
                <a:path w="510539" h="510539">
                  <a:moveTo>
                    <a:pt x="415289" y="0"/>
                  </a:moveTo>
                  <a:lnTo>
                    <a:pt x="95250" y="0"/>
                  </a:lnTo>
                  <a:lnTo>
                    <a:pt x="58185" y="7489"/>
                  </a:lnTo>
                  <a:lnTo>
                    <a:pt x="27908" y="27908"/>
                  </a:lnTo>
                  <a:lnTo>
                    <a:pt x="7489" y="58185"/>
                  </a:lnTo>
                  <a:lnTo>
                    <a:pt x="0" y="95250"/>
                  </a:lnTo>
                  <a:lnTo>
                    <a:pt x="0" y="415289"/>
                  </a:lnTo>
                  <a:lnTo>
                    <a:pt x="7489" y="452354"/>
                  </a:lnTo>
                  <a:lnTo>
                    <a:pt x="27908" y="482631"/>
                  </a:lnTo>
                  <a:lnTo>
                    <a:pt x="58185" y="503050"/>
                  </a:lnTo>
                  <a:lnTo>
                    <a:pt x="95250" y="510539"/>
                  </a:lnTo>
                  <a:lnTo>
                    <a:pt x="415289" y="510539"/>
                  </a:lnTo>
                  <a:lnTo>
                    <a:pt x="452354" y="503050"/>
                  </a:lnTo>
                  <a:lnTo>
                    <a:pt x="482631" y="482631"/>
                  </a:lnTo>
                  <a:lnTo>
                    <a:pt x="503050" y="452354"/>
                  </a:lnTo>
                  <a:lnTo>
                    <a:pt x="510539" y="415289"/>
                  </a:lnTo>
                  <a:lnTo>
                    <a:pt x="510539" y="95250"/>
                  </a:lnTo>
                  <a:lnTo>
                    <a:pt x="503050" y="58185"/>
                  </a:lnTo>
                  <a:lnTo>
                    <a:pt x="482631" y="27908"/>
                  </a:lnTo>
                  <a:lnTo>
                    <a:pt x="452354" y="7489"/>
                  </a:lnTo>
                  <a:lnTo>
                    <a:pt x="415289" y="0"/>
                  </a:lnTo>
                  <a:close/>
                </a:path>
              </a:pathLst>
            </a:custGeom>
            <a:solidFill>
              <a:srgbClr val="2830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5217413" y="5395721"/>
              <a:ext cx="510540" cy="510540"/>
            </a:xfrm>
            <a:custGeom>
              <a:avLst/>
              <a:gdLst/>
              <a:ahLst/>
              <a:cxnLst/>
              <a:rect l="l" t="t" r="r" b="b"/>
              <a:pathLst>
                <a:path w="510539" h="510539">
                  <a:moveTo>
                    <a:pt x="0" y="95250"/>
                  </a:moveTo>
                  <a:lnTo>
                    <a:pt x="7489" y="58185"/>
                  </a:lnTo>
                  <a:lnTo>
                    <a:pt x="27908" y="27908"/>
                  </a:lnTo>
                  <a:lnTo>
                    <a:pt x="58185" y="7489"/>
                  </a:lnTo>
                  <a:lnTo>
                    <a:pt x="95250" y="0"/>
                  </a:lnTo>
                  <a:lnTo>
                    <a:pt x="415289" y="0"/>
                  </a:lnTo>
                  <a:lnTo>
                    <a:pt x="452354" y="7489"/>
                  </a:lnTo>
                  <a:lnTo>
                    <a:pt x="482631" y="27908"/>
                  </a:lnTo>
                  <a:lnTo>
                    <a:pt x="503050" y="58185"/>
                  </a:lnTo>
                  <a:lnTo>
                    <a:pt x="510539" y="95250"/>
                  </a:lnTo>
                  <a:lnTo>
                    <a:pt x="510539" y="415289"/>
                  </a:lnTo>
                  <a:lnTo>
                    <a:pt x="503050" y="452354"/>
                  </a:lnTo>
                  <a:lnTo>
                    <a:pt x="482631" y="482631"/>
                  </a:lnTo>
                  <a:lnTo>
                    <a:pt x="452354" y="503050"/>
                  </a:lnTo>
                  <a:lnTo>
                    <a:pt x="415289" y="510539"/>
                  </a:lnTo>
                  <a:lnTo>
                    <a:pt x="95250" y="510539"/>
                  </a:lnTo>
                  <a:lnTo>
                    <a:pt x="58185" y="503050"/>
                  </a:lnTo>
                  <a:lnTo>
                    <a:pt x="27908" y="482631"/>
                  </a:lnTo>
                  <a:lnTo>
                    <a:pt x="7489" y="452354"/>
                  </a:lnTo>
                  <a:lnTo>
                    <a:pt x="0" y="415289"/>
                  </a:lnTo>
                  <a:lnTo>
                    <a:pt x="0" y="95250"/>
                  </a:lnTo>
                  <a:close/>
                </a:path>
              </a:pathLst>
            </a:custGeom>
            <a:ln w="7620">
              <a:solidFill>
                <a:srgbClr val="41496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5365241" y="5388991"/>
            <a:ext cx="212725" cy="429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50" spc="-50">
                <a:solidFill>
                  <a:srgbClr val="EBEBEE"/>
                </a:solidFill>
                <a:latin typeface="Arial"/>
                <a:cs typeface="Arial"/>
              </a:rPr>
              <a:t>2</a:t>
            </a:r>
            <a:endParaRPr sz="265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941821" y="5370957"/>
            <a:ext cx="3390900" cy="12179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0">
                <a:solidFill>
                  <a:srgbClr val="EBEBEE"/>
                </a:solidFill>
                <a:latin typeface="Arial"/>
                <a:cs typeface="Arial"/>
              </a:rPr>
              <a:t>Influence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45"/>
              </a:spcBef>
            </a:pP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Guidelines</a:t>
            </a:r>
            <a:r>
              <a:rPr dirty="0" sz="1750" spc="-3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and</a:t>
            </a:r>
            <a:r>
              <a:rPr dirty="0" sz="1750" spc="-3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practices</a:t>
            </a:r>
            <a:r>
              <a:rPr dirty="0" sz="1750" spc="-4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EBEBEE"/>
                </a:solidFill>
                <a:latin typeface="Arial"/>
                <a:cs typeface="Arial"/>
              </a:rPr>
              <a:t>shape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dirty="0" sz="1750" spc="-5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standards</a:t>
            </a:r>
            <a:r>
              <a:rPr dirty="0" sz="1750" spc="-4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for</a:t>
            </a:r>
            <a:r>
              <a:rPr dirty="0" sz="1750" spc="-4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each</a:t>
            </a:r>
            <a:r>
              <a:rPr dirty="0" sz="1750" spc="-5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EBEBEE"/>
                </a:solidFill>
                <a:latin typeface="Arial"/>
                <a:cs typeface="Arial"/>
              </a:rPr>
              <a:t>profession.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9637776" y="5391911"/>
            <a:ext cx="516890" cy="518159"/>
            <a:chOff x="9637776" y="5391911"/>
            <a:chExt cx="516890" cy="518159"/>
          </a:xfrm>
        </p:grpSpPr>
        <p:sp>
          <p:nvSpPr>
            <p:cNvPr id="15" name="object 15" descr=""/>
            <p:cNvSpPr/>
            <p:nvPr/>
          </p:nvSpPr>
          <p:spPr>
            <a:xfrm>
              <a:off x="9641586" y="5395721"/>
              <a:ext cx="509270" cy="510540"/>
            </a:xfrm>
            <a:custGeom>
              <a:avLst/>
              <a:gdLst/>
              <a:ahLst/>
              <a:cxnLst/>
              <a:rect l="l" t="t" r="r" b="b"/>
              <a:pathLst>
                <a:path w="509270" h="510539">
                  <a:moveTo>
                    <a:pt x="414020" y="0"/>
                  </a:moveTo>
                  <a:lnTo>
                    <a:pt x="94996" y="0"/>
                  </a:lnTo>
                  <a:lnTo>
                    <a:pt x="58025" y="7467"/>
                  </a:lnTo>
                  <a:lnTo>
                    <a:pt x="27828" y="27828"/>
                  </a:lnTo>
                  <a:lnTo>
                    <a:pt x="7467" y="58025"/>
                  </a:lnTo>
                  <a:lnTo>
                    <a:pt x="0" y="94995"/>
                  </a:lnTo>
                  <a:lnTo>
                    <a:pt x="0" y="415544"/>
                  </a:lnTo>
                  <a:lnTo>
                    <a:pt x="7467" y="452514"/>
                  </a:lnTo>
                  <a:lnTo>
                    <a:pt x="27828" y="482711"/>
                  </a:lnTo>
                  <a:lnTo>
                    <a:pt x="58025" y="503072"/>
                  </a:lnTo>
                  <a:lnTo>
                    <a:pt x="94996" y="510539"/>
                  </a:lnTo>
                  <a:lnTo>
                    <a:pt x="414020" y="510539"/>
                  </a:lnTo>
                  <a:lnTo>
                    <a:pt x="450990" y="503072"/>
                  </a:lnTo>
                  <a:lnTo>
                    <a:pt x="481187" y="482711"/>
                  </a:lnTo>
                  <a:lnTo>
                    <a:pt x="501548" y="452514"/>
                  </a:lnTo>
                  <a:lnTo>
                    <a:pt x="509016" y="415544"/>
                  </a:lnTo>
                  <a:lnTo>
                    <a:pt x="509016" y="94995"/>
                  </a:lnTo>
                  <a:lnTo>
                    <a:pt x="501548" y="58025"/>
                  </a:lnTo>
                  <a:lnTo>
                    <a:pt x="481187" y="27828"/>
                  </a:lnTo>
                  <a:lnTo>
                    <a:pt x="450990" y="7467"/>
                  </a:lnTo>
                  <a:lnTo>
                    <a:pt x="414020" y="0"/>
                  </a:lnTo>
                  <a:close/>
                </a:path>
              </a:pathLst>
            </a:custGeom>
            <a:solidFill>
              <a:srgbClr val="2830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9641586" y="5395721"/>
              <a:ext cx="509270" cy="510540"/>
            </a:xfrm>
            <a:custGeom>
              <a:avLst/>
              <a:gdLst/>
              <a:ahLst/>
              <a:cxnLst/>
              <a:rect l="l" t="t" r="r" b="b"/>
              <a:pathLst>
                <a:path w="509270" h="510539">
                  <a:moveTo>
                    <a:pt x="0" y="94995"/>
                  </a:moveTo>
                  <a:lnTo>
                    <a:pt x="7467" y="58025"/>
                  </a:lnTo>
                  <a:lnTo>
                    <a:pt x="27828" y="27828"/>
                  </a:lnTo>
                  <a:lnTo>
                    <a:pt x="58025" y="7467"/>
                  </a:lnTo>
                  <a:lnTo>
                    <a:pt x="94996" y="0"/>
                  </a:lnTo>
                  <a:lnTo>
                    <a:pt x="414020" y="0"/>
                  </a:lnTo>
                  <a:lnTo>
                    <a:pt x="450990" y="7467"/>
                  </a:lnTo>
                  <a:lnTo>
                    <a:pt x="481187" y="27828"/>
                  </a:lnTo>
                  <a:lnTo>
                    <a:pt x="501548" y="58025"/>
                  </a:lnTo>
                  <a:lnTo>
                    <a:pt x="509016" y="94995"/>
                  </a:lnTo>
                  <a:lnTo>
                    <a:pt x="509016" y="415544"/>
                  </a:lnTo>
                  <a:lnTo>
                    <a:pt x="501548" y="452514"/>
                  </a:lnTo>
                  <a:lnTo>
                    <a:pt x="481187" y="482711"/>
                  </a:lnTo>
                  <a:lnTo>
                    <a:pt x="450990" y="503072"/>
                  </a:lnTo>
                  <a:lnTo>
                    <a:pt x="414020" y="510539"/>
                  </a:lnTo>
                  <a:lnTo>
                    <a:pt x="94996" y="510539"/>
                  </a:lnTo>
                  <a:lnTo>
                    <a:pt x="58025" y="503072"/>
                  </a:lnTo>
                  <a:lnTo>
                    <a:pt x="27828" y="482711"/>
                  </a:lnTo>
                  <a:lnTo>
                    <a:pt x="7467" y="452514"/>
                  </a:lnTo>
                  <a:lnTo>
                    <a:pt x="0" y="415544"/>
                  </a:lnTo>
                  <a:lnTo>
                    <a:pt x="0" y="94995"/>
                  </a:lnTo>
                  <a:close/>
                </a:path>
              </a:pathLst>
            </a:custGeom>
            <a:ln w="7620">
              <a:solidFill>
                <a:srgbClr val="41496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9789921" y="5388991"/>
            <a:ext cx="212725" cy="429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50" spc="-50">
                <a:solidFill>
                  <a:srgbClr val="EBEBEE"/>
                </a:solidFill>
                <a:latin typeface="Arial"/>
                <a:cs typeface="Arial"/>
              </a:rPr>
              <a:t>3</a:t>
            </a:r>
            <a:endParaRPr sz="265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0365485" y="5370957"/>
            <a:ext cx="3357879" cy="12179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0">
                <a:solidFill>
                  <a:srgbClr val="EBEBEE"/>
                </a:solidFill>
                <a:latin typeface="Arial"/>
                <a:cs typeface="Arial"/>
              </a:rPr>
              <a:t>Example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45"/>
              </a:spcBef>
            </a:pP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An</a:t>
            </a:r>
            <a:r>
              <a:rPr dirty="0" sz="1750" spc="-3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accountant's</a:t>
            </a:r>
            <a:r>
              <a:rPr dirty="0" sz="1750" spc="-3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failure</a:t>
            </a:r>
            <a:r>
              <a:rPr dirty="0" sz="1750" spc="-2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to</a:t>
            </a:r>
            <a:r>
              <a:rPr dirty="0" sz="1750" spc="-4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EBEBEE"/>
                </a:solidFill>
                <a:latin typeface="Arial"/>
                <a:cs typeface="Arial"/>
              </a:rPr>
              <a:t>follow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GAAP</a:t>
            </a:r>
            <a:r>
              <a:rPr dirty="0" sz="1750" spc="-8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may</a:t>
            </a:r>
            <a:r>
              <a:rPr dirty="0" sz="1750" spc="-2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result</a:t>
            </a:r>
            <a:r>
              <a:rPr dirty="0" sz="1750" spc="-2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in</a:t>
            </a:r>
            <a:r>
              <a:rPr dirty="0" sz="1750" spc="-3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financial</a:t>
            </a:r>
            <a:r>
              <a:rPr dirty="0" sz="1750" spc="-2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 spc="-20">
                <a:solidFill>
                  <a:srgbClr val="EBEBEE"/>
                </a:solidFill>
                <a:latin typeface="Arial"/>
                <a:cs typeface="Arial"/>
              </a:rPr>
              <a:t>loss.</a:t>
            </a:r>
            <a:endParaRPr sz="1750">
              <a:latin typeface="Arial"/>
              <a:cs typeface="Arial"/>
            </a:endParaRPr>
          </a:p>
        </p:txBody>
      </p:sp>
      <p:pic>
        <p:nvPicPr>
          <p:cNvPr id="19" name="object 1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53088" y="7577326"/>
            <a:ext cx="2828544" cy="54406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4630400" cy="8229600"/>
          </a:xfrm>
          <a:custGeom>
            <a:avLst/>
            <a:gdLst/>
            <a:ahLst/>
            <a:cxnLst/>
            <a:rect l="l" t="t" r="r" b="b"/>
            <a:pathLst>
              <a:path w="14630400" h="8229600">
                <a:moveTo>
                  <a:pt x="14630400" y="0"/>
                </a:moveTo>
                <a:lnTo>
                  <a:pt x="0" y="0"/>
                </a:lnTo>
                <a:lnTo>
                  <a:pt x="0" y="8229600"/>
                </a:lnTo>
                <a:lnTo>
                  <a:pt x="14630400" y="82296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070E2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9144000" y="0"/>
            <a:ext cx="5486400" cy="8229600"/>
            <a:chOff x="9144000" y="0"/>
            <a:chExt cx="5486400" cy="8229600"/>
          </a:xfrm>
        </p:grpSpPr>
        <p:pic>
          <p:nvPicPr>
            <p:cNvPr id="4" name="object 4" descr="">
              <a:hlinkClick r:id="rId2"/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39700" y="7749538"/>
              <a:ext cx="1722119" cy="41147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44000" y="0"/>
              <a:ext cx="5486400" cy="822959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59053" y="563372"/>
            <a:ext cx="6416040" cy="136652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5400"/>
              </a:lnSpc>
            </a:pPr>
            <a:r>
              <a:rPr dirty="0"/>
              <a:t>The</a:t>
            </a:r>
            <a:r>
              <a:rPr dirty="0" spc="-75"/>
              <a:t> </a:t>
            </a:r>
            <a:r>
              <a:rPr dirty="0"/>
              <a:t>Bolam</a:t>
            </a:r>
            <a:r>
              <a:rPr dirty="0" spc="-145"/>
              <a:t> </a:t>
            </a:r>
            <a:r>
              <a:rPr dirty="0" spc="-90"/>
              <a:t>Test</a:t>
            </a:r>
            <a:r>
              <a:rPr dirty="0" spc="-70"/>
              <a:t> </a:t>
            </a:r>
            <a:r>
              <a:rPr dirty="0"/>
              <a:t>in</a:t>
            </a:r>
            <a:r>
              <a:rPr dirty="0" spc="-70"/>
              <a:t> </a:t>
            </a:r>
            <a:r>
              <a:rPr dirty="0" spc="-10"/>
              <a:t>Medical Negligence</a:t>
            </a:r>
          </a:p>
        </p:txBody>
      </p:sp>
      <p:grpSp>
        <p:nvGrpSpPr>
          <p:cNvPr id="7" name="object 7" descr=""/>
          <p:cNvGrpSpPr/>
          <p:nvPr/>
        </p:nvGrpSpPr>
        <p:grpSpPr>
          <a:xfrm>
            <a:off x="851916" y="2314955"/>
            <a:ext cx="1239520" cy="5309870"/>
            <a:chOff x="851916" y="2314955"/>
            <a:chExt cx="1239520" cy="5309870"/>
          </a:xfrm>
        </p:grpSpPr>
        <p:sp>
          <p:nvSpPr>
            <p:cNvPr id="8" name="object 8" descr=""/>
            <p:cNvSpPr/>
            <p:nvPr/>
          </p:nvSpPr>
          <p:spPr>
            <a:xfrm>
              <a:off x="1086612" y="2314955"/>
              <a:ext cx="1004569" cy="5309870"/>
            </a:xfrm>
            <a:custGeom>
              <a:avLst/>
              <a:gdLst/>
              <a:ahLst/>
              <a:cxnLst/>
              <a:rect l="l" t="t" r="r" b="b"/>
              <a:pathLst>
                <a:path w="1004569" h="5309870">
                  <a:moveTo>
                    <a:pt x="30480" y="6858"/>
                  </a:moveTo>
                  <a:lnTo>
                    <a:pt x="23660" y="0"/>
                  </a:lnTo>
                  <a:lnTo>
                    <a:pt x="6819" y="0"/>
                  </a:lnTo>
                  <a:lnTo>
                    <a:pt x="0" y="6858"/>
                  </a:lnTo>
                  <a:lnTo>
                    <a:pt x="0" y="15240"/>
                  </a:lnTo>
                  <a:lnTo>
                    <a:pt x="0" y="5302796"/>
                  </a:lnTo>
                  <a:lnTo>
                    <a:pt x="6819" y="5309616"/>
                  </a:lnTo>
                  <a:lnTo>
                    <a:pt x="23660" y="5309616"/>
                  </a:lnTo>
                  <a:lnTo>
                    <a:pt x="30480" y="5302796"/>
                  </a:lnTo>
                  <a:lnTo>
                    <a:pt x="30480" y="6858"/>
                  </a:lnTo>
                  <a:close/>
                </a:path>
                <a:path w="1004569" h="5309870">
                  <a:moveTo>
                    <a:pt x="1004316" y="486918"/>
                  </a:moveTo>
                  <a:lnTo>
                    <a:pt x="997458" y="480060"/>
                  </a:lnTo>
                  <a:lnTo>
                    <a:pt x="240030" y="480060"/>
                  </a:lnTo>
                  <a:lnTo>
                    <a:pt x="233172" y="486918"/>
                  </a:lnTo>
                  <a:lnTo>
                    <a:pt x="233172" y="495300"/>
                  </a:lnTo>
                  <a:lnTo>
                    <a:pt x="233172" y="503682"/>
                  </a:lnTo>
                  <a:lnTo>
                    <a:pt x="240030" y="510540"/>
                  </a:lnTo>
                  <a:lnTo>
                    <a:pt x="997458" y="510540"/>
                  </a:lnTo>
                  <a:lnTo>
                    <a:pt x="1004316" y="503682"/>
                  </a:lnTo>
                  <a:lnTo>
                    <a:pt x="1004316" y="486918"/>
                  </a:lnTo>
                  <a:close/>
                </a:path>
              </a:pathLst>
            </a:custGeom>
            <a:solidFill>
              <a:srgbClr val="4149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855726" y="2564129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402818" y="0"/>
                  </a:moveTo>
                  <a:lnTo>
                    <a:pt x="92481" y="0"/>
                  </a:lnTo>
                  <a:lnTo>
                    <a:pt x="56482" y="7266"/>
                  </a:lnTo>
                  <a:lnTo>
                    <a:pt x="27085" y="27082"/>
                  </a:lnTo>
                  <a:lnTo>
                    <a:pt x="7267" y="56471"/>
                  </a:lnTo>
                  <a:lnTo>
                    <a:pt x="0" y="92456"/>
                  </a:lnTo>
                  <a:lnTo>
                    <a:pt x="0" y="402844"/>
                  </a:lnTo>
                  <a:lnTo>
                    <a:pt x="7267" y="438828"/>
                  </a:lnTo>
                  <a:lnTo>
                    <a:pt x="27085" y="468217"/>
                  </a:lnTo>
                  <a:lnTo>
                    <a:pt x="56482" y="488033"/>
                  </a:lnTo>
                  <a:lnTo>
                    <a:pt x="92481" y="495300"/>
                  </a:lnTo>
                  <a:lnTo>
                    <a:pt x="402818" y="495300"/>
                  </a:lnTo>
                  <a:lnTo>
                    <a:pt x="438817" y="488033"/>
                  </a:lnTo>
                  <a:lnTo>
                    <a:pt x="468214" y="468217"/>
                  </a:lnTo>
                  <a:lnTo>
                    <a:pt x="488032" y="438828"/>
                  </a:lnTo>
                  <a:lnTo>
                    <a:pt x="495300" y="402844"/>
                  </a:lnTo>
                  <a:lnTo>
                    <a:pt x="495300" y="92456"/>
                  </a:lnTo>
                  <a:lnTo>
                    <a:pt x="488032" y="56471"/>
                  </a:lnTo>
                  <a:lnTo>
                    <a:pt x="468214" y="27082"/>
                  </a:lnTo>
                  <a:lnTo>
                    <a:pt x="438817" y="7266"/>
                  </a:lnTo>
                  <a:lnTo>
                    <a:pt x="402818" y="0"/>
                  </a:lnTo>
                  <a:close/>
                </a:path>
              </a:pathLst>
            </a:custGeom>
            <a:solidFill>
              <a:srgbClr val="2830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855726" y="2564129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0" y="92456"/>
                  </a:moveTo>
                  <a:lnTo>
                    <a:pt x="7267" y="56471"/>
                  </a:lnTo>
                  <a:lnTo>
                    <a:pt x="27085" y="27082"/>
                  </a:lnTo>
                  <a:lnTo>
                    <a:pt x="56482" y="7266"/>
                  </a:lnTo>
                  <a:lnTo>
                    <a:pt x="92481" y="0"/>
                  </a:lnTo>
                  <a:lnTo>
                    <a:pt x="402818" y="0"/>
                  </a:lnTo>
                  <a:lnTo>
                    <a:pt x="438817" y="7266"/>
                  </a:lnTo>
                  <a:lnTo>
                    <a:pt x="468214" y="27082"/>
                  </a:lnTo>
                  <a:lnTo>
                    <a:pt x="488032" y="56471"/>
                  </a:lnTo>
                  <a:lnTo>
                    <a:pt x="495300" y="92456"/>
                  </a:lnTo>
                  <a:lnTo>
                    <a:pt x="495300" y="402844"/>
                  </a:lnTo>
                  <a:lnTo>
                    <a:pt x="488032" y="438828"/>
                  </a:lnTo>
                  <a:lnTo>
                    <a:pt x="468214" y="468217"/>
                  </a:lnTo>
                  <a:lnTo>
                    <a:pt x="438817" y="488033"/>
                  </a:lnTo>
                  <a:lnTo>
                    <a:pt x="402818" y="495300"/>
                  </a:lnTo>
                  <a:lnTo>
                    <a:pt x="92481" y="495300"/>
                  </a:lnTo>
                  <a:lnTo>
                    <a:pt x="56482" y="488033"/>
                  </a:lnTo>
                  <a:lnTo>
                    <a:pt x="27085" y="468217"/>
                  </a:lnTo>
                  <a:lnTo>
                    <a:pt x="7267" y="438828"/>
                  </a:lnTo>
                  <a:lnTo>
                    <a:pt x="0" y="402844"/>
                  </a:lnTo>
                  <a:lnTo>
                    <a:pt x="0" y="92456"/>
                  </a:lnTo>
                  <a:close/>
                </a:path>
              </a:pathLst>
            </a:custGeom>
            <a:ln w="7620">
              <a:solidFill>
                <a:srgbClr val="41496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997407" y="2550617"/>
            <a:ext cx="209550" cy="4229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-50">
                <a:solidFill>
                  <a:srgbClr val="EBEBEE"/>
                </a:solidFill>
                <a:latin typeface="Arial"/>
                <a:cs typeface="Arial"/>
              </a:rPr>
              <a:t>1</a:t>
            </a:r>
            <a:endParaRPr sz="26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302510" y="2507995"/>
            <a:ext cx="5866130" cy="11830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150" spc="-10">
                <a:solidFill>
                  <a:srgbClr val="EBEBEE"/>
                </a:solidFill>
                <a:latin typeface="Arial"/>
                <a:cs typeface="Arial"/>
              </a:rPr>
              <a:t>Explanation</a:t>
            </a:r>
            <a:endParaRPr sz="2150">
              <a:latin typeface="Arial"/>
              <a:cs typeface="Arial"/>
            </a:endParaRPr>
          </a:p>
          <a:p>
            <a:pPr marL="12700" marR="5080">
              <a:lnSpc>
                <a:spcPct val="137100"/>
              </a:lnSpc>
              <a:spcBef>
                <a:spcPts val="940"/>
              </a:spcBef>
            </a:pPr>
            <a:r>
              <a:rPr dirty="0" sz="170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dirty="0" sz="1700" spc="-5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EBEBEE"/>
                </a:solidFill>
                <a:latin typeface="Arial"/>
                <a:cs typeface="Arial"/>
              </a:rPr>
              <a:t>Bolam</a:t>
            </a:r>
            <a:r>
              <a:rPr dirty="0" sz="1700" spc="-5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EBEBEE"/>
                </a:solidFill>
                <a:latin typeface="Arial"/>
                <a:cs typeface="Arial"/>
              </a:rPr>
              <a:t>test</a:t>
            </a:r>
            <a:r>
              <a:rPr dirty="0" sz="1700" spc="-2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EBEBEE"/>
                </a:solidFill>
                <a:latin typeface="Arial"/>
                <a:cs typeface="Arial"/>
              </a:rPr>
              <a:t>compares</a:t>
            </a:r>
            <a:r>
              <a:rPr dirty="0" sz="1700" spc="-4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EBEBEE"/>
                </a:solidFill>
                <a:latin typeface="Arial"/>
                <a:cs typeface="Arial"/>
              </a:rPr>
              <a:t>a</a:t>
            </a:r>
            <a:r>
              <a:rPr dirty="0" sz="1700" spc="-3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EBEBEE"/>
                </a:solidFill>
                <a:latin typeface="Arial"/>
                <a:cs typeface="Arial"/>
              </a:rPr>
              <a:t>professional's</a:t>
            </a:r>
            <a:r>
              <a:rPr dirty="0" sz="1700" spc="-4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EBEBEE"/>
                </a:solidFill>
                <a:latin typeface="Arial"/>
                <a:cs typeface="Arial"/>
              </a:rPr>
              <a:t>actions</a:t>
            </a:r>
            <a:r>
              <a:rPr dirty="0" sz="1700" spc="-3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EBEBEE"/>
                </a:solidFill>
                <a:latin typeface="Arial"/>
                <a:cs typeface="Arial"/>
              </a:rPr>
              <a:t>to</a:t>
            </a:r>
            <a:r>
              <a:rPr dirty="0" sz="1700" spc="-3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EBEBEE"/>
                </a:solidFill>
                <a:latin typeface="Arial"/>
                <a:cs typeface="Arial"/>
              </a:rPr>
              <a:t>those</a:t>
            </a:r>
            <a:r>
              <a:rPr dirty="0" sz="1700" spc="-25">
                <a:solidFill>
                  <a:srgbClr val="EBEBEE"/>
                </a:solidFill>
                <a:latin typeface="Arial"/>
                <a:cs typeface="Arial"/>
              </a:rPr>
              <a:t> of </a:t>
            </a:r>
            <a:r>
              <a:rPr dirty="0" sz="1700">
                <a:solidFill>
                  <a:srgbClr val="EBEBEE"/>
                </a:solidFill>
                <a:latin typeface="Arial"/>
                <a:cs typeface="Arial"/>
              </a:rPr>
              <a:t>competent</a:t>
            </a:r>
            <a:r>
              <a:rPr dirty="0" sz="1700" spc="-2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EBEBEE"/>
                </a:solidFill>
                <a:latin typeface="Arial"/>
                <a:cs typeface="Arial"/>
              </a:rPr>
              <a:t>peers.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851916" y="4402835"/>
            <a:ext cx="1239520" cy="504825"/>
            <a:chOff x="851916" y="4402835"/>
            <a:chExt cx="1239520" cy="504825"/>
          </a:xfrm>
        </p:grpSpPr>
        <p:sp>
          <p:nvSpPr>
            <p:cNvPr id="14" name="object 14" descr=""/>
            <p:cNvSpPr/>
            <p:nvPr/>
          </p:nvSpPr>
          <p:spPr>
            <a:xfrm>
              <a:off x="1319784" y="4639055"/>
              <a:ext cx="771525" cy="30480"/>
            </a:xfrm>
            <a:custGeom>
              <a:avLst/>
              <a:gdLst/>
              <a:ahLst/>
              <a:cxnLst/>
              <a:rect l="l" t="t" r="r" b="b"/>
              <a:pathLst>
                <a:path w="771525" h="30479">
                  <a:moveTo>
                    <a:pt x="764285" y="0"/>
                  </a:moveTo>
                  <a:lnTo>
                    <a:pt x="6857" y="0"/>
                  </a:lnTo>
                  <a:lnTo>
                    <a:pt x="0" y="6858"/>
                  </a:lnTo>
                  <a:lnTo>
                    <a:pt x="0" y="15240"/>
                  </a:lnTo>
                  <a:lnTo>
                    <a:pt x="0" y="23622"/>
                  </a:lnTo>
                  <a:lnTo>
                    <a:pt x="6857" y="30480"/>
                  </a:lnTo>
                  <a:lnTo>
                    <a:pt x="764285" y="30480"/>
                  </a:lnTo>
                  <a:lnTo>
                    <a:pt x="771143" y="23622"/>
                  </a:lnTo>
                  <a:lnTo>
                    <a:pt x="771143" y="6858"/>
                  </a:lnTo>
                  <a:lnTo>
                    <a:pt x="764285" y="0"/>
                  </a:lnTo>
                  <a:close/>
                </a:path>
              </a:pathLst>
            </a:custGeom>
            <a:solidFill>
              <a:srgbClr val="4149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855726" y="4406645"/>
              <a:ext cx="495300" cy="497205"/>
            </a:xfrm>
            <a:custGeom>
              <a:avLst/>
              <a:gdLst/>
              <a:ahLst/>
              <a:cxnLst/>
              <a:rect l="l" t="t" r="r" b="b"/>
              <a:pathLst>
                <a:path w="495300" h="497204">
                  <a:moveTo>
                    <a:pt x="402818" y="0"/>
                  </a:moveTo>
                  <a:lnTo>
                    <a:pt x="92481" y="0"/>
                  </a:lnTo>
                  <a:lnTo>
                    <a:pt x="56482" y="7266"/>
                  </a:lnTo>
                  <a:lnTo>
                    <a:pt x="27085" y="27082"/>
                  </a:lnTo>
                  <a:lnTo>
                    <a:pt x="7267" y="56471"/>
                  </a:lnTo>
                  <a:lnTo>
                    <a:pt x="0" y="92455"/>
                  </a:lnTo>
                  <a:lnTo>
                    <a:pt x="0" y="404367"/>
                  </a:lnTo>
                  <a:lnTo>
                    <a:pt x="7267" y="440352"/>
                  </a:lnTo>
                  <a:lnTo>
                    <a:pt x="27085" y="469741"/>
                  </a:lnTo>
                  <a:lnTo>
                    <a:pt x="56482" y="489557"/>
                  </a:lnTo>
                  <a:lnTo>
                    <a:pt x="92481" y="496824"/>
                  </a:lnTo>
                  <a:lnTo>
                    <a:pt x="402818" y="496824"/>
                  </a:lnTo>
                  <a:lnTo>
                    <a:pt x="438817" y="489557"/>
                  </a:lnTo>
                  <a:lnTo>
                    <a:pt x="468214" y="469741"/>
                  </a:lnTo>
                  <a:lnTo>
                    <a:pt x="488032" y="440352"/>
                  </a:lnTo>
                  <a:lnTo>
                    <a:pt x="495300" y="404367"/>
                  </a:lnTo>
                  <a:lnTo>
                    <a:pt x="495300" y="92455"/>
                  </a:lnTo>
                  <a:lnTo>
                    <a:pt x="488032" y="56471"/>
                  </a:lnTo>
                  <a:lnTo>
                    <a:pt x="468214" y="27082"/>
                  </a:lnTo>
                  <a:lnTo>
                    <a:pt x="438817" y="7266"/>
                  </a:lnTo>
                  <a:lnTo>
                    <a:pt x="402818" y="0"/>
                  </a:lnTo>
                  <a:close/>
                </a:path>
              </a:pathLst>
            </a:custGeom>
            <a:solidFill>
              <a:srgbClr val="2830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855726" y="4406645"/>
              <a:ext cx="495300" cy="497205"/>
            </a:xfrm>
            <a:custGeom>
              <a:avLst/>
              <a:gdLst/>
              <a:ahLst/>
              <a:cxnLst/>
              <a:rect l="l" t="t" r="r" b="b"/>
              <a:pathLst>
                <a:path w="495300" h="497204">
                  <a:moveTo>
                    <a:pt x="0" y="92455"/>
                  </a:moveTo>
                  <a:lnTo>
                    <a:pt x="7267" y="56471"/>
                  </a:lnTo>
                  <a:lnTo>
                    <a:pt x="27085" y="27082"/>
                  </a:lnTo>
                  <a:lnTo>
                    <a:pt x="56482" y="7266"/>
                  </a:lnTo>
                  <a:lnTo>
                    <a:pt x="92481" y="0"/>
                  </a:lnTo>
                  <a:lnTo>
                    <a:pt x="402818" y="0"/>
                  </a:lnTo>
                  <a:lnTo>
                    <a:pt x="438817" y="7266"/>
                  </a:lnTo>
                  <a:lnTo>
                    <a:pt x="468214" y="27082"/>
                  </a:lnTo>
                  <a:lnTo>
                    <a:pt x="488032" y="56471"/>
                  </a:lnTo>
                  <a:lnTo>
                    <a:pt x="495300" y="92455"/>
                  </a:lnTo>
                  <a:lnTo>
                    <a:pt x="495300" y="404367"/>
                  </a:lnTo>
                  <a:lnTo>
                    <a:pt x="488032" y="440352"/>
                  </a:lnTo>
                  <a:lnTo>
                    <a:pt x="468214" y="469741"/>
                  </a:lnTo>
                  <a:lnTo>
                    <a:pt x="438817" y="489557"/>
                  </a:lnTo>
                  <a:lnTo>
                    <a:pt x="402818" y="496824"/>
                  </a:lnTo>
                  <a:lnTo>
                    <a:pt x="92481" y="496824"/>
                  </a:lnTo>
                  <a:lnTo>
                    <a:pt x="56482" y="489557"/>
                  </a:lnTo>
                  <a:lnTo>
                    <a:pt x="27085" y="469741"/>
                  </a:lnTo>
                  <a:lnTo>
                    <a:pt x="7267" y="440352"/>
                  </a:lnTo>
                  <a:lnTo>
                    <a:pt x="0" y="404367"/>
                  </a:lnTo>
                  <a:lnTo>
                    <a:pt x="0" y="92455"/>
                  </a:lnTo>
                  <a:close/>
                </a:path>
              </a:pathLst>
            </a:custGeom>
            <a:ln w="7620">
              <a:solidFill>
                <a:srgbClr val="41496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997102" y="4394961"/>
            <a:ext cx="209550" cy="4222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-50">
                <a:solidFill>
                  <a:srgbClr val="EBEBEE"/>
                </a:solidFill>
                <a:latin typeface="Arial"/>
                <a:cs typeface="Arial"/>
              </a:rPr>
              <a:t>2</a:t>
            </a:r>
            <a:endParaRPr sz="26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302510" y="4351782"/>
            <a:ext cx="5953760" cy="11830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150" spc="-10">
                <a:solidFill>
                  <a:srgbClr val="EBEBEE"/>
                </a:solidFill>
                <a:latin typeface="Arial"/>
                <a:cs typeface="Arial"/>
              </a:rPr>
              <a:t>Application</a:t>
            </a:r>
            <a:endParaRPr sz="2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95"/>
              </a:spcBef>
            </a:pPr>
            <a:r>
              <a:rPr dirty="0" sz="1700">
                <a:solidFill>
                  <a:srgbClr val="EBEBEE"/>
                </a:solidFill>
                <a:latin typeface="Arial"/>
                <a:cs typeface="Arial"/>
              </a:rPr>
              <a:t>Widely</a:t>
            </a:r>
            <a:r>
              <a:rPr dirty="0" sz="1700" spc="-6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EBEBEE"/>
                </a:solidFill>
                <a:latin typeface="Arial"/>
                <a:cs typeface="Arial"/>
              </a:rPr>
              <a:t>used</a:t>
            </a:r>
            <a:r>
              <a:rPr dirty="0" sz="1700" spc="-4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EBEBEE"/>
                </a:solidFill>
                <a:latin typeface="Arial"/>
                <a:cs typeface="Arial"/>
              </a:rPr>
              <a:t>in</a:t>
            </a:r>
            <a:r>
              <a:rPr dirty="0" sz="1700" spc="-4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EBEBEE"/>
                </a:solidFill>
                <a:latin typeface="Arial"/>
                <a:cs typeface="Arial"/>
              </a:rPr>
              <a:t>medical</a:t>
            </a:r>
            <a:r>
              <a:rPr dirty="0" sz="1700" spc="-4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EBEBEE"/>
                </a:solidFill>
                <a:latin typeface="Arial"/>
                <a:cs typeface="Arial"/>
              </a:rPr>
              <a:t>negligence</a:t>
            </a:r>
            <a:r>
              <a:rPr dirty="0" sz="1700" spc="-4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EBEBEE"/>
                </a:solidFill>
                <a:latin typeface="Arial"/>
                <a:cs typeface="Arial"/>
              </a:rPr>
              <a:t>cases</a:t>
            </a:r>
            <a:r>
              <a:rPr dirty="0" sz="1700" spc="-5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EBEBEE"/>
                </a:solidFill>
                <a:latin typeface="Arial"/>
                <a:cs typeface="Arial"/>
              </a:rPr>
              <a:t>to</a:t>
            </a:r>
            <a:r>
              <a:rPr dirty="0" sz="1700" spc="-4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EBEBEE"/>
                </a:solidFill>
                <a:latin typeface="Arial"/>
                <a:cs typeface="Arial"/>
              </a:rPr>
              <a:t>determine</a:t>
            </a:r>
            <a:r>
              <a:rPr dirty="0" sz="1700" spc="-3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EBEBEE"/>
                </a:solidFill>
                <a:latin typeface="Arial"/>
                <a:cs typeface="Arial"/>
              </a:rPr>
              <a:t>breach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dirty="0" sz="1700">
                <a:solidFill>
                  <a:srgbClr val="EBEBEE"/>
                </a:solidFill>
                <a:latin typeface="Arial"/>
                <a:cs typeface="Arial"/>
              </a:rPr>
              <a:t>of</a:t>
            </a:r>
            <a:r>
              <a:rPr dirty="0" sz="1700" spc="-2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EBEBEE"/>
                </a:solidFill>
                <a:latin typeface="Arial"/>
                <a:cs typeface="Arial"/>
              </a:rPr>
              <a:t>duty.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851916" y="6246876"/>
            <a:ext cx="1239520" cy="502920"/>
            <a:chOff x="851916" y="6246876"/>
            <a:chExt cx="1239520" cy="502920"/>
          </a:xfrm>
        </p:grpSpPr>
        <p:sp>
          <p:nvSpPr>
            <p:cNvPr id="20" name="object 20" descr=""/>
            <p:cNvSpPr/>
            <p:nvPr/>
          </p:nvSpPr>
          <p:spPr>
            <a:xfrm>
              <a:off x="1319784" y="6483096"/>
              <a:ext cx="771525" cy="30480"/>
            </a:xfrm>
            <a:custGeom>
              <a:avLst/>
              <a:gdLst/>
              <a:ahLst/>
              <a:cxnLst/>
              <a:rect l="l" t="t" r="r" b="b"/>
              <a:pathLst>
                <a:path w="771525" h="30479">
                  <a:moveTo>
                    <a:pt x="764285" y="0"/>
                  </a:moveTo>
                  <a:lnTo>
                    <a:pt x="6857" y="0"/>
                  </a:lnTo>
                  <a:lnTo>
                    <a:pt x="0" y="6857"/>
                  </a:lnTo>
                  <a:lnTo>
                    <a:pt x="0" y="15239"/>
                  </a:lnTo>
                  <a:lnTo>
                    <a:pt x="0" y="23621"/>
                  </a:lnTo>
                  <a:lnTo>
                    <a:pt x="6857" y="30479"/>
                  </a:lnTo>
                  <a:lnTo>
                    <a:pt x="764285" y="30479"/>
                  </a:lnTo>
                  <a:lnTo>
                    <a:pt x="771143" y="23621"/>
                  </a:lnTo>
                  <a:lnTo>
                    <a:pt x="771143" y="6857"/>
                  </a:lnTo>
                  <a:lnTo>
                    <a:pt x="764285" y="0"/>
                  </a:lnTo>
                  <a:close/>
                </a:path>
              </a:pathLst>
            </a:custGeom>
            <a:solidFill>
              <a:srgbClr val="4149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855726" y="6250686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402818" y="0"/>
                  </a:moveTo>
                  <a:lnTo>
                    <a:pt x="92481" y="0"/>
                  </a:lnTo>
                  <a:lnTo>
                    <a:pt x="56482" y="7266"/>
                  </a:lnTo>
                  <a:lnTo>
                    <a:pt x="27085" y="27082"/>
                  </a:lnTo>
                  <a:lnTo>
                    <a:pt x="7267" y="56471"/>
                  </a:lnTo>
                  <a:lnTo>
                    <a:pt x="0" y="92456"/>
                  </a:lnTo>
                  <a:lnTo>
                    <a:pt x="0" y="402844"/>
                  </a:lnTo>
                  <a:lnTo>
                    <a:pt x="7267" y="438828"/>
                  </a:lnTo>
                  <a:lnTo>
                    <a:pt x="27085" y="468217"/>
                  </a:lnTo>
                  <a:lnTo>
                    <a:pt x="56482" y="488033"/>
                  </a:lnTo>
                  <a:lnTo>
                    <a:pt x="92481" y="495300"/>
                  </a:lnTo>
                  <a:lnTo>
                    <a:pt x="402818" y="495300"/>
                  </a:lnTo>
                  <a:lnTo>
                    <a:pt x="438817" y="488033"/>
                  </a:lnTo>
                  <a:lnTo>
                    <a:pt x="468214" y="468217"/>
                  </a:lnTo>
                  <a:lnTo>
                    <a:pt x="488032" y="438828"/>
                  </a:lnTo>
                  <a:lnTo>
                    <a:pt x="495300" y="402844"/>
                  </a:lnTo>
                  <a:lnTo>
                    <a:pt x="495300" y="92456"/>
                  </a:lnTo>
                  <a:lnTo>
                    <a:pt x="488032" y="56471"/>
                  </a:lnTo>
                  <a:lnTo>
                    <a:pt x="468214" y="27082"/>
                  </a:lnTo>
                  <a:lnTo>
                    <a:pt x="438817" y="7266"/>
                  </a:lnTo>
                  <a:lnTo>
                    <a:pt x="402818" y="0"/>
                  </a:lnTo>
                  <a:close/>
                </a:path>
              </a:pathLst>
            </a:custGeom>
            <a:solidFill>
              <a:srgbClr val="2830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855726" y="6250686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0" y="92456"/>
                  </a:moveTo>
                  <a:lnTo>
                    <a:pt x="7267" y="56471"/>
                  </a:lnTo>
                  <a:lnTo>
                    <a:pt x="27085" y="27082"/>
                  </a:lnTo>
                  <a:lnTo>
                    <a:pt x="56482" y="7266"/>
                  </a:lnTo>
                  <a:lnTo>
                    <a:pt x="92481" y="0"/>
                  </a:lnTo>
                  <a:lnTo>
                    <a:pt x="402818" y="0"/>
                  </a:lnTo>
                  <a:lnTo>
                    <a:pt x="438817" y="7266"/>
                  </a:lnTo>
                  <a:lnTo>
                    <a:pt x="468214" y="27082"/>
                  </a:lnTo>
                  <a:lnTo>
                    <a:pt x="488032" y="56471"/>
                  </a:lnTo>
                  <a:lnTo>
                    <a:pt x="495300" y="92456"/>
                  </a:lnTo>
                  <a:lnTo>
                    <a:pt x="495300" y="402844"/>
                  </a:lnTo>
                  <a:lnTo>
                    <a:pt x="488032" y="438828"/>
                  </a:lnTo>
                  <a:lnTo>
                    <a:pt x="468214" y="468217"/>
                  </a:lnTo>
                  <a:lnTo>
                    <a:pt x="438817" y="488033"/>
                  </a:lnTo>
                  <a:lnTo>
                    <a:pt x="402818" y="495300"/>
                  </a:lnTo>
                  <a:lnTo>
                    <a:pt x="92481" y="495300"/>
                  </a:lnTo>
                  <a:lnTo>
                    <a:pt x="56482" y="488033"/>
                  </a:lnTo>
                  <a:lnTo>
                    <a:pt x="27085" y="468217"/>
                  </a:lnTo>
                  <a:lnTo>
                    <a:pt x="7267" y="438828"/>
                  </a:lnTo>
                  <a:lnTo>
                    <a:pt x="0" y="402844"/>
                  </a:lnTo>
                  <a:lnTo>
                    <a:pt x="0" y="92456"/>
                  </a:lnTo>
                  <a:close/>
                </a:path>
              </a:pathLst>
            </a:custGeom>
            <a:ln w="7620">
              <a:solidFill>
                <a:srgbClr val="41496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997711" y="6238747"/>
            <a:ext cx="209550" cy="422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50">
                <a:solidFill>
                  <a:srgbClr val="EBEBEE"/>
                </a:solidFill>
                <a:latin typeface="Arial"/>
                <a:cs typeface="Arial"/>
              </a:rPr>
              <a:t>3</a:t>
            </a:r>
            <a:endParaRPr sz="26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2302510" y="6195440"/>
            <a:ext cx="5267325" cy="11830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150" spc="-10">
                <a:solidFill>
                  <a:srgbClr val="EBEBEE"/>
                </a:solidFill>
                <a:latin typeface="Arial"/>
                <a:cs typeface="Arial"/>
              </a:rPr>
              <a:t>Example</a:t>
            </a:r>
            <a:endParaRPr sz="2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95"/>
              </a:spcBef>
            </a:pPr>
            <a:r>
              <a:rPr dirty="0" sz="1700">
                <a:solidFill>
                  <a:srgbClr val="EBEBEE"/>
                </a:solidFill>
                <a:latin typeface="Arial"/>
                <a:cs typeface="Arial"/>
              </a:rPr>
              <a:t>A</a:t>
            </a:r>
            <a:r>
              <a:rPr dirty="0" sz="1700" spc="-114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EBEBEE"/>
                </a:solidFill>
                <a:latin typeface="Arial"/>
                <a:cs typeface="Arial"/>
              </a:rPr>
              <a:t>doctor's</a:t>
            </a:r>
            <a:r>
              <a:rPr dirty="0" sz="1700" spc="-2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EBEBEE"/>
                </a:solidFill>
                <a:latin typeface="Arial"/>
                <a:cs typeface="Arial"/>
              </a:rPr>
              <a:t>treatment</a:t>
            </a:r>
            <a:r>
              <a:rPr dirty="0" sz="1700" spc="-2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EBEBEE"/>
                </a:solidFill>
                <a:latin typeface="Arial"/>
                <a:cs typeface="Arial"/>
              </a:rPr>
              <a:t>decision</a:t>
            </a:r>
            <a:r>
              <a:rPr dirty="0" sz="1700" spc="-3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EBEBEE"/>
                </a:solidFill>
                <a:latin typeface="Arial"/>
                <a:cs typeface="Arial"/>
              </a:rPr>
              <a:t>is</a:t>
            </a:r>
            <a:r>
              <a:rPr dirty="0" sz="1700" spc="-3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EBEBEE"/>
                </a:solidFill>
                <a:latin typeface="Arial"/>
                <a:cs typeface="Arial"/>
              </a:rPr>
              <a:t>evaluated</a:t>
            </a:r>
            <a:r>
              <a:rPr dirty="0" sz="1700" spc="-2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EBEBEE"/>
                </a:solidFill>
                <a:latin typeface="Arial"/>
                <a:cs typeface="Arial"/>
              </a:rPr>
              <a:t>against</a:t>
            </a:r>
            <a:r>
              <a:rPr dirty="0" sz="1700" spc="-3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00" spc="-20">
                <a:solidFill>
                  <a:srgbClr val="EBEBEE"/>
                </a:solidFill>
                <a:latin typeface="Arial"/>
                <a:cs typeface="Arial"/>
              </a:rPr>
              <a:t>peer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dirty="0" sz="1700">
                <a:solidFill>
                  <a:srgbClr val="EBEBEE"/>
                </a:solidFill>
                <a:latin typeface="Arial"/>
                <a:cs typeface="Arial"/>
              </a:rPr>
              <a:t>professional</a:t>
            </a:r>
            <a:r>
              <a:rPr dirty="0" sz="1700" spc="-10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EBEBEE"/>
                </a:solidFill>
                <a:latin typeface="Arial"/>
                <a:cs typeface="Arial"/>
              </a:rPr>
              <a:t>opinions.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4630400" cy="8229600"/>
          </a:xfrm>
          <a:custGeom>
            <a:avLst/>
            <a:gdLst/>
            <a:ahLst/>
            <a:cxnLst/>
            <a:rect l="l" t="t" r="r" b="b"/>
            <a:pathLst>
              <a:path w="14630400" h="8229600">
                <a:moveTo>
                  <a:pt x="14630400" y="0"/>
                </a:moveTo>
                <a:lnTo>
                  <a:pt x="0" y="0"/>
                </a:lnTo>
                <a:lnTo>
                  <a:pt x="0" y="8229600"/>
                </a:lnTo>
                <a:lnTo>
                  <a:pt x="14630400" y="82296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070E25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39700" y="7749538"/>
            <a:ext cx="1722119" cy="411478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486399" cy="822959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61034" rIns="0" bIns="0" rtlCol="0" vert="horz">
            <a:spAutoFit/>
          </a:bodyPr>
          <a:lstStyle/>
          <a:p>
            <a:pPr marL="5521325">
              <a:lnSpc>
                <a:spcPct val="100000"/>
              </a:lnSpc>
              <a:spcBef>
                <a:spcPts val="100"/>
              </a:spcBef>
            </a:pPr>
            <a:r>
              <a:rPr dirty="0" sz="4450"/>
              <a:t>Children</a:t>
            </a:r>
            <a:r>
              <a:rPr dirty="0" sz="4450" spc="-40"/>
              <a:t> </a:t>
            </a:r>
            <a:r>
              <a:rPr dirty="0" sz="4450"/>
              <a:t>and</a:t>
            </a:r>
            <a:r>
              <a:rPr dirty="0" sz="4450" spc="-35"/>
              <a:t> </a:t>
            </a:r>
            <a:r>
              <a:rPr dirty="0" sz="4450"/>
              <a:t>Breach</a:t>
            </a:r>
            <a:r>
              <a:rPr dirty="0" sz="4450" spc="-35"/>
              <a:t> </a:t>
            </a:r>
            <a:r>
              <a:rPr dirty="0" sz="4450"/>
              <a:t>of</a:t>
            </a:r>
            <a:r>
              <a:rPr dirty="0" sz="4450" spc="-35"/>
              <a:t> </a:t>
            </a:r>
            <a:r>
              <a:rPr dirty="0" sz="4450" spc="-20"/>
              <a:t>Duty</a:t>
            </a:r>
            <a:endParaRPr sz="4450"/>
          </a:p>
        </p:txBody>
      </p:sp>
      <p:grpSp>
        <p:nvGrpSpPr>
          <p:cNvPr id="6" name="object 6" descr=""/>
          <p:cNvGrpSpPr/>
          <p:nvPr/>
        </p:nvGrpSpPr>
        <p:grpSpPr>
          <a:xfrm>
            <a:off x="6277355" y="3011423"/>
            <a:ext cx="3672840" cy="2054860"/>
            <a:chOff x="6277355" y="3011423"/>
            <a:chExt cx="3672840" cy="2054860"/>
          </a:xfrm>
        </p:grpSpPr>
        <p:sp>
          <p:nvSpPr>
            <p:cNvPr id="7" name="object 7" descr=""/>
            <p:cNvSpPr/>
            <p:nvPr/>
          </p:nvSpPr>
          <p:spPr>
            <a:xfrm>
              <a:off x="6281165" y="3015233"/>
              <a:ext cx="3665220" cy="2047239"/>
            </a:xfrm>
            <a:custGeom>
              <a:avLst/>
              <a:gdLst/>
              <a:ahLst/>
              <a:cxnLst/>
              <a:rect l="l" t="t" r="r" b="b"/>
              <a:pathLst>
                <a:path w="3665220" h="2047239">
                  <a:moveTo>
                    <a:pt x="3569969" y="0"/>
                  </a:moveTo>
                  <a:lnTo>
                    <a:pt x="95250" y="0"/>
                  </a:lnTo>
                  <a:lnTo>
                    <a:pt x="58185" y="7489"/>
                  </a:lnTo>
                  <a:lnTo>
                    <a:pt x="27908" y="27908"/>
                  </a:lnTo>
                  <a:lnTo>
                    <a:pt x="7489" y="58185"/>
                  </a:lnTo>
                  <a:lnTo>
                    <a:pt x="0" y="95250"/>
                  </a:lnTo>
                  <a:lnTo>
                    <a:pt x="0" y="1951481"/>
                  </a:lnTo>
                  <a:lnTo>
                    <a:pt x="7489" y="1988546"/>
                  </a:lnTo>
                  <a:lnTo>
                    <a:pt x="27908" y="2018823"/>
                  </a:lnTo>
                  <a:lnTo>
                    <a:pt x="58185" y="2039242"/>
                  </a:lnTo>
                  <a:lnTo>
                    <a:pt x="95250" y="2046732"/>
                  </a:lnTo>
                  <a:lnTo>
                    <a:pt x="3569969" y="2046732"/>
                  </a:lnTo>
                  <a:lnTo>
                    <a:pt x="3607034" y="2039242"/>
                  </a:lnTo>
                  <a:lnTo>
                    <a:pt x="3637311" y="2018823"/>
                  </a:lnTo>
                  <a:lnTo>
                    <a:pt x="3657730" y="1988546"/>
                  </a:lnTo>
                  <a:lnTo>
                    <a:pt x="3665219" y="1951481"/>
                  </a:lnTo>
                  <a:lnTo>
                    <a:pt x="3665219" y="95250"/>
                  </a:lnTo>
                  <a:lnTo>
                    <a:pt x="3657730" y="58185"/>
                  </a:lnTo>
                  <a:lnTo>
                    <a:pt x="3637311" y="27908"/>
                  </a:lnTo>
                  <a:lnTo>
                    <a:pt x="3607034" y="7489"/>
                  </a:lnTo>
                  <a:lnTo>
                    <a:pt x="3569969" y="0"/>
                  </a:lnTo>
                  <a:close/>
                </a:path>
              </a:pathLst>
            </a:custGeom>
            <a:solidFill>
              <a:srgbClr val="2830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281165" y="3015233"/>
              <a:ext cx="3665220" cy="2047239"/>
            </a:xfrm>
            <a:custGeom>
              <a:avLst/>
              <a:gdLst/>
              <a:ahLst/>
              <a:cxnLst/>
              <a:rect l="l" t="t" r="r" b="b"/>
              <a:pathLst>
                <a:path w="3665220" h="2047239">
                  <a:moveTo>
                    <a:pt x="0" y="95250"/>
                  </a:moveTo>
                  <a:lnTo>
                    <a:pt x="7489" y="58185"/>
                  </a:lnTo>
                  <a:lnTo>
                    <a:pt x="27908" y="27908"/>
                  </a:lnTo>
                  <a:lnTo>
                    <a:pt x="58185" y="7489"/>
                  </a:lnTo>
                  <a:lnTo>
                    <a:pt x="95250" y="0"/>
                  </a:lnTo>
                  <a:lnTo>
                    <a:pt x="3569969" y="0"/>
                  </a:lnTo>
                  <a:lnTo>
                    <a:pt x="3607034" y="7489"/>
                  </a:lnTo>
                  <a:lnTo>
                    <a:pt x="3637311" y="27908"/>
                  </a:lnTo>
                  <a:lnTo>
                    <a:pt x="3657730" y="58185"/>
                  </a:lnTo>
                  <a:lnTo>
                    <a:pt x="3665219" y="95250"/>
                  </a:lnTo>
                  <a:lnTo>
                    <a:pt x="3665219" y="1951481"/>
                  </a:lnTo>
                  <a:lnTo>
                    <a:pt x="3657730" y="1988546"/>
                  </a:lnTo>
                  <a:lnTo>
                    <a:pt x="3637311" y="2018823"/>
                  </a:lnTo>
                  <a:lnTo>
                    <a:pt x="3607034" y="2039242"/>
                  </a:lnTo>
                  <a:lnTo>
                    <a:pt x="3569969" y="2046732"/>
                  </a:lnTo>
                  <a:lnTo>
                    <a:pt x="95250" y="2046732"/>
                  </a:lnTo>
                  <a:lnTo>
                    <a:pt x="58185" y="2039242"/>
                  </a:lnTo>
                  <a:lnTo>
                    <a:pt x="27908" y="2018823"/>
                  </a:lnTo>
                  <a:lnTo>
                    <a:pt x="7489" y="1988546"/>
                  </a:lnTo>
                  <a:lnTo>
                    <a:pt x="0" y="1951481"/>
                  </a:lnTo>
                  <a:lnTo>
                    <a:pt x="0" y="95250"/>
                  </a:lnTo>
                  <a:close/>
                </a:path>
              </a:pathLst>
            </a:custGeom>
            <a:ln w="7620">
              <a:solidFill>
                <a:srgbClr val="41496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6502400" y="3224022"/>
            <a:ext cx="3209925" cy="15868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>
                <a:solidFill>
                  <a:srgbClr val="EBEBEE"/>
                </a:solidFill>
                <a:latin typeface="Arial"/>
                <a:cs typeface="Arial"/>
              </a:rPr>
              <a:t>Special</a:t>
            </a:r>
            <a:r>
              <a:rPr dirty="0" sz="2200" spc="-7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EBEBEE"/>
                </a:solidFill>
                <a:latin typeface="Arial"/>
                <a:cs typeface="Arial"/>
              </a:rPr>
              <a:t>Considerations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38400"/>
              </a:lnSpc>
              <a:spcBef>
                <a:spcPts val="935"/>
              </a:spcBef>
            </a:pP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dirty="0" sz="1750" spc="-2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standard</a:t>
            </a:r>
            <a:r>
              <a:rPr dirty="0" sz="1750" spc="-2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of</a:t>
            </a:r>
            <a:r>
              <a:rPr dirty="0" sz="1750" spc="-2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care</a:t>
            </a:r>
            <a:r>
              <a:rPr dirty="0" sz="1750" spc="-2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is</a:t>
            </a:r>
            <a:r>
              <a:rPr dirty="0" sz="1750" spc="-2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EBEBEE"/>
                </a:solidFill>
                <a:latin typeface="Arial"/>
                <a:cs typeface="Arial"/>
              </a:rPr>
              <a:t>adjusted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for</a:t>
            </a:r>
            <a:r>
              <a:rPr dirty="0" sz="1750" spc="-4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children</a:t>
            </a:r>
            <a:r>
              <a:rPr dirty="0" sz="1750" spc="-2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based</a:t>
            </a:r>
            <a:r>
              <a:rPr dirty="0" sz="1750" spc="-4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on</a:t>
            </a:r>
            <a:r>
              <a:rPr dirty="0" sz="1750" spc="-4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age</a:t>
            </a:r>
            <a:r>
              <a:rPr dirty="0" sz="1750" spc="-3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 spc="-25">
                <a:solidFill>
                  <a:srgbClr val="EBEBEE"/>
                </a:solidFill>
                <a:latin typeface="Arial"/>
                <a:cs typeface="Arial"/>
              </a:rPr>
              <a:t>and </a:t>
            </a:r>
            <a:r>
              <a:rPr dirty="0" sz="1750" spc="-10">
                <a:solidFill>
                  <a:srgbClr val="EBEBEE"/>
                </a:solidFill>
                <a:latin typeface="Arial"/>
                <a:cs typeface="Arial"/>
              </a:rPr>
              <a:t>intelligence.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10168128" y="3011423"/>
            <a:ext cx="3672840" cy="2054860"/>
            <a:chOff x="10168128" y="3011423"/>
            <a:chExt cx="3672840" cy="2054860"/>
          </a:xfrm>
        </p:grpSpPr>
        <p:sp>
          <p:nvSpPr>
            <p:cNvPr id="11" name="object 11" descr=""/>
            <p:cNvSpPr/>
            <p:nvPr/>
          </p:nvSpPr>
          <p:spPr>
            <a:xfrm>
              <a:off x="10171938" y="3015233"/>
              <a:ext cx="3665220" cy="2047239"/>
            </a:xfrm>
            <a:custGeom>
              <a:avLst/>
              <a:gdLst/>
              <a:ahLst/>
              <a:cxnLst/>
              <a:rect l="l" t="t" r="r" b="b"/>
              <a:pathLst>
                <a:path w="3665219" h="2047239">
                  <a:moveTo>
                    <a:pt x="3569969" y="0"/>
                  </a:moveTo>
                  <a:lnTo>
                    <a:pt x="95250" y="0"/>
                  </a:lnTo>
                  <a:lnTo>
                    <a:pt x="58185" y="7489"/>
                  </a:lnTo>
                  <a:lnTo>
                    <a:pt x="27908" y="27908"/>
                  </a:lnTo>
                  <a:lnTo>
                    <a:pt x="7489" y="58185"/>
                  </a:lnTo>
                  <a:lnTo>
                    <a:pt x="0" y="95250"/>
                  </a:lnTo>
                  <a:lnTo>
                    <a:pt x="0" y="1951481"/>
                  </a:lnTo>
                  <a:lnTo>
                    <a:pt x="7489" y="1988546"/>
                  </a:lnTo>
                  <a:lnTo>
                    <a:pt x="27908" y="2018823"/>
                  </a:lnTo>
                  <a:lnTo>
                    <a:pt x="58185" y="2039242"/>
                  </a:lnTo>
                  <a:lnTo>
                    <a:pt x="95250" y="2046732"/>
                  </a:lnTo>
                  <a:lnTo>
                    <a:pt x="3569969" y="2046732"/>
                  </a:lnTo>
                  <a:lnTo>
                    <a:pt x="3607034" y="2039242"/>
                  </a:lnTo>
                  <a:lnTo>
                    <a:pt x="3637311" y="2018823"/>
                  </a:lnTo>
                  <a:lnTo>
                    <a:pt x="3657730" y="1988546"/>
                  </a:lnTo>
                  <a:lnTo>
                    <a:pt x="3665219" y="1951481"/>
                  </a:lnTo>
                  <a:lnTo>
                    <a:pt x="3665219" y="95250"/>
                  </a:lnTo>
                  <a:lnTo>
                    <a:pt x="3657730" y="58185"/>
                  </a:lnTo>
                  <a:lnTo>
                    <a:pt x="3637311" y="27908"/>
                  </a:lnTo>
                  <a:lnTo>
                    <a:pt x="3607034" y="7489"/>
                  </a:lnTo>
                  <a:lnTo>
                    <a:pt x="3569969" y="0"/>
                  </a:lnTo>
                  <a:close/>
                </a:path>
              </a:pathLst>
            </a:custGeom>
            <a:solidFill>
              <a:srgbClr val="2830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0171938" y="3015233"/>
              <a:ext cx="3665220" cy="2047239"/>
            </a:xfrm>
            <a:custGeom>
              <a:avLst/>
              <a:gdLst/>
              <a:ahLst/>
              <a:cxnLst/>
              <a:rect l="l" t="t" r="r" b="b"/>
              <a:pathLst>
                <a:path w="3665219" h="2047239">
                  <a:moveTo>
                    <a:pt x="0" y="95250"/>
                  </a:moveTo>
                  <a:lnTo>
                    <a:pt x="7489" y="58185"/>
                  </a:lnTo>
                  <a:lnTo>
                    <a:pt x="27908" y="27908"/>
                  </a:lnTo>
                  <a:lnTo>
                    <a:pt x="58185" y="7489"/>
                  </a:lnTo>
                  <a:lnTo>
                    <a:pt x="95250" y="0"/>
                  </a:lnTo>
                  <a:lnTo>
                    <a:pt x="3569969" y="0"/>
                  </a:lnTo>
                  <a:lnTo>
                    <a:pt x="3607034" y="7489"/>
                  </a:lnTo>
                  <a:lnTo>
                    <a:pt x="3637311" y="27908"/>
                  </a:lnTo>
                  <a:lnTo>
                    <a:pt x="3657730" y="58185"/>
                  </a:lnTo>
                  <a:lnTo>
                    <a:pt x="3665219" y="95250"/>
                  </a:lnTo>
                  <a:lnTo>
                    <a:pt x="3665219" y="1951481"/>
                  </a:lnTo>
                  <a:lnTo>
                    <a:pt x="3657730" y="1988546"/>
                  </a:lnTo>
                  <a:lnTo>
                    <a:pt x="3637311" y="2018823"/>
                  </a:lnTo>
                  <a:lnTo>
                    <a:pt x="3607034" y="2039242"/>
                  </a:lnTo>
                  <a:lnTo>
                    <a:pt x="3569969" y="2046732"/>
                  </a:lnTo>
                  <a:lnTo>
                    <a:pt x="95250" y="2046732"/>
                  </a:lnTo>
                  <a:lnTo>
                    <a:pt x="58185" y="2039242"/>
                  </a:lnTo>
                  <a:lnTo>
                    <a:pt x="27908" y="2018823"/>
                  </a:lnTo>
                  <a:lnTo>
                    <a:pt x="7489" y="1988546"/>
                  </a:lnTo>
                  <a:lnTo>
                    <a:pt x="0" y="1951481"/>
                  </a:lnTo>
                  <a:lnTo>
                    <a:pt x="0" y="95250"/>
                  </a:lnTo>
                  <a:close/>
                </a:path>
              </a:pathLst>
            </a:custGeom>
            <a:ln w="7620">
              <a:solidFill>
                <a:srgbClr val="41496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10394695" y="3224022"/>
            <a:ext cx="3016885" cy="12172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0">
                <a:solidFill>
                  <a:srgbClr val="EBEBEE"/>
                </a:solidFill>
                <a:latin typeface="Arial"/>
                <a:cs typeface="Arial"/>
              </a:rPr>
              <a:t>Example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38300"/>
              </a:lnSpc>
              <a:spcBef>
                <a:spcPts val="940"/>
              </a:spcBef>
            </a:pP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A</a:t>
            </a:r>
            <a:r>
              <a:rPr dirty="0" sz="1750" spc="-12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child</a:t>
            </a:r>
            <a:r>
              <a:rPr dirty="0" sz="1750" spc="-2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causing</a:t>
            </a:r>
            <a:r>
              <a:rPr dirty="0" sz="1750" spc="-1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a</a:t>
            </a:r>
            <a:r>
              <a:rPr dirty="0" sz="1750" spc="-2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fire</a:t>
            </a:r>
            <a:r>
              <a:rPr dirty="0" sz="1750" spc="-3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is</a:t>
            </a:r>
            <a:r>
              <a:rPr dirty="0" sz="1750" spc="-2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EBEBEE"/>
                </a:solidFill>
                <a:latin typeface="Arial"/>
                <a:cs typeface="Arial"/>
              </a:rPr>
              <a:t>judged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differently</a:t>
            </a:r>
            <a:r>
              <a:rPr dirty="0" sz="1750" spc="-5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than</a:t>
            </a:r>
            <a:r>
              <a:rPr dirty="0" sz="1750" spc="-5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an</a:t>
            </a:r>
            <a:r>
              <a:rPr dirty="0" sz="1750" spc="-4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EBEBEE"/>
                </a:solidFill>
                <a:latin typeface="Arial"/>
                <a:cs typeface="Arial"/>
              </a:rPr>
              <a:t>adult.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6277355" y="5285232"/>
            <a:ext cx="7564120" cy="1693545"/>
            <a:chOff x="6277355" y="5285232"/>
            <a:chExt cx="7564120" cy="1693545"/>
          </a:xfrm>
        </p:grpSpPr>
        <p:sp>
          <p:nvSpPr>
            <p:cNvPr id="15" name="object 15" descr=""/>
            <p:cNvSpPr/>
            <p:nvPr/>
          </p:nvSpPr>
          <p:spPr>
            <a:xfrm>
              <a:off x="6281165" y="5289042"/>
              <a:ext cx="7556500" cy="1685925"/>
            </a:xfrm>
            <a:custGeom>
              <a:avLst/>
              <a:gdLst/>
              <a:ahLst/>
              <a:cxnLst/>
              <a:rect l="l" t="t" r="r" b="b"/>
              <a:pathLst>
                <a:path w="7556500" h="1685925">
                  <a:moveTo>
                    <a:pt x="7460742" y="0"/>
                  </a:moveTo>
                  <a:lnTo>
                    <a:pt x="95250" y="0"/>
                  </a:lnTo>
                  <a:lnTo>
                    <a:pt x="58185" y="7489"/>
                  </a:lnTo>
                  <a:lnTo>
                    <a:pt x="27908" y="27908"/>
                  </a:lnTo>
                  <a:lnTo>
                    <a:pt x="7489" y="58185"/>
                  </a:lnTo>
                  <a:lnTo>
                    <a:pt x="0" y="95249"/>
                  </a:lnTo>
                  <a:lnTo>
                    <a:pt x="0" y="1590293"/>
                  </a:lnTo>
                  <a:lnTo>
                    <a:pt x="7489" y="1627358"/>
                  </a:lnTo>
                  <a:lnTo>
                    <a:pt x="27908" y="1657635"/>
                  </a:lnTo>
                  <a:lnTo>
                    <a:pt x="58185" y="1678054"/>
                  </a:lnTo>
                  <a:lnTo>
                    <a:pt x="95250" y="1685543"/>
                  </a:lnTo>
                  <a:lnTo>
                    <a:pt x="7460742" y="1685543"/>
                  </a:lnTo>
                  <a:lnTo>
                    <a:pt x="7497806" y="1678054"/>
                  </a:lnTo>
                  <a:lnTo>
                    <a:pt x="7528083" y="1657635"/>
                  </a:lnTo>
                  <a:lnTo>
                    <a:pt x="7548502" y="1627358"/>
                  </a:lnTo>
                  <a:lnTo>
                    <a:pt x="7555992" y="1590293"/>
                  </a:lnTo>
                  <a:lnTo>
                    <a:pt x="7555992" y="95249"/>
                  </a:lnTo>
                  <a:lnTo>
                    <a:pt x="7548502" y="58185"/>
                  </a:lnTo>
                  <a:lnTo>
                    <a:pt x="7528083" y="27908"/>
                  </a:lnTo>
                  <a:lnTo>
                    <a:pt x="7497806" y="7489"/>
                  </a:lnTo>
                  <a:lnTo>
                    <a:pt x="7460742" y="0"/>
                  </a:lnTo>
                  <a:close/>
                </a:path>
              </a:pathLst>
            </a:custGeom>
            <a:solidFill>
              <a:srgbClr val="2830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281165" y="5289042"/>
              <a:ext cx="7556500" cy="1685925"/>
            </a:xfrm>
            <a:custGeom>
              <a:avLst/>
              <a:gdLst/>
              <a:ahLst/>
              <a:cxnLst/>
              <a:rect l="l" t="t" r="r" b="b"/>
              <a:pathLst>
                <a:path w="7556500" h="1685925">
                  <a:moveTo>
                    <a:pt x="0" y="95249"/>
                  </a:moveTo>
                  <a:lnTo>
                    <a:pt x="7489" y="58185"/>
                  </a:lnTo>
                  <a:lnTo>
                    <a:pt x="27908" y="27908"/>
                  </a:lnTo>
                  <a:lnTo>
                    <a:pt x="58185" y="7489"/>
                  </a:lnTo>
                  <a:lnTo>
                    <a:pt x="95250" y="0"/>
                  </a:lnTo>
                  <a:lnTo>
                    <a:pt x="7460742" y="0"/>
                  </a:lnTo>
                  <a:lnTo>
                    <a:pt x="7497806" y="7489"/>
                  </a:lnTo>
                  <a:lnTo>
                    <a:pt x="7528083" y="27908"/>
                  </a:lnTo>
                  <a:lnTo>
                    <a:pt x="7548502" y="58185"/>
                  </a:lnTo>
                  <a:lnTo>
                    <a:pt x="7555992" y="95249"/>
                  </a:lnTo>
                  <a:lnTo>
                    <a:pt x="7555992" y="1590293"/>
                  </a:lnTo>
                  <a:lnTo>
                    <a:pt x="7548502" y="1627358"/>
                  </a:lnTo>
                  <a:lnTo>
                    <a:pt x="7528083" y="1657635"/>
                  </a:lnTo>
                  <a:lnTo>
                    <a:pt x="7497806" y="1678054"/>
                  </a:lnTo>
                  <a:lnTo>
                    <a:pt x="7460742" y="1685543"/>
                  </a:lnTo>
                  <a:lnTo>
                    <a:pt x="95250" y="1685543"/>
                  </a:lnTo>
                  <a:lnTo>
                    <a:pt x="58185" y="1678054"/>
                  </a:lnTo>
                  <a:lnTo>
                    <a:pt x="27908" y="1657635"/>
                  </a:lnTo>
                  <a:lnTo>
                    <a:pt x="7489" y="1627358"/>
                  </a:lnTo>
                  <a:lnTo>
                    <a:pt x="0" y="1590293"/>
                  </a:lnTo>
                  <a:lnTo>
                    <a:pt x="0" y="95249"/>
                  </a:lnTo>
                  <a:close/>
                </a:path>
              </a:pathLst>
            </a:custGeom>
            <a:ln w="7619">
              <a:solidFill>
                <a:srgbClr val="41496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6502400" y="5499353"/>
            <a:ext cx="7082790" cy="12172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>
                <a:solidFill>
                  <a:srgbClr val="EBEBEE"/>
                </a:solidFill>
                <a:latin typeface="Arial"/>
                <a:cs typeface="Arial"/>
              </a:rPr>
              <a:t>Legal</a:t>
            </a:r>
            <a:r>
              <a:rPr dirty="0" sz="2200" spc="-5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EBEBEE"/>
                </a:solidFill>
                <a:latin typeface="Arial"/>
                <a:cs typeface="Arial"/>
              </a:rPr>
              <a:t>Implications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38300"/>
              </a:lnSpc>
              <a:spcBef>
                <a:spcPts val="940"/>
              </a:spcBef>
            </a:pP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Courts</a:t>
            </a:r>
            <a:r>
              <a:rPr dirty="0" sz="1750" spc="-3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consider</a:t>
            </a:r>
            <a:r>
              <a:rPr dirty="0" sz="1750" spc="-2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dirty="0" sz="1750" spc="-4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child's</a:t>
            </a:r>
            <a:r>
              <a:rPr dirty="0" sz="1750" spc="-2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capacity</a:t>
            </a:r>
            <a:r>
              <a:rPr dirty="0" sz="1750" spc="-3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to</a:t>
            </a:r>
            <a:r>
              <a:rPr dirty="0" sz="1750" spc="-3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understand</a:t>
            </a:r>
            <a:r>
              <a:rPr dirty="0" sz="1750" spc="-4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and</a:t>
            </a:r>
            <a:r>
              <a:rPr dirty="0" sz="1750" spc="-2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foresee</a:t>
            </a:r>
            <a:r>
              <a:rPr dirty="0" sz="1750" spc="-3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EBEBEE"/>
                </a:solidFill>
                <a:latin typeface="Arial"/>
                <a:cs typeface="Arial"/>
              </a:rPr>
              <a:t>potential harm.</a:t>
            </a:r>
            <a:endParaRPr sz="1750">
              <a:latin typeface="Arial"/>
              <a:cs typeface="Arial"/>
            </a:endParaRPr>
          </a:p>
        </p:txBody>
      </p:sp>
      <p:pic>
        <p:nvPicPr>
          <p:cNvPr id="18" name="object 1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705843" y="7676386"/>
            <a:ext cx="2828544" cy="54254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399" cy="283464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81304" y="3799459"/>
            <a:ext cx="7668895" cy="704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50">
                <a:solidFill>
                  <a:srgbClr val="FFFFFF"/>
                </a:solidFill>
                <a:latin typeface="Arial"/>
                <a:cs typeface="Arial"/>
              </a:rPr>
              <a:t>Case</a:t>
            </a:r>
            <a:r>
              <a:rPr dirty="0" sz="445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450">
                <a:solidFill>
                  <a:srgbClr val="FFFFFF"/>
                </a:solidFill>
                <a:latin typeface="Arial"/>
                <a:cs typeface="Arial"/>
              </a:rPr>
              <a:t>Study:</a:t>
            </a:r>
            <a:r>
              <a:rPr dirty="0" sz="445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450">
                <a:solidFill>
                  <a:srgbClr val="FFFFFF"/>
                </a:solidFill>
                <a:latin typeface="Arial"/>
                <a:cs typeface="Arial"/>
              </a:rPr>
              <a:t>McHale</a:t>
            </a:r>
            <a:r>
              <a:rPr dirty="0" sz="445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45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445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450" spc="-10">
                <a:solidFill>
                  <a:srgbClr val="FFFFFF"/>
                </a:solidFill>
                <a:latin typeface="Arial"/>
                <a:cs typeface="Arial"/>
              </a:rPr>
              <a:t>Watson</a:t>
            </a:r>
            <a:endParaRPr sz="4450">
              <a:latin typeface="Arial"/>
              <a:cs typeface="Arial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787211" y="4887152"/>
          <a:ext cx="13133705" cy="23272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42265"/>
              </a:tblGrid>
              <a:tr h="657225"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614"/>
                        </a:spcBef>
                        <a:tabLst>
                          <a:tab pos="6751320" algn="l"/>
                        </a:tabLst>
                      </a:pPr>
                      <a:r>
                        <a:rPr dirty="0" sz="1750" spc="-1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Facts</a:t>
                      </a:r>
                      <a:r>
                        <a:rPr dirty="0" sz="175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750" spc="-2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12-year-</a:t>
                      </a:r>
                      <a:r>
                        <a:rPr dirty="0" sz="175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old</a:t>
                      </a:r>
                      <a:r>
                        <a:rPr dirty="0" sz="1750" spc="5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5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boy</a:t>
                      </a:r>
                      <a:r>
                        <a:rPr dirty="0" sz="1750" spc="-3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5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threw</a:t>
                      </a:r>
                      <a:r>
                        <a:rPr dirty="0" sz="1750" spc="-35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5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metal</a:t>
                      </a:r>
                      <a:r>
                        <a:rPr dirty="0" sz="1750" spc="-3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5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rod,</a:t>
                      </a:r>
                      <a:r>
                        <a:rPr dirty="0" sz="1750" spc="-25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5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injuring</a:t>
                      </a:r>
                      <a:r>
                        <a:rPr dirty="0" sz="1750" spc="-4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5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another</a:t>
                      </a:r>
                      <a:r>
                        <a:rPr dirty="0" sz="1750" spc="-5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50" spc="-1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child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B="0" marT="205104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>
                        <a:alpha val="3921"/>
                      </a:srgbClr>
                    </a:solidFill>
                  </a:tcPr>
                </a:tc>
              </a:tr>
              <a:tr h="650240"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560"/>
                        </a:spcBef>
                        <a:tabLst>
                          <a:tab pos="6751320" algn="l"/>
                        </a:tabLst>
                      </a:pPr>
                      <a:r>
                        <a:rPr dirty="0" sz="175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Legal</a:t>
                      </a:r>
                      <a:r>
                        <a:rPr dirty="0" sz="1750" spc="-5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50" spc="-1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Issues</a:t>
                      </a:r>
                      <a:r>
                        <a:rPr dirty="0" sz="175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	Whether</a:t>
                      </a:r>
                      <a:r>
                        <a:rPr dirty="0" sz="1750" spc="-35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5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750" spc="-5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5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boy</a:t>
                      </a:r>
                      <a:r>
                        <a:rPr dirty="0" sz="1750" spc="-25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5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breached</a:t>
                      </a:r>
                      <a:r>
                        <a:rPr dirty="0" sz="1750" spc="-3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5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his</a:t>
                      </a:r>
                      <a:r>
                        <a:rPr dirty="0" sz="1750" spc="-4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5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duty</a:t>
                      </a:r>
                      <a:r>
                        <a:rPr dirty="0" sz="1750" spc="-45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5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750" spc="-35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50" spc="-2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care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B="0" marT="1981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000000">
                        <a:alpha val="3921"/>
                      </a:srgbClr>
                    </a:solidFill>
                  </a:tcPr>
                </a:tc>
              </a:tr>
              <a:tr h="1019810"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560"/>
                        </a:spcBef>
                        <a:tabLst>
                          <a:tab pos="6751320" algn="l"/>
                        </a:tabLst>
                      </a:pPr>
                      <a:r>
                        <a:rPr dirty="0" sz="1750" spc="-1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Decision</a:t>
                      </a:r>
                      <a:r>
                        <a:rPr dirty="0" sz="175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	Court</a:t>
                      </a:r>
                      <a:r>
                        <a:rPr dirty="0" sz="1750" spc="-5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5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considered</a:t>
                      </a:r>
                      <a:r>
                        <a:rPr dirty="0" sz="1750" spc="-4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5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standard</a:t>
                      </a:r>
                      <a:r>
                        <a:rPr dirty="0" sz="1750" spc="-4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5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750" spc="-5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5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care</a:t>
                      </a:r>
                      <a:r>
                        <a:rPr dirty="0" sz="1750" spc="-45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5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expected</a:t>
                      </a:r>
                      <a:r>
                        <a:rPr dirty="0" sz="1750" spc="-45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5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750" spc="-45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5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750" spc="-5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50" spc="-1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child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B="0" marT="1981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>
                        <a:alpha val="3921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00331" y="7562086"/>
            <a:ext cx="2830068" cy="54254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4630400" cy="8229600"/>
          </a:xfrm>
          <a:custGeom>
            <a:avLst/>
            <a:gdLst/>
            <a:ahLst/>
            <a:cxnLst/>
            <a:rect l="l" t="t" r="r" b="b"/>
            <a:pathLst>
              <a:path w="14630400" h="8229600">
                <a:moveTo>
                  <a:pt x="14630400" y="0"/>
                </a:moveTo>
                <a:lnTo>
                  <a:pt x="0" y="0"/>
                </a:lnTo>
                <a:lnTo>
                  <a:pt x="0" y="8229600"/>
                </a:lnTo>
                <a:lnTo>
                  <a:pt x="14630400" y="82296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070E25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39700" y="7749538"/>
            <a:ext cx="1722119" cy="411478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486399" cy="822959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500370" marR="5080">
              <a:lnSpc>
                <a:spcPts val="5400"/>
              </a:lnSpc>
            </a:pPr>
            <a:r>
              <a:rPr dirty="0"/>
              <a:t>Nettleship</a:t>
            </a:r>
            <a:r>
              <a:rPr dirty="0" spc="-85"/>
              <a:t> </a:t>
            </a:r>
            <a:r>
              <a:rPr dirty="0"/>
              <a:t>v</a:t>
            </a:r>
            <a:r>
              <a:rPr dirty="0" spc="-75"/>
              <a:t> </a:t>
            </a:r>
            <a:r>
              <a:rPr dirty="0"/>
              <a:t>Weston:</a:t>
            </a:r>
            <a:r>
              <a:rPr dirty="0" spc="-60"/>
              <a:t> </a:t>
            </a:r>
            <a:r>
              <a:rPr dirty="0" spc="-10"/>
              <a:t>Learner </a:t>
            </a:r>
            <a:r>
              <a:rPr dirty="0"/>
              <a:t>Drivers</a:t>
            </a:r>
            <a:r>
              <a:rPr dirty="0" spc="-80"/>
              <a:t> </a:t>
            </a:r>
            <a:r>
              <a:rPr dirty="0"/>
              <a:t>and</a:t>
            </a:r>
            <a:r>
              <a:rPr dirty="0" spc="-65"/>
              <a:t> </a:t>
            </a:r>
            <a:r>
              <a:rPr dirty="0" spc="-20"/>
              <a:t>Duty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7683245" y="2513457"/>
            <a:ext cx="4888230" cy="8286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150" spc="-10">
                <a:solidFill>
                  <a:srgbClr val="EBEBEE"/>
                </a:solidFill>
                <a:latin typeface="Arial"/>
                <a:cs typeface="Arial"/>
              </a:rPr>
              <a:t>Facts</a:t>
            </a:r>
            <a:endParaRPr sz="2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5"/>
              </a:spcBef>
            </a:pPr>
            <a:r>
              <a:rPr dirty="0" sz="1700">
                <a:solidFill>
                  <a:srgbClr val="EBEBEE"/>
                </a:solidFill>
                <a:latin typeface="Arial"/>
                <a:cs typeface="Arial"/>
              </a:rPr>
              <a:t>Learner</a:t>
            </a:r>
            <a:r>
              <a:rPr dirty="0" sz="1700" spc="-4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EBEBEE"/>
                </a:solidFill>
                <a:latin typeface="Arial"/>
                <a:cs typeface="Arial"/>
              </a:rPr>
              <a:t>driver</a:t>
            </a:r>
            <a:r>
              <a:rPr dirty="0" sz="1700" spc="-5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EBEBEE"/>
                </a:solidFill>
                <a:latin typeface="Arial"/>
                <a:cs typeface="Arial"/>
              </a:rPr>
              <a:t>caused</a:t>
            </a:r>
            <a:r>
              <a:rPr dirty="0" sz="1700" spc="-3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EBEBEE"/>
                </a:solidFill>
                <a:latin typeface="Arial"/>
                <a:cs typeface="Arial"/>
              </a:rPr>
              <a:t>an</a:t>
            </a:r>
            <a:r>
              <a:rPr dirty="0" sz="1700" spc="-3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EBEBEE"/>
                </a:solidFill>
                <a:latin typeface="Arial"/>
                <a:cs typeface="Arial"/>
              </a:rPr>
              <a:t>accident</a:t>
            </a:r>
            <a:r>
              <a:rPr dirty="0" sz="1700" spc="-4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EBEBEE"/>
                </a:solidFill>
                <a:latin typeface="Arial"/>
                <a:cs typeface="Arial"/>
              </a:rPr>
              <a:t>during</a:t>
            </a:r>
            <a:r>
              <a:rPr dirty="0" sz="1700" spc="-4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EBEBEE"/>
                </a:solidFill>
                <a:latin typeface="Arial"/>
                <a:cs typeface="Arial"/>
              </a:rPr>
              <a:t>a</a:t>
            </a:r>
            <a:r>
              <a:rPr dirty="0" sz="1700" spc="-3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EBEBEE"/>
                </a:solidFill>
                <a:latin typeface="Arial"/>
                <a:cs typeface="Arial"/>
              </a:rPr>
              <a:t>lesson.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59067" y="2319527"/>
            <a:ext cx="1104899" cy="5301996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7683245" y="4280357"/>
            <a:ext cx="5126990" cy="829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50">
                <a:solidFill>
                  <a:srgbClr val="EBEBEE"/>
                </a:solidFill>
                <a:latin typeface="Arial"/>
                <a:cs typeface="Arial"/>
              </a:rPr>
              <a:t>Legal</a:t>
            </a:r>
            <a:r>
              <a:rPr dirty="0" sz="2150" spc="-5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2150" spc="-10">
                <a:solidFill>
                  <a:srgbClr val="EBEBEE"/>
                </a:solidFill>
                <a:latin typeface="Arial"/>
                <a:cs typeface="Arial"/>
              </a:rPr>
              <a:t>Issues</a:t>
            </a:r>
            <a:endParaRPr sz="2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5"/>
              </a:spcBef>
            </a:pPr>
            <a:r>
              <a:rPr dirty="0" sz="1700">
                <a:solidFill>
                  <a:srgbClr val="EBEBEE"/>
                </a:solidFill>
                <a:latin typeface="Arial"/>
                <a:cs typeface="Arial"/>
              </a:rPr>
              <a:t>Whether</a:t>
            </a:r>
            <a:r>
              <a:rPr dirty="0" sz="1700" spc="-2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dirty="0" sz="1700" spc="-1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EBEBEE"/>
                </a:solidFill>
                <a:latin typeface="Arial"/>
                <a:cs typeface="Arial"/>
              </a:rPr>
              <a:t>learner</a:t>
            </a:r>
            <a:r>
              <a:rPr dirty="0" sz="1700" spc="-3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EBEBEE"/>
                </a:solidFill>
                <a:latin typeface="Arial"/>
                <a:cs typeface="Arial"/>
              </a:rPr>
              <a:t>driver</a:t>
            </a:r>
            <a:r>
              <a:rPr dirty="0" sz="1700" spc="-3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EBEBEE"/>
                </a:solidFill>
                <a:latin typeface="Arial"/>
                <a:cs typeface="Arial"/>
              </a:rPr>
              <a:t>breached</a:t>
            </a:r>
            <a:r>
              <a:rPr dirty="0" sz="1700" spc="-2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EBEBEE"/>
                </a:solidFill>
                <a:latin typeface="Arial"/>
                <a:cs typeface="Arial"/>
              </a:rPr>
              <a:t>her</a:t>
            </a:r>
            <a:r>
              <a:rPr dirty="0" sz="1700" spc="-2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EBEBEE"/>
                </a:solidFill>
                <a:latin typeface="Arial"/>
                <a:cs typeface="Arial"/>
              </a:rPr>
              <a:t>duty</a:t>
            </a:r>
            <a:r>
              <a:rPr dirty="0" sz="1700" spc="-2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EBEBEE"/>
                </a:solidFill>
                <a:latin typeface="Arial"/>
                <a:cs typeface="Arial"/>
              </a:rPr>
              <a:t>of</a:t>
            </a:r>
            <a:r>
              <a:rPr dirty="0" sz="1700" spc="-2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EBEBEE"/>
                </a:solidFill>
                <a:latin typeface="Arial"/>
                <a:cs typeface="Arial"/>
              </a:rPr>
              <a:t>care.</a:t>
            </a:r>
            <a:endParaRPr sz="17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683245" y="6048247"/>
            <a:ext cx="5694680" cy="8286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150" spc="-10">
                <a:solidFill>
                  <a:srgbClr val="EBEBEE"/>
                </a:solidFill>
                <a:latin typeface="Arial"/>
                <a:cs typeface="Arial"/>
              </a:rPr>
              <a:t>Decision</a:t>
            </a:r>
            <a:endParaRPr sz="2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5"/>
              </a:spcBef>
            </a:pPr>
            <a:r>
              <a:rPr dirty="0" sz="1700">
                <a:solidFill>
                  <a:srgbClr val="EBEBEE"/>
                </a:solidFill>
                <a:latin typeface="Arial"/>
                <a:cs typeface="Arial"/>
              </a:rPr>
              <a:t>Court</a:t>
            </a:r>
            <a:r>
              <a:rPr dirty="0" sz="1700" spc="-5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EBEBEE"/>
                </a:solidFill>
                <a:latin typeface="Arial"/>
                <a:cs typeface="Arial"/>
              </a:rPr>
              <a:t>judged</a:t>
            </a:r>
            <a:r>
              <a:rPr dirty="0" sz="1700" spc="-2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EBEBEE"/>
                </a:solidFill>
                <a:latin typeface="Arial"/>
                <a:cs typeface="Arial"/>
              </a:rPr>
              <a:t>learner</a:t>
            </a:r>
            <a:r>
              <a:rPr dirty="0" sz="1700" spc="-4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EBEBEE"/>
                </a:solidFill>
                <a:latin typeface="Arial"/>
                <a:cs typeface="Arial"/>
              </a:rPr>
              <a:t>by</a:t>
            </a:r>
            <a:r>
              <a:rPr dirty="0" sz="1700" spc="-3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dirty="0" sz="1700" spc="-2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EBEBEE"/>
                </a:solidFill>
                <a:latin typeface="Arial"/>
                <a:cs typeface="Arial"/>
              </a:rPr>
              <a:t>standard</a:t>
            </a:r>
            <a:r>
              <a:rPr dirty="0" sz="1700" spc="-2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EBEBEE"/>
                </a:solidFill>
                <a:latin typeface="Arial"/>
                <a:cs typeface="Arial"/>
              </a:rPr>
              <a:t>of</a:t>
            </a:r>
            <a:r>
              <a:rPr dirty="0" sz="1700" spc="-2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EBEBEE"/>
                </a:solidFill>
                <a:latin typeface="Arial"/>
                <a:cs typeface="Arial"/>
              </a:rPr>
              <a:t>a</a:t>
            </a:r>
            <a:r>
              <a:rPr dirty="0" sz="1700" spc="-4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EBEBEE"/>
                </a:solidFill>
                <a:latin typeface="Arial"/>
                <a:cs typeface="Arial"/>
              </a:rPr>
              <a:t>competent</a:t>
            </a:r>
            <a:r>
              <a:rPr dirty="0" sz="1700" spc="-2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EBEBEE"/>
                </a:solidFill>
                <a:latin typeface="Arial"/>
                <a:cs typeface="Arial"/>
              </a:rPr>
              <a:t>driver.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705843" y="7621522"/>
            <a:ext cx="2828544" cy="54254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4630400" cy="8229600"/>
          </a:xfrm>
          <a:custGeom>
            <a:avLst/>
            <a:gdLst/>
            <a:ahLst/>
            <a:cxnLst/>
            <a:rect l="l" t="t" r="r" b="b"/>
            <a:pathLst>
              <a:path w="14630400" h="8229600">
                <a:moveTo>
                  <a:pt x="14630400" y="0"/>
                </a:moveTo>
                <a:lnTo>
                  <a:pt x="0" y="0"/>
                </a:lnTo>
                <a:lnTo>
                  <a:pt x="0" y="8229600"/>
                </a:lnTo>
                <a:lnTo>
                  <a:pt x="14630400" y="82296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070E2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11778995" y="7603234"/>
            <a:ext cx="2828925" cy="558165"/>
            <a:chOff x="11778995" y="7603234"/>
            <a:chExt cx="2828925" cy="558165"/>
          </a:xfrm>
        </p:grpSpPr>
        <p:pic>
          <p:nvPicPr>
            <p:cNvPr id="4" name="object 4" descr="">
              <a:hlinkClick r:id="rId2"/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39699" y="7749538"/>
              <a:ext cx="1722119" cy="41147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78995" y="7603234"/>
              <a:ext cx="2828544" cy="54406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1304" y="2646835"/>
            <a:ext cx="6717665" cy="74104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4700" spc="-125" i="1">
                <a:latin typeface="Arial"/>
                <a:cs typeface="Arial"/>
              </a:rPr>
              <a:t>Res</a:t>
            </a:r>
            <a:r>
              <a:rPr dirty="0" sz="4700" spc="-185" i="1">
                <a:latin typeface="Arial"/>
                <a:cs typeface="Arial"/>
              </a:rPr>
              <a:t> </a:t>
            </a:r>
            <a:r>
              <a:rPr dirty="0" sz="4700" spc="-110" i="1">
                <a:latin typeface="Arial"/>
                <a:cs typeface="Arial"/>
              </a:rPr>
              <a:t>Ipsa</a:t>
            </a:r>
            <a:r>
              <a:rPr dirty="0" sz="4700" spc="-185" i="1">
                <a:latin typeface="Arial"/>
                <a:cs typeface="Arial"/>
              </a:rPr>
              <a:t> </a:t>
            </a:r>
            <a:r>
              <a:rPr dirty="0" sz="4700" spc="-114" i="1">
                <a:latin typeface="Arial"/>
                <a:cs typeface="Arial"/>
              </a:rPr>
              <a:t>Loquitur</a:t>
            </a:r>
            <a:r>
              <a:rPr dirty="0" sz="4700" spc="-180" i="1">
                <a:latin typeface="Arial"/>
                <a:cs typeface="Arial"/>
              </a:rPr>
              <a:t> </a:t>
            </a:r>
            <a:r>
              <a:rPr dirty="0" sz="4450" spc="-10"/>
              <a:t>Doctrine</a:t>
            </a:r>
            <a:endParaRPr sz="445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81304" y="3973195"/>
            <a:ext cx="118999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Definition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81304" y="4518202"/>
            <a:ext cx="3736975" cy="763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8300"/>
              </a:lnSpc>
              <a:spcBef>
                <a:spcPts val="100"/>
              </a:spcBef>
            </a:pP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Doctrine</a:t>
            </a:r>
            <a:r>
              <a:rPr dirty="0" sz="1750" spc="-7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inferring</a:t>
            </a:r>
            <a:r>
              <a:rPr dirty="0" sz="1750" spc="-5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negligence</a:t>
            </a:r>
            <a:r>
              <a:rPr dirty="0" sz="1750" spc="-4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from</a:t>
            </a:r>
            <a:r>
              <a:rPr dirty="0" sz="1750" spc="-6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 spc="-25">
                <a:solidFill>
                  <a:srgbClr val="EBEBEE"/>
                </a:solidFill>
                <a:latin typeface="Arial"/>
                <a:cs typeface="Arial"/>
              </a:rPr>
              <a:t>the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nature</a:t>
            </a:r>
            <a:r>
              <a:rPr dirty="0" sz="1750" spc="-4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of</a:t>
            </a:r>
            <a:r>
              <a:rPr dirty="0" sz="1750" spc="-3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an</a:t>
            </a:r>
            <a:r>
              <a:rPr dirty="0" sz="1750" spc="-4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accident</a:t>
            </a:r>
            <a:r>
              <a:rPr dirty="0" sz="1750" spc="-4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or</a:t>
            </a:r>
            <a:r>
              <a:rPr dirty="0" sz="1750" spc="-3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EBEBEE"/>
                </a:solidFill>
                <a:latin typeface="Arial"/>
                <a:cs typeface="Arial"/>
              </a:rPr>
              <a:t>injury.</a:t>
            </a:r>
            <a:endParaRPr sz="175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320665" y="3973195"/>
            <a:ext cx="134493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Conditions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320665" y="4518202"/>
            <a:ext cx="3502660" cy="763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8300"/>
              </a:lnSpc>
              <a:spcBef>
                <a:spcPts val="100"/>
              </a:spcBef>
            </a:pP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dirty="0" sz="1750" spc="-6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event</a:t>
            </a:r>
            <a:r>
              <a:rPr dirty="0" sz="1750" spc="-5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must</a:t>
            </a:r>
            <a:r>
              <a:rPr dirty="0" sz="1750" spc="-6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not</a:t>
            </a:r>
            <a:r>
              <a:rPr dirty="0" sz="1750" spc="-5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ordinarily</a:t>
            </a:r>
            <a:r>
              <a:rPr dirty="0" sz="1750" spc="-4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EBEBEE"/>
                </a:solidFill>
                <a:latin typeface="Arial"/>
                <a:cs typeface="Arial"/>
              </a:rPr>
              <a:t>occur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without</a:t>
            </a:r>
            <a:r>
              <a:rPr dirty="0" sz="1750" spc="-5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EBEBEE"/>
                </a:solidFill>
                <a:latin typeface="Arial"/>
                <a:cs typeface="Arial"/>
              </a:rPr>
              <a:t>negligence.</a:t>
            </a:r>
            <a:endParaRPr sz="175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9860406" y="3973195"/>
            <a:ext cx="110998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Example</a:t>
            </a:r>
            <a:endParaRPr sz="22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9860406" y="4518202"/>
            <a:ext cx="3846195" cy="763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8300"/>
              </a:lnSpc>
              <a:spcBef>
                <a:spcPts val="100"/>
              </a:spcBef>
            </a:pP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Surgical</a:t>
            </a:r>
            <a:r>
              <a:rPr dirty="0" sz="1750" spc="-4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instrument</a:t>
            </a:r>
            <a:r>
              <a:rPr dirty="0" sz="1750" spc="-4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left</a:t>
            </a:r>
            <a:r>
              <a:rPr dirty="0" sz="1750" spc="-4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inside</a:t>
            </a:r>
            <a:r>
              <a:rPr dirty="0" sz="1750" spc="-4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a</a:t>
            </a:r>
            <a:r>
              <a:rPr dirty="0" sz="1750" spc="-4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EBEBEE"/>
                </a:solidFill>
                <a:latin typeface="Arial"/>
                <a:cs typeface="Arial"/>
              </a:rPr>
              <a:t>patient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after</a:t>
            </a:r>
            <a:r>
              <a:rPr dirty="0" sz="1750" spc="-3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EBEBEE"/>
                </a:solidFill>
                <a:latin typeface="Arial"/>
                <a:cs typeface="Arial"/>
              </a:rPr>
              <a:t>surgery.</a:t>
            </a:r>
            <a:endParaRPr sz="1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4630400" cy="8229600"/>
          </a:xfrm>
          <a:custGeom>
            <a:avLst/>
            <a:gdLst/>
            <a:ahLst/>
            <a:cxnLst/>
            <a:rect l="l" t="t" r="r" b="b"/>
            <a:pathLst>
              <a:path w="14630400" h="8229600">
                <a:moveTo>
                  <a:pt x="14630400" y="0"/>
                </a:moveTo>
                <a:lnTo>
                  <a:pt x="0" y="0"/>
                </a:lnTo>
                <a:lnTo>
                  <a:pt x="0" y="8229600"/>
                </a:lnTo>
                <a:lnTo>
                  <a:pt x="14630400" y="82296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070E2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9144000" y="0"/>
            <a:ext cx="5486400" cy="8229600"/>
            <a:chOff x="9144000" y="0"/>
            <a:chExt cx="5486400" cy="8229600"/>
          </a:xfrm>
        </p:grpSpPr>
        <p:pic>
          <p:nvPicPr>
            <p:cNvPr id="4" name="object 4" descr="">
              <a:hlinkClick r:id="rId2"/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39700" y="7749538"/>
              <a:ext cx="1722119" cy="41147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44000" y="0"/>
              <a:ext cx="5486400" cy="822959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1304" y="641350"/>
            <a:ext cx="7030720" cy="141605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5600"/>
              </a:lnSpc>
            </a:pPr>
            <a:r>
              <a:rPr dirty="0" sz="4450"/>
              <a:t>Case</a:t>
            </a:r>
            <a:r>
              <a:rPr dirty="0" sz="4450" spc="-15"/>
              <a:t> </a:t>
            </a:r>
            <a:r>
              <a:rPr dirty="0" sz="4450"/>
              <a:t>Study:</a:t>
            </a:r>
            <a:r>
              <a:rPr dirty="0" sz="4450" spc="-10"/>
              <a:t> </a:t>
            </a:r>
            <a:r>
              <a:rPr dirty="0" sz="4450"/>
              <a:t>Scott</a:t>
            </a:r>
            <a:r>
              <a:rPr dirty="0" sz="4450" spc="-10"/>
              <a:t> </a:t>
            </a:r>
            <a:r>
              <a:rPr dirty="0" sz="4450"/>
              <a:t>v</a:t>
            </a:r>
            <a:r>
              <a:rPr dirty="0" sz="4450" spc="-10"/>
              <a:t> London </a:t>
            </a:r>
            <a:r>
              <a:rPr dirty="0" sz="4450"/>
              <a:t>and</a:t>
            </a:r>
            <a:r>
              <a:rPr dirty="0" sz="4450" spc="-50"/>
              <a:t> </a:t>
            </a:r>
            <a:r>
              <a:rPr dirty="0" sz="4450"/>
              <a:t>St</a:t>
            </a:r>
            <a:r>
              <a:rPr dirty="0" sz="4450" spc="-25"/>
              <a:t> </a:t>
            </a:r>
            <a:r>
              <a:rPr dirty="0" sz="4450"/>
              <a:t>Katherine</a:t>
            </a:r>
            <a:r>
              <a:rPr dirty="0" sz="4450" spc="-15"/>
              <a:t> </a:t>
            </a:r>
            <a:r>
              <a:rPr dirty="0" sz="4450" spc="-10"/>
              <a:t>Docks</a:t>
            </a:r>
            <a:endParaRPr sz="4450"/>
          </a:p>
        </p:txBody>
      </p:sp>
      <p:grpSp>
        <p:nvGrpSpPr>
          <p:cNvPr id="7" name="object 7" descr=""/>
          <p:cNvGrpSpPr/>
          <p:nvPr/>
        </p:nvGrpSpPr>
        <p:grpSpPr>
          <a:xfrm>
            <a:off x="876300" y="2442972"/>
            <a:ext cx="1275715" cy="5100955"/>
            <a:chOff x="876300" y="2442972"/>
            <a:chExt cx="1275715" cy="5100955"/>
          </a:xfrm>
        </p:grpSpPr>
        <p:sp>
          <p:nvSpPr>
            <p:cNvPr id="8" name="object 8" descr=""/>
            <p:cNvSpPr/>
            <p:nvPr/>
          </p:nvSpPr>
          <p:spPr>
            <a:xfrm>
              <a:off x="1118616" y="2442971"/>
              <a:ext cx="1033780" cy="5100955"/>
            </a:xfrm>
            <a:custGeom>
              <a:avLst/>
              <a:gdLst/>
              <a:ahLst/>
              <a:cxnLst/>
              <a:rect l="l" t="t" r="r" b="b"/>
              <a:pathLst>
                <a:path w="1033780" h="5100955">
                  <a:moveTo>
                    <a:pt x="30480" y="6858"/>
                  </a:moveTo>
                  <a:lnTo>
                    <a:pt x="23660" y="0"/>
                  </a:lnTo>
                  <a:lnTo>
                    <a:pt x="6819" y="0"/>
                  </a:lnTo>
                  <a:lnTo>
                    <a:pt x="0" y="6858"/>
                  </a:lnTo>
                  <a:lnTo>
                    <a:pt x="0" y="15240"/>
                  </a:lnTo>
                  <a:lnTo>
                    <a:pt x="0" y="5094008"/>
                  </a:lnTo>
                  <a:lnTo>
                    <a:pt x="6819" y="5100828"/>
                  </a:lnTo>
                  <a:lnTo>
                    <a:pt x="23660" y="5100828"/>
                  </a:lnTo>
                  <a:lnTo>
                    <a:pt x="30480" y="5094008"/>
                  </a:lnTo>
                  <a:lnTo>
                    <a:pt x="30480" y="6858"/>
                  </a:lnTo>
                  <a:close/>
                </a:path>
                <a:path w="1033780" h="5100955">
                  <a:moveTo>
                    <a:pt x="1033272" y="502158"/>
                  </a:moveTo>
                  <a:lnTo>
                    <a:pt x="1026414" y="495300"/>
                  </a:lnTo>
                  <a:lnTo>
                    <a:pt x="246126" y="495300"/>
                  </a:lnTo>
                  <a:lnTo>
                    <a:pt x="239268" y="502158"/>
                  </a:lnTo>
                  <a:lnTo>
                    <a:pt x="239268" y="510540"/>
                  </a:lnTo>
                  <a:lnTo>
                    <a:pt x="239268" y="518922"/>
                  </a:lnTo>
                  <a:lnTo>
                    <a:pt x="246126" y="525780"/>
                  </a:lnTo>
                  <a:lnTo>
                    <a:pt x="1026414" y="525780"/>
                  </a:lnTo>
                  <a:lnTo>
                    <a:pt x="1033272" y="518922"/>
                  </a:lnTo>
                  <a:lnTo>
                    <a:pt x="1033272" y="502158"/>
                  </a:lnTo>
                  <a:close/>
                </a:path>
              </a:pathLst>
            </a:custGeom>
            <a:solidFill>
              <a:srgbClr val="4149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880110" y="2699765"/>
              <a:ext cx="509270" cy="510540"/>
            </a:xfrm>
            <a:custGeom>
              <a:avLst/>
              <a:gdLst/>
              <a:ahLst/>
              <a:cxnLst/>
              <a:rect l="l" t="t" r="r" b="b"/>
              <a:pathLst>
                <a:path w="509269" h="510539">
                  <a:moveTo>
                    <a:pt x="414020" y="0"/>
                  </a:moveTo>
                  <a:lnTo>
                    <a:pt x="95034" y="0"/>
                  </a:lnTo>
                  <a:lnTo>
                    <a:pt x="58041" y="7467"/>
                  </a:lnTo>
                  <a:lnTo>
                    <a:pt x="27833" y="27828"/>
                  </a:lnTo>
                  <a:lnTo>
                    <a:pt x="7467" y="58025"/>
                  </a:lnTo>
                  <a:lnTo>
                    <a:pt x="0" y="94996"/>
                  </a:lnTo>
                  <a:lnTo>
                    <a:pt x="0" y="415544"/>
                  </a:lnTo>
                  <a:lnTo>
                    <a:pt x="7467" y="452514"/>
                  </a:lnTo>
                  <a:lnTo>
                    <a:pt x="27833" y="482711"/>
                  </a:lnTo>
                  <a:lnTo>
                    <a:pt x="58041" y="503072"/>
                  </a:lnTo>
                  <a:lnTo>
                    <a:pt x="95034" y="510539"/>
                  </a:lnTo>
                  <a:lnTo>
                    <a:pt x="414020" y="510539"/>
                  </a:lnTo>
                  <a:lnTo>
                    <a:pt x="450990" y="503072"/>
                  </a:lnTo>
                  <a:lnTo>
                    <a:pt x="481187" y="482711"/>
                  </a:lnTo>
                  <a:lnTo>
                    <a:pt x="501548" y="452514"/>
                  </a:lnTo>
                  <a:lnTo>
                    <a:pt x="509016" y="415544"/>
                  </a:lnTo>
                  <a:lnTo>
                    <a:pt x="509016" y="94996"/>
                  </a:lnTo>
                  <a:lnTo>
                    <a:pt x="501548" y="58025"/>
                  </a:lnTo>
                  <a:lnTo>
                    <a:pt x="481187" y="27828"/>
                  </a:lnTo>
                  <a:lnTo>
                    <a:pt x="450990" y="7467"/>
                  </a:lnTo>
                  <a:lnTo>
                    <a:pt x="414020" y="0"/>
                  </a:lnTo>
                  <a:close/>
                </a:path>
              </a:pathLst>
            </a:custGeom>
            <a:solidFill>
              <a:srgbClr val="2830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880110" y="2699765"/>
              <a:ext cx="509270" cy="510540"/>
            </a:xfrm>
            <a:custGeom>
              <a:avLst/>
              <a:gdLst/>
              <a:ahLst/>
              <a:cxnLst/>
              <a:rect l="l" t="t" r="r" b="b"/>
              <a:pathLst>
                <a:path w="509269" h="510539">
                  <a:moveTo>
                    <a:pt x="0" y="94996"/>
                  </a:moveTo>
                  <a:lnTo>
                    <a:pt x="7467" y="58025"/>
                  </a:lnTo>
                  <a:lnTo>
                    <a:pt x="27833" y="27828"/>
                  </a:lnTo>
                  <a:lnTo>
                    <a:pt x="58041" y="7467"/>
                  </a:lnTo>
                  <a:lnTo>
                    <a:pt x="95034" y="0"/>
                  </a:lnTo>
                  <a:lnTo>
                    <a:pt x="414020" y="0"/>
                  </a:lnTo>
                  <a:lnTo>
                    <a:pt x="450990" y="7467"/>
                  </a:lnTo>
                  <a:lnTo>
                    <a:pt x="481187" y="27828"/>
                  </a:lnTo>
                  <a:lnTo>
                    <a:pt x="501548" y="58025"/>
                  </a:lnTo>
                  <a:lnTo>
                    <a:pt x="509016" y="94996"/>
                  </a:lnTo>
                  <a:lnTo>
                    <a:pt x="509016" y="415544"/>
                  </a:lnTo>
                  <a:lnTo>
                    <a:pt x="501548" y="452514"/>
                  </a:lnTo>
                  <a:lnTo>
                    <a:pt x="481187" y="482711"/>
                  </a:lnTo>
                  <a:lnTo>
                    <a:pt x="450990" y="503072"/>
                  </a:lnTo>
                  <a:lnTo>
                    <a:pt x="414020" y="510539"/>
                  </a:lnTo>
                  <a:lnTo>
                    <a:pt x="95034" y="510539"/>
                  </a:lnTo>
                  <a:lnTo>
                    <a:pt x="58041" y="503072"/>
                  </a:lnTo>
                  <a:lnTo>
                    <a:pt x="27833" y="482711"/>
                  </a:lnTo>
                  <a:lnTo>
                    <a:pt x="7467" y="452514"/>
                  </a:lnTo>
                  <a:lnTo>
                    <a:pt x="0" y="415544"/>
                  </a:lnTo>
                  <a:lnTo>
                    <a:pt x="0" y="94996"/>
                  </a:lnTo>
                  <a:close/>
                </a:path>
              </a:pathLst>
            </a:custGeom>
            <a:ln w="7620">
              <a:solidFill>
                <a:srgbClr val="41496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1028191" y="2692399"/>
            <a:ext cx="212725" cy="429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50" spc="-50">
                <a:solidFill>
                  <a:srgbClr val="EBEBEE"/>
                </a:solidFill>
                <a:latin typeface="Arial"/>
                <a:cs typeface="Arial"/>
              </a:rPr>
              <a:t>1</a:t>
            </a:r>
            <a:endParaRPr sz="265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369057" y="2646044"/>
            <a:ext cx="5181600" cy="12172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0">
                <a:solidFill>
                  <a:srgbClr val="EBEBEE"/>
                </a:solidFill>
                <a:latin typeface="Arial"/>
                <a:cs typeface="Arial"/>
              </a:rPr>
              <a:t>Facts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38300"/>
              </a:lnSpc>
              <a:spcBef>
                <a:spcPts val="940"/>
              </a:spcBef>
            </a:pP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Barrel</a:t>
            </a:r>
            <a:r>
              <a:rPr dirty="0" sz="1750" spc="-6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of</a:t>
            </a:r>
            <a:r>
              <a:rPr dirty="0" sz="1750" spc="-5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flour</a:t>
            </a:r>
            <a:r>
              <a:rPr dirty="0" sz="1750" spc="-4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fell</a:t>
            </a:r>
            <a:r>
              <a:rPr dirty="0" sz="1750" spc="-6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from</a:t>
            </a:r>
            <a:r>
              <a:rPr dirty="0" sz="1750" spc="-5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warehouse</a:t>
            </a:r>
            <a:r>
              <a:rPr dirty="0" sz="1750" spc="-4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EBEBEE"/>
                </a:solidFill>
                <a:latin typeface="Arial"/>
                <a:cs typeface="Arial"/>
              </a:rPr>
              <a:t>window,</a:t>
            </a:r>
            <a:r>
              <a:rPr dirty="0" sz="1750" spc="-3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injuring</a:t>
            </a:r>
            <a:r>
              <a:rPr dirty="0" sz="1750" spc="-6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 spc="-50">
                <a:solidFill>
                  <a:srgbClr val="EBEBEE"/>
                </a:solidFill>
                <a:latin typeface="Arial"/>
                <a:cs typeface="Arial"/>
              </a:rPr>
              <a:t>a </a:t>
            </a:r>
            <a:r>
              <a:rPr dirty="0" sz="1750" spc="-10">
                <a:solidFill>
                  <a:srgbClr val="EBEBEE"/>
                </a:solidFill>
                <a:latin typeface="Arial"/>
                <a:cs typeface="Arial"/>
              </a:rPr>
              <a:t>passerby.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876300" y="4591811"/>
            <a:ext cx="1275715" cy="518159"/>
            <a:chOff x="876300" y="4591811"/>
            <a:chExt cx="1275715" cy="518159"/>
          </a:xfrm>
        </p:grpSpPr>
        <p:sp>
          <p:nvSpPr>
            <p:cNvPr id="14" name="object 14" descr=""/>
            <p:cNvSpPr/>
            <p:nvPr/>
          </p:nvSpPr>
          <p:spPr>
            <a:xfrm>
              <a:off x="1357883" y="4835651"/>
              <a:ext cx="794385" cy="30480"/>
            </a:xfrm>
            <a:custGeom>
              <a:avLst/>
              <a:gdLst/>
              <a:ahLst/>
              <a:cxnLst/>
              <a:rect l="l" t="t" r="r" b="b"/>
              <a:pathLst>
                <a:path w="794385" h="30479">
                  <a:moveTo>
                    <a:pt x="787146" y="0"/>
                  </a:moveTo>
                  <a:lnTo>
                    <a:pt x="6857" y="0"/>
                  </a:lnTo>
                  <a:lnTo>
                    <a:pt x="0" y="6858"/>
                  </a:lnTo>
                  <a:lnTo>
                    <a:pt x="0" y="15239"/>
                  </a:lnTo>
                  <a:lnTo>
                    <a:pt x="0" y="23622"/>
                  </a:lnTo>
                  <a:lnTo>
                    <a:pt x="6857" y="30480"/>
                  </a:lnTo>
                  <a:lnTo>
                    <a:pt x="787146" y="30480"/>
                  </a:lnTo>
                  <a:lnTo>
                    <a:pt x="794004" y="23622"/>
                  </a:lnTo>
                  <a:lnTo>
                    <a:pt x="794004" y="6858"/>
                  </a:lnTo>
                  <a:lnTo>
                    <a:pt x="787146" y="0"/>
                  </a:lnTo>
                  <a:close/>
                </a:path>
              </a:pathLst>
            </a:custGeom>
            <a:solidFill>
              <a:srgbClr val="4149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880110" y="4595621"/>
              <a:ext cx="509270" cy="510540"/>
            </a:xfrm>
            <a:custGeom>
              <a:avLst/>
              <a:gdLst/>
              <a:ahLst/>
              <a:cxnLst/>
              <a:rect l="l" t="t" r="r" b="b"/>
              <a:pathLst>
                <a:path w="509269" h="510539">
                  <a:moveTo>
                    <a:pt x="414020" y="0"/>
                  </a:moveTo>
                  <a:lnTo>
                    <a:pt x="95034" y="0"/>
                  </a:lnTo>
                  <a:lnTo>
                    <a:pt x="58041" y="7467"/>
                  </a:lnTo>
                  <a:lnTo>
                    <a:pt x="27833" y="27828"/>
                  </a:lnTo>
                  <a:lnTo>
                    <a:pt x="7467" y="58025"/>
                  </a:lnTo>
                  <a:lnTo>
                    <a:pt x="0" y="94995"/>
                  </a:lnTo>
                  <a:lnTo>
                    <a:pt x="0" y="415544"/>
                  </a:lnTo>
                  <a:lnTo>
                    <a:pt x="7467" y="452514"/>
                  </a:lnTo>
                  <a:lnTo>
                    <a:pt x="27833" y="482711"/>
                  </a:lnTo>
                  <a:lnTo>
                    <a:pt x="58041" y="503072"/>
                  </a:lnTo>
                  <a:lnTo>
                    <a:pt x="95034" y="510539"/>
                  </a:lnTo>
                  <a:lnTo>
                    <a:pt x="414020" y="510539"/>
                  </a:lnTo>
                  <a:lnTo>
                    <a:pt x="450990" y="503072"/>
                  </a:lnTo>
                  <a:lnTo>
                    <a:pt x="481187" y="482711"/>
                  </a:lnTo>
                  <a:lnTo>
                    <a:pt x="501548" y="452514"/>
                  </a:lnTo>
                  <a:lnTo>
                    <a:pt x="509016" y="415544"/>
                  </a:lnTo>
                  <a:lnTo>
                    <a:pt x="509016" y="94995"/>
                  </a:lnTo>
                  <a:lnTo>
                    <a:pt x="501548" y="58025"/>
                  </a:lnTo>
                  <a:lnTo>
                    <a:pt x="481187" y="27828"/>
                  </a:lnTo>
                  <a:lnTo>
                    <a:pt x="450990" y="7467"/>
                  </a:lnTo>
                  <a:lnTo>
                    <a:pt x="414020" y="0"/>
                  </a:lnTo>
                  <a:close/>
                </a:path>
              </a:pathLst>
            </a:custGeom>
            <a:solidFill>
              <a:srgbClr val="2830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880110" y="4595621"/>
              <a:ext cx="509270" cy="510540"/>
            </a:xfrm>
            <a:custGeom>
              <a:avLst/>
              <a:gdLst/>
              <a:ahLst/>
              <a:cxnLst/>
              <a:rect l="l" t="t" r="r" b="b"/>
              <a:pathLst>
                <a:path w="509269" h="510539">
                  <a:moveTo>
                    <a:pt x="0" y="94995"/>
                  </a:moveTo>
                  <a:lnTo>
                    <a:pt x="7467" y="58025"/>
                  </a:lnTo>
                  <a:lnTo>
                    <a:pt x="27833" y="27828"/>
                  </a:lnTo>
                  <a:lnTo>
                    <a:pt x="58041" y="7467"/>
                  </a:lnTo>
                  <a:lnTo>
                    <a:pt x="95034" y="0"/>
                  </a:lnTo>
                  <a:lnTo>
                    <a:pt x="414020" y="0"/>
                  </a:lnTo>
                  <a:lnTo>
                    <a:pt x="450990" y="7467"/>
                  </a:lnTo>
                  <a:lnTo>
                    <a:pt x="481187" y="27828"/>
                  </a:lnTo>
                  <a:lnTo>
                    <a:pt x="501548" y="58025"/>
                  </a:lnTo>
                  <a:lnTo>
                    <a:pt x="509016" y="94995"/>
                  </a:lnTo>
                  <a:lnTo>
                    <a:pt x="509016" y="415544"/>
                  </a:lnTo>
                  <a:lnTo>
                    <a:pt x="501548" y="452514"/>
                  </a:lnTo>
                  <a:lnTo>
                    <a:pt x="481187" y="482711"/>
                  </a:lnTo>
                  <a:lnTo>
                    <a:pt x="450990" y="503072"/>
                  </a:lnTo>
                  <a:lnTo>
                    <a:pt x="414020" y="510539"/>
                  </a:lnTo>
                  <a:lnTo>
                    <a:pt x="95034" y="510539"/>
                  </a:lnTo>
                  <a:lnTo>
                    <a:pt x="58041" y="503072"/>
                  </a:lnTo>
                  <a:lnTo>
                    <a:pt x="27833" y="482711"/>
                  </a:lnTo>
                  <a:lnTo>
                    <a:pt x="7467" y="452514"/>
                  </a:lnTo>
                  <a:lnTo>
                    <a:pt x="0" y="415544"/>
                  </a:lnTo>
                  <a:lnTo>
                    <a:pt x="0" y="94995"/>
                  </a:lnTo>
                  <a:close/>
                </a:path>
              </a:pathLst>
            </a:custGeom>
            <a:ln w="7620">
              <a:solidFill>
                <a:srgbClr val="41496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1026667" y="4589526"/>
            <a:ext cx="212725" cy="429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50" spc="-50">
                <a:solidFill>
                  <a:srgbClr val="EBEBEE"/>
                </a:solidFill>
                <a:latin typeface="Arial"/>
                <a:cs typeface="Arial"/>
              </a:rPr>
              <a:t>2</a:t>
            </a:r>
            <a:endParaRPr sz="265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369057" y="4543171"/>
            <a:ext cx="5059045" cy="8483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>
                <a:solidFill>
                  <a:srgbClr val="EBEBEE"/>
                </a:solidFill>
                <a:latin typeface="Arial"/>
                <a:cs typeface="Arial"/>
              </a:rPr>
              <a:t>Legal</a:t>
            </a:r>
            <a:r>
              <a:rPr dirty="0" sz="2200" spc="-6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EBEBEE"/>
                </a:solidFill>
                <a:latin typeface="Arial"/>
                <a:cs typeface="Arial"/>
              </a:rPr>
              <a:t>Issues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45"/>
              </a:spcBef>
            </a:pP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Application</a:t>
            </a:r>
            <a:r>
              <a:rPr dirty="0" sz="1750" spc="-4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of</a:t>
            </a:r>
            <a:r>
              <a:rPr dirty="0" sz="1750" spc="-4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res</a:t>
            </a:r>
            <a:r>
              <a:rPr dirty="0" sz="1750" spc="-4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ipsa</a:t>
            </a:r>
            <a:r>
              <a:rPr dirty="0" sz="1750" spc="-4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loquitur</a:t>
            </a:r>
            <a:r>
              <a:rPr dirty="0" sz="1750" spc="-2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doctrine</a:t>
            </a:r>
            <a:r>
              <a:rPr dirty="0" sz="1750" spc="-4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to</a:t>
            </a:r>
            <a:r>
              <a:rPr dirty="0" sz="1750" spc="-5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dirty="0" sz="1750" spc="-4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EBEBEE"/>
                </a:solidFill>
                <a:latin typeface="Arial"/>
                <a:cs typeface="Arial"/>
              </a:rPr>
              <a:t>case.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876300" y="6126479"/>
            <a:ext cx="1275715" cy="518159"/>
            <a:chOff x="876300" y="6126479"/>
            <a:chExt cx="1275715" cy="518159"/>
          </a:xfrm>
        </p:grpSpPr>
        <p:sp>
          <p:nvSpPr>
            <p:cNvPr id="20" name="object 20" descr=""/>
            <p:cNvSpPr/>
            <p:nvPr/>
          </p:nvSpPr>
          <p:spPr>
            <a:xfrm>
              <a:off x="1357883" y="6368795"/>
              <a:ext cx="794385" cy="30480"/>
            </a:xfrm>
            <a:custGeom>
              <a:avLst/>
              <a:gdLst/>
              <a:ahLst/>
              <a:cxnLst/>
              <a:rect l="l" t="t" r="r" b="b"/>
              <a:pathLst>
                <a:path w="794385" h="30479">
                  <a:moveTo>
                    <a:pt x="787146" y="0"/>
                  </a:moveTo>
                  <a:lnTo>
                    <a:pt x="6857" y="0"/>
                  </a:lnTo>
                  <a:lnTo>
                    <a:pt x="0" y="6857"/>
                  </a:lnTo>
                  <a:lnTo>
                    <a:pt x="0" y="15239"/>
                  </a:lnTo>
                  <a:lnTo>
                    <a:pt x="0" y="23621"/>
                  </a:lnTo>
                  <a:lnTo>
                    <a:pt x="6857" y="30479"/>
                  </a:lnTo>
                  <a:lnTo>
                    <a:pt x="787146" y="30479"/>
                  </a:lnTo>
                  <a:lnTo>
                    <a:pt x="794004" y="23621"/>
                  </a:lnTo>
                  <a:lnTo>
                    <a:pt x="794004" y="6857"/>
                  </a:lnTo>
                  <a:lnTo>
                    <a:pt x="787146" y="0"/>
                  </a:lnTo>
                  <a:close/>
                </a:path>
              </a:pathLst>
            </a:custGeom>
            <a:solidFill>
              <a:srgbClr val="4149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880110" y="6130289"/>
              <a:ext cx="509270" cy="510540"/>
            </a:xfrm>
            <a:custGeom>
              <a:avLst/>
              <a:gdLst/>
              <a:ahLst/>
              <a:cxnLst/>
              <a:rect l="l" t="t" r="r" b="b"/>
              <a:pathLst>
                <a:path w="509269" h="510540">
                  <a:moveTo>
                    <a:pt x="414020" y="0"/>
                  </a:moveTo>
                  <a:lnTo>
                    <a:pt x="95034" y="0"/>
                  </a:lnTo>
                  <a:lnTo>
                    <a:pt x="58041" y="7467"/>
                  </a:lnTo>
                  <a:lnTo>
                    <a:pt x="27833" y="27828"/>
                  </a:lnTo>
                  <a:lnTo>
                    <a:pt x="7467" y="58025"/>
                  </a:lnTo>
                  <a:lnTo>
                    <a:pt x="0" y="94996"/>
                  </a:lnTo>
                  <a:lnTo>
                    <a:pt x="0" y="415544"/>
                  </a:lnTo>
                  <a:lnTo>
                    <a:pt x="7467" y="452514"/>
                  </a:lnTo>
                  <a:lnTo>
                    <a:pt x="27833" y="482711"/>
                  </a:lnTo>
                  <a:lnTo>
                    <a:pt x="58041" y="503072"/>
                  </a:lnTo>
                  <a:lnTo>
                    <a:pt x="95034" y="510540"/>
                  </a:lnTo>
                  <a:lnTo>
                    <a:pt x="414020" y="510540"/>
                  </a:lnTo>
                  <a:lnTo>
                    <a:pt x="450990" y="503072"/>
                  </a:lnTo>
                  <a:lnTo>
                    <a:pt x="481187" y="482711"/>
                  </a:lnTo>
                  <a:lnTo>
                    <a:pt x="501548" y="452514"/>
                  </a:lnTo>
                  <a:lnTo>
                    <a:pt x="509016" y="415544"/>
                  </a:lnTo>
                  <a:lnTo>
                    <a:pt x="509016" y="94996"/>
                  </a:lnTo>
                  <a:lnTo>
                    <a:pt x="501548" y="58025"/>
                  </a:lnTo>
                  <a:lnTo>
                    <a:pt x="481187" y="27828"/>
                  </a:lnTo>
                  <a:lnTo>
                    <a:pt x="450990" y="7467"/>
                  </a:lnTo>
                  <a:lnTo>
                    <a:pt x="414020" y="0"/>
                  </a:lnTo>
                  <a:close/>
                </a:path>
              </a:pathLst>
            </a:custGeom>
            <a:solidFill>
              <a:srgbClr val="2830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880110" y="6130289"/>
              <a:ext cx="509270" cy="510540"/>
            </a:xfrm>
            <a:custGeom>
              <a:avLst/>
              <a:gdLst/>
              <a:ahLst/>
              <a:cxnLst/>
              <a:rect l="l" t="t" r="r" b="b"/>
              <a:pathLst>
                <a:path w="509269" h="510540">
                  <a:moveTo>
                    <a:pt x="0" y="94996"/>
                  </a:moveTo>
                  <a:lnTo>
                    <a:pt x="7467" y="58025"/>
                  </a:lnTo>
                  <a:lnTo>
                    <a:pt x="27833" y="27828"/>
                  </a:lnTo>
                  <a:lnTo>
                    <a:pt x="58041" y="7467"/>
                  </a:lnTo>
                  <a:lnTo>
                    <a:pt x="95034" y="0"/>
                  </a:lnTo>
                  <a:lnTo>
                    <a:pt x="414020" y="0"/>
                  </a:lnTo>
                  <a:lnTo>
                    <a:pt x="450990" y="7467"/>
                  </a:lnTo>
                  <a:lnTo>
                    <a:pt x="481187" y="27828"/>
                  </a:lnTo>
                  <a:lnTo>
                    <a:pt x="501548" y="58025"/>
                  </a:lnTo>
                  <a:lnTo>
                    <a:pt x="509016" y="94996"/>
                  </a:lnTo>
                  <a:lnTo>
                    <a:pt x="509016" y="415544"/>
                  </a:lnTo>
                  <a:lnTo>
                    <a:pt x="501548" y="452514"/>
                  </a:lnTo>
                  <a:lnTo>
                    <a:pt x="481187" y="482711"/>
                  </a:lnTo>
                  <a:lnTo>
                    <a:pt x="450990" y="503072"/>
                  </a:lnTo>
                  <a:lnTo>
                    <a:pt x="414020" y="510540"/>
                  </a:lnTo>
                  <a:lnTo>
                    <a:pt x="95034" y="510540"/>
                  </a:lnTo>
                  <a:lnTo>
                    <a:pt x="58041" y="503072"/>
                  </a:lnTo>
                  <a:lnTo>
                    <a:pt x="27833" y="482711"/>
                  </a:lnTo>
                  <a:lnTo>
                    <a:pt x="7467" y="452514"/>
                  </a:lnTo>
                  <a:lnTo>
                    <a:pt x="0" y="415544"/>
                  </a:lnTo>
                  <a:lnTo>
                    <a:pt x="0" y="94996"/>
                  </a:lnTo>
                  <a:close/>
                </a:path>
              </a:pathLst>
            </a:custGeom>
            <a:ln w="7620">
              <a:solidFill>
                <a:srgbClr val="41496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1027582" y="6123559"/>
            <a:ext cx="212725" cy="429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50" spc="-50">
                <a:solidFill>
                  <a:srgbClr val="EBEBEE"/>
                </a:solidFill>
                <a:latin typeface="Arial"/>
                <a:cs typeface="Arial"/>
              </a:rPr>
              <a:t>3</a:t>
            </a:r>
            <a:endParaRPr sz="265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2369057" y="6077203"/>
            <a:ext cx="5914390" cy="12172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0">
                <a:solidFill>
                  <a:srgbClr val="EBEBEE"/>
                </a:solidFill>
                <a:latin typeface="Arial"/>
                <a:cs typeface="Arial"/>
              </a:rPr>
              <a:t>Decision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38300"/>
              </a:lnSpc>
              <a:spcBef>
                <a:spcPts val="940"/>
              </a:spcBef>
            </a:pP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Court</a:t>
            </a:r>
            <a:r>
              <a:rPr dirty="0" sz="1750" spc="-5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applied</a:t>
            </a:r>
            <a:r>
              <a:rPr dirty="0" sz="1750" spc="-4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res</a:t>
            </a:r>
            <a:r>
              <a:rPr dirty="0" sz="1750" spc="-5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ipsa</a:t>
            </a:r>
            <a:r>
              <a:rPr dirty="0" sz="1750" spc="-5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EBEBEE"/>
                </a:solidFill>
                <a:latin typeface="Arial"/>
                <a:cs typeface="Arial"/>
              </a:rPr>
              <a:t>loquitur,</a:t>
            </a:r>
            <a:r>
              <a:rPr dirty="0" sz="1750" spc="-3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inferring</a:t>
            </a:r>
            <a:r>
              <a:rPr dirty="0" sz="1750" spc="-4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negligence</a:t>
            </a:r>
            <a:r>
              <a:rPr dirty="0" sz="1750" spc="-4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from</a:t>
            </a:r>
            <a:r>
              <a:rPr dirty="0" sz="1750" spc="-4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 spc="-25">
                <a:solidFill>
                  <a:srgbClr val="EBEBEE"/>
                </a:solidFill>
                <a:latin typeface="Arial"/>
                <a:cs typeface="Arial"/>
              </a:rPr>
              <a:t>the </a:t>
            </a:r>
            <a:r>
              <a:rPr dirty="0" sz="1750" spc="-10">
                <a:solidFill>
                  <a:srgbClr val="EBEBEE"/>
                </a:solidFill>
                <a:latin typeface="Arial"/>
                <a:cs typeface="Arial"/>
              </a:rPr>
              <a:t>accident.</a:t>
            </a:r>
            <a:endParaRPr sz="1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4630400" cy="8229600"/>
            <a:chOff x="0" y="0"/>
            <a:chExt cx="14630400" cy="82296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4630399" cy="8229596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729996" y="731519"/>
              <a:ext cx="13167360" cy="6766559"/>
            </a:xfrm>
            <a:custGeom>
              <a:avLst/>
              <a:gdLst/>
              <a:ahLst/>
              <a:cxnLst/>
              <a:rect l="l" t="t" r="r" b="b"/>
              <a:pathLst>
                <a:path w="13167360" h="6766559">
                  <a:moveTo>
                    <a:pt x="0" y="6766559"/>
                  </a:moveTo>
                  <a:lnTo>
                    <a:pt x="13167360" y="6766559"/>
                  </a:lnTo>
                  <a:lnTo>
                    <a:pt x="13167360" y="0"/>
                  </a:lnTo>
                  <a:lnTo>
                    <a:pt x="0" y="0"/>
                  </a:lnTo>
                  <a:lnTo>
                    <a:pt x="0" y="6766559"/>
                  </a:lnTo>
                  <a:close/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784091"/>
              <a:ext cx="914399" cy="72847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725143" y="3784091"/>
              <a:ext cx="905255" cy="728472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674876" y="2906267"/>
              <a:ext cx="11289030" cy="0"/>
            </a:xfrm>
            <a:custGeom>
              <a:avLst/>
              <a:gdLst/>
              <a:ahLst/>
              <a:cxnLst/>
              <a:rect l="l" t="t" r="r" b="b"/>
              <a:pathLst>
                <a:path w="11289030" h="0">
                  <a:moveTo>
                    <a:pt x="0" y="0"/>
                  </a:moveTo>
                  <a:lnTo>
                    <a:pt x="11288776" y="0"/>
                  </a:lnTo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1580769" y="2870149"/>
            <a:ext cx="2414905" cy="24403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-635">
              <a:lnSpc>
                <a:spcPct val="100600"/>
              </a:lnSpc>
              <a:spcBef>
                <a:spcPts val="95"/>
              </a:spcBef>
            </a:pPr>
            <a:r>
              <a:rPr dirty="0" sz="5250" spc="-10" b="1">
                <a:solidFill>
                  <a:srgbClr val="252525"/>
                </a:solidFill>
                <a:latin typeface="Times New Roman"/>
                <a:cs typeface="Times New Roman"/>
              </a:rPr>
              <a:t>Minor </a:t>
            </a:r>
            <a:r>
              <a:rPr dirty="0" sz="5250" spc="155" b="1">
                <a:solidFill>
                  <a:srgbClr val="252525"/>
                </a:solidFill>
                <a:latin typeface="Times New Roman"/>
                <a:cs typeface="Times New Roman"/>
              </a:rPr>
              <a:t>House </a:t>
            </a:r>
            <a:r>
              <a:rPr dirty="0" sz="5250" spc="-10" b="1">
                <a:solidFill>
                  <a:srgbClr val="252525"/>
                </a:solidFill>
                <a:latin typeface="Times New Roman"/>
                <a:cs typeface="Times New Roman"/>
              </a:rPr>
              <a:t>Keeping</a:t>
            </a:r>
            <a:endParaRPr sz="525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2339573" y="7708188"/>
            <a:ext cx="7505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Times New Roman"/>
                <a:cs typeface="Times New Roman"/>
              </a:rPr>
              <a:t>10/31/2024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3735938" y="7708188"/>
            <a:ext cx="971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latin typeface="Times New Roman"/>
                <a:cs typeface="Times New Roman"/>
              </a:rPr>
              <a:t>2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6563868" y="967739"/>
            <a:ext cx="7097395" cy="1325880"/>
            <a:chOff x="6563868" y="967739"/>
            <a:chExt cx="7097395" cy="1325880"/>
          </a:xfrm>
        </p:grpSpPr>
        <p:sp>
          <p:nvSpPr>
            <p:cNvPr id="12" name="object 12" descr=""/>
            <p:cNvSpPr/>
            <p:nvPr/>
          </p:nvSpPr>
          <p:spPr>
            <a:xfrm>
              <a:off x="6563868" y="967739"/>
              <a:ext cx="7097395" cy="1325880"/>
            </a:xfrm>
            <a:custGeom>
              <a:avLst/>
              <a:gdLst/>
              <a:ahLst/>
              <a:cxnLst/>
              <a:rect l="l" t="t" r="r" b="b"/>
              <a:pathLst>
                <a:path w="7097394" h="1325880">
                  <a:moveTo>
                    <a:pt x="6964680" y="0"/>
                  </a:moveTo>
                  <a:lnTo>
                    <a:pt x="132587" y="0"/>
                  </a:lnTo>
                  <a:lnTo>
                    <a:pt x="90659" y="6754"/>
                  </a:lnTo>
                  <a:lnTo>
                    <a:pt x="54260" y="25566"/>
                  </a:lnTo>
                  <a:lnTo>
                    <a:pt x="25566" y="54260"/>
                  </a:lnTo>
                  <a:lnTo>
                    <a:pt x="6754" y="90659"/>
                  </a:lnTo>
                  <a:lnTo>
                    <a:pt x="0" y="132587"/>
                  </a:lnTo>
                  <a:lnTo>
                    <a:pt x="0" y="1193291"/>
                  </a:lnTo>
                  <a:lnTo>
                    <a:pt x="6754" y="1235220"/>
                  </a:lnTo>
                  <a:lnTo>
                    <a:pt x="25566" y="1271619"/>
                  </a:lnTo>
                  <a:lnTo>
                    <a:pt x="54260" y="1300313"/>
                  </a:lnTo>
                  <a:lnTo>
                    <a:pt x="90659" y="1319125"/>
                  </a:lnTo>
                  <a:lnTo>
                    <a:pt x="132587" y="1325879"/>
                  </a:lnTo>
                  <a:lnTo>
                    <a:pt x="6964680" y="1325879"/>
                  </a:lnTo>
                  <a:lnTo>
                    <a:pt x="7006608" y="1319125"/>
                  </a:lnTo>
                  <a:lnTo>
                    <a:pt x="7043007" y="1300313"/>
                  </a:lnTo>
                  <a:lnTo>
                    <a:pt x="7071701" y="1271619"/>
                  </a:lnTo>
                  <a:lnTo>
                    <a:pt x="7090513" y="1235220"/>
                  </a:lnTo>
                  <a:lnTo>
                    <a:pt x="7097268" y="1193291"/>
                  </a:lnTo>
                  <a:lnTo>
                    <a:pt x="7097268" y="132587"/>
                  </a:lnTo>
                  <a:lnTo>
                    <a:pt x="7090513" y="90659"/>
                  </a:lnTo>
                  <a:lnTo>
                    <a:pt x="7071701" y="54260"/>
                  </a:lnTo>
                  <a:lnTo>
                    <a:pt x="7043007" y="25566"/>
                  </a:lnTo>
                  <a:lnTo>
                    <a:pt x="7006608" y="6754"/>
                  </a:lnTo>
                  <a:lnTo>
                    <a:pt x="6964680" y="0"/>
                  </a:lnTo>
                  <a:close/>
                </a:path>
              </a:pathLst>
            </a:custGeom>
            <a:solidFill>
              <a:srgbClr val="3B966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10076" y="1749197"/>
              <a:ext cx="435148" cy="14563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86584" y="1423556"/>
              <a:ext cx="89130" cy="89179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7008622" y="1346847"/>
              <a:ext cx="569595" cy="578485"/>
            </a:xfrm>
            <a:custGeom>
              <a:avLst/>
              <a:gdLst/>
              <a:ahLst/>
              <a:cxnLst/>
              <a:rect l="l" t="t" r="r" b="b"/>
              <a:pathLst>
                <a:path w="569595" h="578485">
                  <a:moveTo>
                    <a:pt x="389712" y="108559"/>
                  </a:moveTo>
                  <a:lnTo>
                    <a:pt x="385330" y="104114"/>
                  </a:lnTo>
                  <a:lnTo>
                    <a:pt x="380923" y="99771"/>
                  </a:lnTo>
                  <a:lnTo>
                    <a:pt x="373837" y="99771"/>
                  </a:lnTo>
                  <a:lnTo>
                    <a:pt x="272491" y="201104"/>
                  </a:lnTo>
                  <a:lnTo>
                    <a:pt x="264756" y="198907"/>
                  </a:lnTo>
                  <a:lnTo>
                    <a:pt x="256425" y="201028"/>
                  </a:lnTo>
                  <a:lnTo>
                    <a:pt x="250659" y="206654"/>
                  </a:lnTo>
                  <a:lnTo>
                    <a:pt x="221107" y="254025"/>
                  </a:lnTo>
                  <a:lnTo>
                    <a:pt x="211594" y="213601"/>
                  </a:lnTo>
                  <a:lnTo>
                    <a:pt x="171780" y="185775"/>
                  </a:lnTo>
                  <a:lnTo>
                    <a:pt x="131762" y="177482"/>
                  </a:lnTo>
                  <a:lnTo>
                    <a:pt x="113207" y="177457"/>
                  </a:lnTo>
                  <a:lnTo>
                    <a:pt x="94792" y="180238"/>
                  </a:lnTo>
                  <a:lnTo>
                    <a:pt x="49606" y="198958"/>
                  </a:lnTo>
                  <a:lnTo>
                    <a:pt x="0" y="357466"/>
                  </a:lnTo>
                  <a:lnTo>
                    <a:pt x="1778" y="366229"/>
                  </a:lnTo>
                  <a:lnTo>
                    <a:pt x="6591" y="373392"/>
                  </a:lnTo>
                  <a:lnTo>
                    <a:pt x="13754" y="378218"/>
                  </a:lnTo>
                  <a:lnTo>
                    <a:pt x="22517" y="379984"/>
                  </a:lnTo>
                  <a:lnTo>
                    <a:pt x="29654" y="378625"/>
                  </a:lnTo>
                  <a:lnTo>
                    <a:pt x="35852" y="375170"/>
                  </a:lnTo>
                  <a:lnTo>
                    <a:pt x="40678" y="369951"/>
                  </a:lnTo>
                  <a:lnTo>
                    <a:pt x="43675" y="363321"/>
                  </a:lnTo>
                  <a:lnTo>
                    <a:pt x="67081" y="266407"/>
                  </a:lnTo>
                  <a:lnTo>
                    <a:pt x="67081" y="578015"/>
                  </a:lnTo>
                  <a:lnTo>
                    <a:pt x="111417" y="578015"/>
                  </a:lnTo>
                  <a:lnTo>
                    <a:pt x="111417" y="377507"/>
                  </a:lnTo>
                  <a:lnTo>
                    <a:pt x="133921" y="377507"/>
                  </a:lnTo>
                  <a:lnTo>
                    <a:pt x="133921" y="578015"/>
                  </a:lnTo>
                  <a:lnTo>
                    <a:pt x="178193" y="578015"/>
                  </a:lnTo>
                  <a:lnTo>
                    <a:pt x="178193" y="264985"/>
                  </a:lnTo>
                  <a:lnTo>
                    <a:pt x="187020" y="302704"/>
                  </a:lnTo>
                  <a:lnTo>
                    <a:pt x="227952" y="317474"/>
                  </a:lnTo>
                  <a:lnTo>
                    <a:pt x="234975" y="314286"/>
                  </a:lnTo>
                  <a:lnTo>
                    <a:pt x="287578" y="228612"/>
                  </a:lnTo>
                  <a:lnTo>
                    <a:pt x="288671" y="223075"/>
                  </a:lnTo>
                  <a:lnTo>
                    <a:pt x="287731" y="217690"/>
                  </a:lnTo>
                  <a:lnTo>
                    <a:pt x="389686" y="115697"/>
                  </a:lnTo>
                  <a:lnTo>
                    <a:pt x="389712" y="108559"/>
                  </a:lnTo>
                  <a:close/>
                </a:path>
                <a:path w="569595" h="578485">
                  <a:moveTo>
                    <a:pt x="569074" y="30022"/>
                  </a:moveTo>
                  <a:lnTo>
                    <a:pt x="566712" y="18338"/>
                  </a:lnTo>
                  <a:lnTo>
                    <a:pt x="560285" y="8788"/>
                  </a:lnTo>
                  <a:lnTo>
                    <a:pt x="550748" y="2362"/>
                  </a:lnTo>
                  <a:lnTo>
                    <a:pt x="539064" y="0"/>
                  </a:lnTo>
                  <a:lnTo>
                    <a:pt x="171437" y="0"/>
                  </a:lnTo>
                  <a:lnTo>
                    <a:pt x="159753" y="2362"/>
                  </a:lnTo>
                  <a:lnTo>
                    <a:pt x="150215" y="8788"/>
                  </a:lnTo>
                  <a:lnTo>
                    <a:pt x="143789" y="18338"/>
                  </a:lnTo>
                  <a:lnTo>
                    <a:pt x="141427" y="30022"/>
                  </a:lnTo>
                  <a:lnTo>
                    <a:pt x="141427" y="57048"/>
                  </a:lnTo>
                  <a:lnTo>
                    <a:pt x="149809" y="59956"/>
                  </a:lnTo>
                  <a:lnTo>
                    <a:pt x="157683" y="63982"/>
                  </a:lnTo>
                  <a:lnTo>
                    <a:pt x="164922" y="69037"/>
                  </a:lnTo>
                  <a:lnTo>
                    <a:pt x="171437" y="75069"/>
                  </a:lnTo>
                  <a:lnTo>
                    <a:pt x="171437" y="30022"/>
                  </a:lnTo>
                  <a:lnTo>
                    <a:pt x="539064" y="30022"/>
                  </a:lnTo>
                  <a:lnTo>
                    <a:pt x="539064" y="277749"/>
                  </a:lnTo>
                  <a:lnTo>
                    <a:pt x="283006" y="277749"/>
                  </a:lnTo>
                  <a:lnTo>
                    <a:pt x="264693" y="307771"/>
                  </a:lnTo>
                  <a:lnTo>
                    <a:pt x="539064" y="307771"/>
                  </a:lnTo>
                  <a:lnTo>
                    <a:pt x="550748" y="305409"/>
                  </a:lnTo>
                  <a:lnTo>
                    <a:pt x="560285" y="298983"/>
                  </a:lnTo>
                  <a:lnTo>
                    <a:pt x="566712" y="289433"/>
                  </a:lnTo>
                  <a:lnTo>
                    <a:pt x="569074" y="277749"/>
                  </a:lnTo>
                  <a:lnTo>
                    <a:pt x="569074" y="300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8222742" y="1041653"/>
            <a:ext cx="5283835" cy="1102360"/>
          </a:xfrm>
          <a:prstGeom prst="rect"/>
        </p:spPr>
        <p:txBody>
          <a:bodyPr wrap="square" lIns="0" tIns="60960" rIns="0" bIns="0" rtlCol="0" vert="horz">
            <a:spAutoFit/>
          </a:bodyPr>
          <a:lstStyle/>
          <a:p>
            <a:pPr marL="12700" marR="5080">
              <a:lnSpc>
                <a:spcPct val="84300"/>
              </a:lnSpc>
              <a:spcBef>
                <a:spcPts val="480"/>
              </a:spcBef>
            </a:pPr>
            <a:r>
              <a:rPr dirty="0" sz="2000">
                <a:latin typeface="Times New Roman"/>
                <a:cs typeface="Times New Roman"/>
              </a:rPr>
              <a:t>The</a:t>
            </a:r>
            <a:r>
              <a:rPr dirty="0" sz="2000" spc="-4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purpose</a:t>
            </a:r>
            <a:r>
              <a:rPr dirty="0" sz="2000" spc="-4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of</a:t>
            </a:r>
            <a:r>
              <a:rPr dirty="0" sz="2000" spc="2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the</a:t>
            </a:r>
            <a:r>
              <a:rPr dirty="0" sz="2000" spc="-35">
                <a:latin typeface="Times New Roman"/>
                <a:cs typeface="Times New Roman"/>
              </a:rPr>
              <a:t> </a:t>
            </a:r>
            <a:r>
              <a:rPr dirty="0" sz="2000" spc="-20">
                <a:latin typeface="Times New Roman"/>
                <a:cs typeface="Times New Roman"/>
              </a:rPr>
              <a:t>online</a:t>
            </a:r>
            <a:r>
              <a:rPr dirty="0" sz="2000" spc="-25">
                <a:latin typeface="Times New Roman"/>
                <a:cs typeface="Times New Roman"/>
              </a:rPr>
              <a:t> lesson</a:t>
            </a:r>
            <a:r>
              <a:rPr dirty="0" sz="2000" spc="-35">
                <a:latin typeface="Times New Roman"/>
                <a:cs typeface="Times New Roman"/>
              </a:rPr>
              <a:t> </a:t>
            </a:r>
            <a:r>
              <a:rPr dirty="0" sz="2000" spc="-45">
                <a:latin typeface="Times New Roman"/>
                <a:cs typeface="Times New Roman"/>
              </a:rPr>
              <a:t>is</a:t>
            </a:r>
            <a:r>
              <a:rPr dirty="0" sz="2000" spc="-3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to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 spc="-35">
                <a:latin typeface="Times New Roman"/>
                <a:cs typeface="Times New Roman"/>
              </a:rPr>
              <a:t>encourage</a:t>
            </a:r>
            <a:r>
              <a:rPr dirty="0" sz="2000" spc="-60">
                <a:latin typeface="Times New Roman"/>
                <a:cs typeface="Times New Roman"/>
              </a:rPr>
              <a:t> </a:t>
            </a:r>
            <a:r>
              <a:rPr dirty="0" sz="2000" spc="-25">
                <a:latin typeface="Times New Roman"/>
                <a:cs typeface="Times New Roman"/>
              </a:rPr>
              <a:t>you </a:t>
            </a:r>
            <a:r>
              <a:rPr dirty="0" sz="2000">
                <a:latin typeface="Times New Roman"/>
                <a:cs typeface="Times New Roman"/>
              </a:rPr>
              <a:t>to</a:t>
            </a:r>
            <a:r>
              <a:rPr dirty="0" sz="2000" spc="-60">
                <a:latin typeface="Times New Roman"/>
                <a:cs typeface="Times New Roman"/>
              </a:rPr>
              <a:t> </a:t>
            </a:r>
            <a:r>
              <a:rPr dirty="0" u="sng" sz="2000" spc="-20" b="1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participate</a:t>
            </a:r>
            <a:r>
              <a:rPr dirty="0" u="sng" sz="2000" spc="-55" b="1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000" spc="-25" b="1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actively</a:t>
            </a:r>
            <a:r>
              <a:rPr dirty="0" u="sng" sz="2000" spc="-60" b="1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none" sz="2000">
                <a:latin typeface="Times New Roman"/>
                <a:cs typeface="Times New Roman"/>
              </a:rPr>
              <a:t>in</a:t>
            </a:r>
            <a:r>
              <a:rPr dirty="0" u="none" sz="2000" spc="-45">
                <a:latin typeface="Times New Roman"/>
                <a:cs typeface="Times New Roman"/>
              </a:rPr>
              <a:t> </a:t>
            </a:r>
            <a:r>
              <a:rPr dirty="0" u="none" sz="2000" spc="-55">
                <a:latin typeface="Times New Roman"/>
                <a:cs typeface="Times New Roman"/>
              </a:rPr>
              <a:t>achieving</a:t>
            </a:r>
            <a:r>
              <a:rPr dirty="0" u="none" sz="2000" spc="-60">
                <a:latin typeface="Times New Roman"/>
                <a:cs typeface="Times New Roman"/>
              </a:rPr>
              <a:t> </a:t>
            </a:r>
            <a:r>
              <a:rPr dirty="0" u="none" sz="2000" spc="-30">
                <a:latin typeface="Times New Roman"/>
                <a:cs typeface="Times New Roman"/>
              </a:rPr>
              <a:t>your</a:t>
            </a:r>
            <a:r>
              <a:rPr dirty="0" u="none" sz="2000" spc="-60">
                <a:latin typeface="Times New Roman"/>
                <a:cs typeface="Times New Roman"/>
              </a:rPr>
              <a:t> </a:t>
            </a:r>
            <a:r>
              <a:rPr dirty="0" u="none" sz="2000" spc="-10">
                <a:latin typeface="Times New Roman"/>
                <a:cs typeface="Times New Roman"/>
              </a:rPr>
              <a:t>needs</a:t>
            </a:r>
            <a:r>
              <a:rPr dirty="0" u="none" sz="2000" spc="-65">
                <a:latin typeface="Times New Roman"/>
                <a:cs typeface="Times New Roman"/>
              </a:rPr>
              <a:t> </a:t>
            </a:r>
            <a:r>
              <a:rPr dirty="0" u="none" sz="2000" spc="-25">
                <a:latin typeface="Times New Roman"/>
                <a:cs typeface="Times New Roman"/>
              </a:rPr>
              <a:t>and </a:t>
            </a:r>
            <a:r>
              <a:rPr dirty="0" u="none" sz="2000" spc="-65">
                <a:latin typeface="Times New Roman"/>
                <a:cs typeface="Times New Roman"/>
              </a:rPr>
              <a:t>simplifying</a:t>
            </a:r>
            <a:r>
              <a:rPr dirty="0" u="none" sz="2000" spc="-20">
                <a:latin typeface="Times New Roman"/>
                <a:cs typeface="Times New Roman"/>
              </a:rPr>
              <a:t> </a:t>
            </a:r>
            <a:r>
              <a:rPr dirty="0" u="none" sz="2000" spc="-40">
                <a:latin typeface="Times New Roman"/>
                <a:cs typeface="Times New Roman"/>
              </a:rPr>
              <a:t>your</a:t>
            </a:r>
            <a:r>
              <a:rPr dirty="0" u="none" sz="2000" spc="-20">
                <a:latin typeface="Times New Roman"/>
                <a:cs typeface="Times New Roman"/>
              </a:rPr>
              <a:t> </a:t>
            </a:r>
            <a:r>
              <a:rPr dirty="0" u="none" sz="2000" spc="-75">
                <a:latin typeface="Times New Roman"/>
                <a:cs typeface="Times New Roman"/>
              </a:rPr>
              <a:t>legal</a:t>
            </a:r>
            <a:r>
              <a:rPr dirty="0" u="none" sz="2000" spc="-15">
                <a:latin typeface="Times New Roman"/>
                <a:cs typeface="Times New Roman"/>
              </a:rPr>
              <a:t> </a:t>
            </a:r>
            <a:r>
              <a:rPr dirty="0" u="none" sz="2000" spc="-30">
                <a:latin typeface="Times New Roman"/>
                <a:cs typeface="Times New Roman"/>
              </a:rPr>
              <a:t>education.</a:t>
            </a:r>
            <a:r>
              <a:rPr dirty="0" u="none" sz="2000" spc="-35">
                <a:latin typeface="Times New Roman"/>
                <a:cs typeface="Times New Roman"/>
              </a:rPr>
              <a:t> </a:t>
            </a:r>
            <a:r>
              <a:rPr dirty="0" u="none" sz="2000" i="1">
                <a:latin typeface="Times New Roman"/>
                <a:cs typeface="Times New Roman"/>
              </a:rPr>
              <a:t>I</a:t>
            </a:r>
            <a:r>
              <a:rPr dirty="0" u="none" sz="2000" spc="-5" i="1">
                <a:latin typeface="Times New Roman"/>
                <a:cs typeface="Times New Roman"/>
              </a:rPr>
              <a:t> </a:t>
            </a:r>
            <a:r>
              <a:rPr dirty="0" u="none" sz="2000" spc="-180" i="1">
                <a:latin typeface="Times New Roman"/>
                <a:cs typeface="Times New Roman"/>
              </a:rPr>
              <a:t>want</a:t>
            </a:r>
            <a:r>
              <a:rPr dirty="0" u="none" sz="2000" spc="-20" i="1">
                <a:latin typeface="Times New Roman"/>
                <a:cs typeface="Times New Roman"/>
              </a:rPr>
              <a:t> </a:t>
            </a:r>
            <a:r>
              <a:rPr dirty="0" u="none" sz="2000" spc="-240" i="1">
                <a:latin typeface="Times New Roman"/>
                <a:cs typeface="Times New Roman"/>
              </a:rPr>
              <a:t>you</a:t>
            </a:r>
            <a:r>
              <a:rPr dirty="0" u="none" sz="2000" i="1">
                <a:latin typeface="Times New Roman"/>
                <a:cs typeface="Times New Roman"/>
              </a:rPr>
              <a:t> </a:t>
            </a:r>
            <a:r>
              <a:rPr dirty="0" u="none" sz="2000" spc="-175" i="1">
                <a:latin typeface="Times New Roman"/>
                <a:cs typeface="Times New Roman"/>
              </a:rPr>
              <a:t>to</a:t>
            </a:r>
            <a:r>
              <a:rPr dirty="0" u="none" sz="2000" spc="-10" i="1">
                <a:latin typeface="Times New Roman"/>
                <a:cs typeface="Times New Roman"/>
              </a:rPr>
              <a:t> </a:t>
            </a:r>
            <a:r>
              <a:rPr dirty="0" u="none" sz="2000" spc="-254" i="1">
                <a:latin typeface="Times New Roman"/>
                <a:cs typeface="Times New Roman"/>
              </a:rPr>
              <a:t>be</a:t>
            </a:r>
            <a:r>
              <a:rPr dirty="0" u="none" sz="2000" i="1">
                <a:latin typeface="Times New Roman"/>
                <a:cs typeface="Times New Roman"/>
              </a:rPr>
              <a:t> </a:t>
            </a:r>
            <a:r>
              <a:rPr dirty="0" u="none" sz="2000" spc="-25" i="1">
                <a:latin typeface="Times New Roman"/>
                <a:cs typeface="Times New Roman"/>
              </a:rPr>
              <a:t>the</a:t>
            </a:r>
            <a:r>
              <a:rPr dirty="0" u="none" sz="2000" spc="-25" i="1">
                <a:latin typeface="Times New Roman"/>
                <a:cs typeface="Times New Roman"/>
              </a:rPr>
              <a:t> </a:t>
            </a:r>
            <a:r>
              <a:rPr dirty="0" u="none" sz="2000" spc="-10" i="1">
                <a:latin typeface="Times New Roman"/>
                <a:cs typeface="Times New Roman"/>
              </a:rPr>
              <a:t>best!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6563868" y="2624327"/>
            <a:ext cx="7097395" cy="1324610"/>
            <a:chOff x="6563868" y="2624327"/>
            <a:chExt cx="7097395" cy="1324610"/>
          </a:xfrm>
        </p:grpSpPr>
        <p:sp>
          <p:nvSpPr>
            <p:cNvPr id="18" name="object 18" descr=""/>
            <p:cNvSpPr/>
            <p:nvPr/>
          </p:nvSpPr>
          <p:spPr>
            <a:xfrm>
              <a:off x="6563868" y="2624327"/>
              <a:ext cx="7097395" cy="1324610"/>
            </a:xfrm>
            <a:custGeom>
              <a:avLst/>
              <a:gdLst/>
              <a:ahLst/>
              <a:cxnLst/>
              <a:rect l="l" t="t" r="r" b="b"/>
              <a:pathLst>
                <a:path w="7097394" h="1324610">
                  <a:moveTo>
                    <a:pt x="6964807" y="0"/>
                  </a:moveTo>
                  <a:lnTo>
                    <a:pt x="132460" y="0"/>
                  </a:lnTo>
                  <a:lnTo>
                    <a:pt x="90594" y="6753"/>
                  </a:lnTo>
                  <a:lnTo>
                    <a:pt x="54233" y="25558"/>
                  </a:lnTo>
                  <a:lnTo>
                    <a:pt x="25558" y="54233"/>
                  </a:lnTo>
                  <a:lnTo>
                    <a:pt x="6753" y="90594"/>
                  </a:lnTo>
                  <a:lnTo>
                    <a:pt x="0" y="132461"/>
                  </a:lnTo>
                  <a:lnTo>
                    <a:pt x="0" y="1191895"/>
                  </a:lnTo>
                  <a:lnTo>
                    <a:pt x="6753" y="1233761"/>
                  </a:lnTo>
                  <a:lnTo>
                    <a:pt x="25558" y="1270122"/>
                  </a:lnTo>
                  <a:lnTo>
                    <a:pt x="54233" y="1298797"/>
                  </a:lnTo>
                  <a:lnTo>
                    <a:pt x="90594" y="1317602"/>
                  </a:lnTo>
                  <a:lnTo>
                    <a:pt x="132460" y="1324356"/>
                  </a:lnTo>
                  <a:lnTo>
                    <a:pt x="6964807" y="1324356"/>
                  </a:lnTo>
                  <a:lnTo>
                    <a:pt x="7006673" y="1317602"/>
                  </a:lnTo>
                  <a:lnTo>
                    <a:pt x="7043034" y="1298797"/>
                  </a:lnTo>
                  <a:lnTo>
                    <a:pt x="7071709" y="1270122"/>
                  </a:lnTo>
                  <a:lnTo>
                    <a:pt x="7090514" y="1233761"/>
                  </a:lnTo>
                  <a:lnTo>
                    <a:pt x="7097268" y="1191895"/>
                  </a:lnTo>
                  <a:lnTo>
                    <a:pt x="7097268" y="132461"/>
                  </a:lnTo>
                  <a:lnTo>
                    <a:pt x="7090514" y="90594"/>
                  </a:lnTo>
                  <a:lnTo>
                    <a:pt x="7071709" y="54233"/>
                  </a:lnTo>
                  <a:lnTo>
                    <a:pt x="7043034" y="25558"/>
                  </a:lnTo>
                  <a:lnTo>
                    <a:pt x="7006673" y="6753"/>
                  </a:lnTo>
                  <a:lnTo>
                    <a:pt x="6964807" y="0"/>
                  </a:lnTo>
                  <a:close/>
                </a:path>
              </a:pathLst>
            </a:custGeom>
            <a:solidFill>
              <a:srgbClr val="446F9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31299" y="3195597"/>
              <a:ext cx="135046" cy="135120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7243838" y="3453827"/>
              <a:ext cx="270510" cy="135255"/>
            </a:xfrm>
            <a:custGeom>
              <a:avLst/>
              <a:gdLst/>
              <a:ahLst/>
              <a:cxnLst/>
              <a:rect l="l" t="t" r="r" b="b"/>
              <a:pathLst>
                <a:path w="270509" h="135254">
                  <a:moveTo>
                    <a:pt x="135046" y="0"/>
                  </a:moveTo>
                  <a:lnTo>
                    <a:pt x="93108" y="5114"/>
                  </a:lnTo>
                  <a:lnTo>
                    <a:pt x="45109" y="21823"/>
                  </a:lnTo>
                  <a:lnTo>
                    <a:pt x="7829" y="45969"/>
                  </a:lnTo>
                  <a:lnTo>
                    <a:pt x="0" y="67560"/>
                  </a:lnTo>
                  <a:lnTo>
                    <a:pt x="0" y="135120"/>
                  </a:lnTo>
                  <a:lnTo>
                    <a:pt x="270092" y="135120"/>
                  </a:lnTo>
                  <a:lnTo>
                    <a:pt x="270092" y="67560"/>
                  </a:lnTo>
                  <a:lnTo>
                    <a:pt x="241456" y="29968"/>
                  </a:lnTo>
                  <a:lnTo>
                    <a:pt x="176929" y="5390"/>
                  </a:lnTo>
                  <a:lnTo>
                    <a:pt x="1350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63776" y="3300691"/>
              <a:ext cx="382630" cy="183163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7281182" y="2988413"/>
              <a:ext cx="314960" cy="288925"/>
            </a:xfrm>
            <a:custGeom>
              <a:avLst/>
              <a:gdLst/>
              <a:ahLst/>
              <a:cxnLst/>
              <a:rect l="l" t="t" r="r" b="b"/>
              <a:pathLst>
                <a:path w="314959" h="288925">
                  <a:moveTo>
                    <a:pt x="122985" y="225200"/>
                  </a:moveTo>
                  <a:lnTo>
                    <a:pt x="60789" y="225200"/>
                  </a:lnTo>
                  <a:lnTo>
                    <a:pt x="60789" y="288557"/>
                  </a:lnTo>
                  <a:lnTo>
                    <a:pt x="122985" y="225200"/>
                  </a:lnTo>
                  <a:close/>
                </a:path>
                <a:path w="314959" h="288925">
                  <a:moveTo>
                    <a:pt x="299146" y="0"/>
                  </a:moveTo>
                  <a:lnTo>
                    <a:pt x="15774" y="0"/>
                  </a:lnTo>
                  <a:lnTo>
                    <a:pt x="7102" y="62"/>
                  </a:lnTo>
                  <a:lnTo>
                    <a:pt x="125" y="7131"/>
                  </a:lnTo>
                  <a:lnTo>
                    <a:pt x="168" y="209136"/>
                  </a:lnTo>
                  <a:lnTo>
                    <a:pt x="0" y="217844"/>
                  </a:lnTo>
                  <a:lnTo>
                    <a:pt x="6921" y="225031"/>
                  </a:lnTo>
                  <a:lnTo>
                    <a:pt x="15617" y="225200"/>
                  </a:lnTo>
                  <a:lnTo>
                    <a:pt x="299146" y="225200"/>
                  </a:lnTo>
                  <a:lnTo>
                    <a:pt x="307830" y="225119"/>
                  </a:lnTo>
                  <a:lnTo>
                    <a:pt x="314838" y="218050"/>
                  </a:lnTo>
                  <a:lnTo>
                    <a:pt x="314838" y="197050"/>
                  </a:lnTo>
                  <a:lnTo>
                    <a:pt x="146950" y="197050"/>
                  </a:lnTo>
                  <a:lnTo>
                    <a:pt x="139491" y="189587"/>
                  </a:lnTo>
                  <a:lnTo>
                    <a:pt x="139491" y="171177"/>
                  </a:lnTo>
                  <a:lnTo>
                    <a:pt x="146950" y="163721"/>
                  </a:lnTo>
                  <a:lnTo>
                    <a:pt x="314838" y="163721"/>
                  </a:lnTo>
                  <a:lnTo>
                    <a:pt x="314838" y="152010"/>
                  </a:lnTo>
                  <a:lnTo>
                    <a:pt x="145493" y="152010"/>
                  </a:lnTo>
                  <a:lnTo>
                    <a:pt x="145493" y="107796"/>
                  </a:lnTo>
                  <a:lnTo>
                    <a:pt x="156147" y="107796"/>
                  </a:lnTo>
                  <a:lnTo>
                    <a:pt x="168779" y="105833"/>
                  </a:lnTo>
                  <a:lnTo>
                    <a:pt x="178429" y="100261"/>
                  </a:lnTo>
                  <a:lnTo>
                    <a:pt x="184591" y="91550"/>
                  </a:lnTo>
                  <a:lnTo>
                    <a:pt x="186400" y="82048"/>
                  </a:lnTo>
                  <a:lnTo>
                    <a:pt x="104229" y="82048"/>
                  </a:lnTo>
                  <a:lnTo>
                    <a:pt x="104229" y="80171"/>
                  </a:lnTo>
                  <a:lnTo>
                    <a:pt x="131485" y="33152"/>
                  </a:lnTo>
                  <a:lnTo>
                    <a:pt x="152283" y="28025"/>
                  </a:lnTo>
                  <a:lnTo>
                    <a:pt x="314838" y="28025"/>
                  </a:lnTo>
                  <a:lnTo>
                    <a:pt x="314838" y="7131"/>
                  </a:lnTo>
                  <a:lnTo>
                    <a:pt x="307830" y="62"/>
                  </a:lnTo>
                  <a:lnTo>
                    <a:pt x="299146" y="0"/>
                  </a:lnTo>
                  <a:close/>
                </a:path>
                <a:path w="314959" h="288925">
                  <a:moveTo>
                    <a:pt x="314838" y="163721"/>
                  </a:moveTo>
                  <a:lnTo>
                    <a:pt x="165262" y="163721"/>
                  </a:lnTo>
                  <a:lnTo>
                    <a:pt x="172677" y="171046"/>
                  </a:lnTo>
                  <a:lnTo>
                    <a:pt x="172802" y="180160"/>
                  </a:lnTo>
                  <a:lnTo>
                    <a:pt x="172971" y="189318"/>
                  </a:lnTo>
                  <a:lnTo>
                    <a:pt x="165681" y="196881"/>
                  </a:lnTo>
                  <a:lnTo>
                    <a:pt x="156522" y="197050"/>
                  </a:lnTo>
                  <a:lnTo>
                    <a:pt x="314838" y="197050"/>
                  </a:lnTo>
                  <a:lnTo>
                    <a:pt x="314838" y="163721"/>
                  </a:lnTo>
                  <a:close/>
                </a:path>
                <a:path w="314959" h="288925">
                  <a:moveTo>
                    <a:pt x="314838" y="28025"/>
                  </a:moveTo>
                  <a:lnTo>
                    <a:pt x="154215" y="28025"/>
                  </a:lnTo>
                  <a:lnTo>
                    <a:pt x="156147" y="28150"/>
                  </a:lnTo>
                  <a:lnTo>
                    <a:pt x="176196" y="31964"/>
                  </a:lnTo>
                  <a:lnTo>
                    <a:pt x="192661" y="42789"/>
                  </a:lnTo>
                  <a:lnTo>
                    <a:pt x="203866" y="58999"/>
                  </a:lnTo>
                  <a:lnTo>
                    <a:pt x="208028" y="78445"/>
                  </a:lnTo>
                  <a:lnTo>
                    <a:pt x="208139" y="80171"/>
                  </a:lnTo>
                  <a:lnTo>
                    <a:pt x="205392" y="97534"/>
                  </a:lnTo>
                  <a:lnTo>
                    <a:pt x="196827" y="112255"/>
                  </a:lnTo>
                  <a:lnTo>
                    <a:pt x="183602" y="122983"/>
                  </a:lnTo>
                  <a:lnTo>
                    <a:pt x="166875" y="128364"/>
                  </a:lnTo>
                  <a:lnTo>
                    <a:pt x="166875" y="152010"/>
                  </a:lnTo>
                  <a:lnTo>
                    <a:pt x="314838" y="152010"/>
                  </a:lnTo>
                  <a:lnTo>
                    <a:pt x="314838" y="28025"/>
                  </a:lnTo>
                  <a:close/>
                </a:path>
                <a:path w="314959" h="288925">
                  <a:moveTo>
                    <a:pt x="157285" y="49619"/>
                  </a:moveTo>
                  <a:lnTo>
                    <a:pt x="125611" y="74979"/>
                  </a:lnTo>
                  <a:lnTo>
                    <a:pt x="125498" y="78964"/>
                  </a:lnTo>
                  <a:lnTo>
                    <a:pt x="125611" y="82048"/>
                  </a:lnTo>
                  <a:lnTo>
                    <a:pt x="186400" y="82048"/>
                  </a:lnTo>
                  <a:lnTo>
                    <a:pt x="186757" y="80171"/>
                  </a:lnTo>
                  <a:lnTo>
                    <a:pt x="184606" y="68442"/>
                  </a:lnTo>
                  <a:lnTo>
                    <a:pt x="178344" y="58786"/>
                  </a:lnTo>
                  <a:lnTo>
                    <a:pt x="168921" y="52185"/>
                  </a:lnTo>
                  <a:lnTo>
                    <a:pt x="157285" y="496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8222742" y="2826207"/>
            <a:ext cx="5194935" cy="845185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12700" marR="5080">
              <a:lnSpc>
                <a:spcPct val="84300"/>
              </a:lnSpc>
              <a:spcBef>
                <a:spcPts val="480"/>
              </a:spcBef>
            </a:pPr>
            <a:r>
              <a:rPr dirty="0" sz="2000" spc="-95">
                <a:solidFill>
                  <a:srgbClr val="FFFFFF"/>
                </a:solidFill>
                <a:latin typeface="Times New Roman"/>
                <a:cs typeface="Times New Roman"/>
              </a:rPr>
              <a:t>Will</a:t>
            </a:r>
            <a:r>
              <a:rPr dirty="0" sz="20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45">
                <a:solidFill>
                  <a:srgbClr val="FFFFFF"/>
                </a:solidFill>
                <a:latin typeface="Times New Roman"/>
                <a:cs typeface="Times New Roman"/>
              </a:rPr>
              <a:t>make</a:t>
            </a:r>
            <a:r>
              <a:rPr dirty="0" sz="20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2000" spc="-40">
                <a:solidFill>
                  <a:srgbClr val="FFFFFF"/>
                </a:solidFill>
                <a:latin typeface="Times New Roman"/>
                <a:cs typeface="Times New Roman"/>
              </a:rPr>
              <a:t> learning</a:t>
            </a:r>
            <a:r>
              <a:rPr dirty="0" sz="20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process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more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Times New Roman"/>
                <a:cs typeface="Times New Roman"/>
              </a:rPr>
              <a:t>interactive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discussions</a:t>
            </a:r>
            <a:r>
              <a:rPr dirty="0" sz="2000" spc="-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45">
                <a:solidFill>
                  <a:srgbClr val="FFFFFF"/>
                </a:solidFill>
                <a:latin typeface="Times New Roman"/>
                <a:cs typeface="Times New Roman"/>
              </a:rPr>
              <a:t>feel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free</a:t>
            </a:r>
            <a:r>
              <a:rPr dirty="0" sz="20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2000" spc="-40">
                <a:solidFill>
                  <a:srgbClr val="FFFFFF"/>
                </a:solidFill>
                <a:latin typeface="Times New Roman"/>
                <a:cs typeface="Times New Roman"/>
              </a:rPr>
              <a:t>ask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6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question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you 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can</a:t>
            </a:r>
            <a:r>
              <a:rPr dirty="0" sz="2000" spc="-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speak.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6563868" y="4280915"/>
            <a:ext cx="7097395" cy="1324610"/>
            <a:chOff x="6563868" y="4280915"/>
            <a:chExt cx="7097395" cy="1324610"/>
          </a:xfrm>
        </p:grpSpPr>
        <p:sp>
          <p:nvSpPr>
            <p:cNvPr id="25" name="object 25" descr=""/>
            <p:cNvSpPr/>
            <p:nvPr/>
          </p:nvSpPr>
          <p:spPr>
            <a:xfrm>
              <a:off x="6563868" y="4280915"/>
              <a:ext cx="7097395" cy="1324610"/>
            </a:xfrm>
            <a:custGeom>
              <a:avLst/>
              <a:gdLst/>
              <a:ahLst/>
              <a:cxnLst/>
              <a:rect l="l" t="t" r="r" b="b"/>
              <a:pathLst>
                <a:path w="7097394" h="1324610">
                  <a:moveTo>
                    <a:pt x="6964807" y="0"/>
                  </a:moveTo>
                  <a:lnTo>
                    <a:pt x="132460" y="0"/>
                  </a:lnTo>
                  <a:lnTo>
                    <a:pt x="90594" y="6753"/>
                  </a:lnTo>
                  <a:lnTo>
                    <a:pt x="54233" y="25558"/>
                  </a:lnTo>
                  <a:lnTo>
                    <a:pt x="25558" y="54233"/>
                  </a:lnTo>
                  <a:lnTo>
                    <a:pt x="6753" y="90594"/>
                  </a:lnTo>
                  <a:lnTo>
                    <a:pt x="0" y="132461"/>
                  </a:lnTo>
                  <a:lnTo>
                    <a:pt x="0" y="1191895"/>
                  </a:lnTo>
                  <a:lnTo>
                    <a:pt x="6753" y="1233761"/>
                  </a:lnTo>
                  <a:lnTo>
                    <a:pt x="25558" y="1270122"/>
                  </a:lnTo>
                  <a:lnTo>
                    <a:pt x="54233" y="1298797"/>
                  </a:lnTo>
                  <a:lnTo>
                    <a:pt x="90594" y="1317602"/>
                  </a:lnTo>
                  <a:lnTo>
                    <a:pt x="132460" y="1324356"/>
                  </a:lnTo>
                  <a:lnTo>
                    <a:pt x="6964807" y="1324356"/>
                  </a:lnTo>
                  <a:lnTo>
                    <a:pt x="7006673" y="1317602"/>
                  </a:lnTo>
                  <a:lnTo>
                    <a:pt x="7043034" y="1298797"/>
                  </a:lnTo>
                  <a:lnTo>
                    <a:pt x="7071709" y="1270122"/>
                  </a:lnTo>
                  <a:lnTo>
                    <a:pt x="7090514" y="1233761"/>
                  </a:lnTo>
                  <a:lnTo>
                    <a:pt x="7097268" y="1191895"/>
                  </a:lnTo>
                  <a:lnTo>
                    <a:pt x="7097268" y="132461"/>
                  </a:lnTo>
                  <a:lnTo>
                    <a:pt x="7090514" y="90594"/>
                  </a:lnTo>
                  <a:lnTo>
                    <a:pt x="7071709" y="54233"/>
                  </a:lnTo>
                  <a:lnTo>
                    <a:pt x="7043034" y="25558"/>
                  </a:lnTo>
                  <a:lnTo>
                    <a:pt x="7006673" y="6753"/>
                  </a:lnTo>
                  <a:lnTo>
                    <a:pt x="6964807" y="0"/>
                  </a:lnTo>
                  <a:close/>
                </a:path>
              </a:pathLst>
            </a:custGeom>
            <a:solidFill>
              <a:srgbClr val="A13B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7114794" y="4665996"/>
              <a:ext cx="431165" cy="555625"/>
            </a:xfrm>
            <a:custGeom>
              <a:avLst/>
              <a:gdLst/>
              <a:ahLst/>
              <a:cxnLst/>
              <a:rect l="l" t="t" r="r" b="b"/>
              <a:pathLst>
                <a:path w="431165" h="555625">
                  <a:moveTo>
                    <a:pt x="0" y="0"/>
                  </a:moveTo>
                  <a:lnTo>
                    <a:pt x="0" y="555495"/>
                  </a:lnTo>
                  <a:lnTo>
                    <a:pt x="430647" y="2777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8222742" y="4611751"/>
            <a:ext cx="5297170" cy="587375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 marR="5080">
              <a:lnSpc>
                <a:spcPts val="2020"/>
              </a:lnSpc>
              <a:spcBef>
                <a:spcPts val="484"/>
              </a:spcBef>
            </a:pPr>
            <a:r>
              <a:rPr dirty="0" sz="2000" spc="-85">
                <a:solidFill>
                  <a:srgbClr val="FFFFFF"/>
                </a:solidFill>
                <a:latin typeface="Times New Roman"/>
                <a:cs typeface="Times New Roman"/>
              </a:rPr>
              <a:t>You</a:t>
            </a:r>
            <a:r>
              <a:rPr dirty="0" sz="20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have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20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right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choose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whether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20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turn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your 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video</a:t>
            </a:r>
            <a:r>
              <a:rPr dirty="0" sz="20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dirty="0" sz="20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not.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28" name="object 28" descr=""/>
          <p:cNvGrpSpPr/>
          <p:nvPr/>
        </p:nvGrpSpPr>
        <p:grpSpPr>
          <a:xfrm>
            <a:off x="6563868" y="5935979"/>
            <a:ext cx="7097395" cy="1325880"/>
            <a:chOff x="6563868" y="5935979"/>
            <a:chExt cx="7097395" cy="1325880"/>
          </a:xfrm>
        </p:grpSpPr>
        <p:sp>
          <p:nvSpPr>
            <p:cNvPr id="29" name="object 29" descr=""/>
            <p:cNvSpPr/>
            <p:nvPr/>
          </p:nvSpPr>
          <p:spPr>
            <a:xfrm>
              <a:off x="6563868" y="5935979"/>
              <a:ext cx="7097395" cy="1325880"/>
            </a:xfrm>
            <a:custGeom>
              <a:avLst/>
              <a:gdLst/>
              <a:ahLst/>
              <a:cxnLst/>
              <a:rect l="l" t="t" r="r" b="b"/>
              <a:pathLst>
                <a:path w="7097394" h="1325879">
                  <a:moveTo>
                    <a:pt x="6964680" y="0"/>
                  </a:moveTo>
                  <a:lnTo>
                    <a:pt x="132587" y="0"/>
                  </a:lnTo>
                  <a:lnTo>
                    <a:pt x="90659" y="6754"/>
                  </a:lnTo>
                  <a:lnTo>
                    <a:pt x="54260" y="25566"/>
                  </a:lnTo>
                  <a:lnTo>
                    <a:pt x="25566" y="54260"/>
                  </a:lnTo>
                  <a:lnTo>
                    <a:pt x="6754" y="90659"/>
                  </a:lnTo>
                  <a:lnTo>
                    <a:pt x="0" y="132588"/>
                  </a:lnTo>
                  <a:lnTo>
                    <a:pt x="0" y="1193292"/>
                  </a:lnTo>
                  <a:lnTo>
                    <a:pt x="6754" y="1235200"/>
                  </a:lnTo>
                  <a:lnTo>
                    <a:pt x="25566" y="1271597"/>
                  </a:lnTo>
                  <a:lnTo>
                    <a:pt x="54260" y="1300298"/>
                  </a:lnTo>
                  <a:lnTo>
                    <a:pt x="90659" y="1319120"/>
                  </a:lnTo>
                  <a:lnTo>
                    <a:pt x="132587" y="1325880"/>
                  </a:lnTo>
                  <a:lnTo>
                    <a:pt x="6964680" y="1325880"/>
                  </a:lnTo>
                  <a:lnTo>
                    <a:pt x="7006608" y="1319120"/>
                  </a:lnTo>
                  <a:lnTo>
                    <a:pt x="7043007" y="1300298"/>
                  </a:lnTo>
                  <a:lnTo>
                    <a:pt x="7071701" y="1271597"/>
                  </a:lnTo>
                  <a:lnTo>
                    <a:pt x="7090513" y="1235200"/>
                  </a:lnTo>
                  <a:lnTo>
                    <a:pt x="7097268" y="1193292"/>
                  </a:lnTo>
                  <a:lnTo>
                    <a:pt x="7097268" y="132588"/>
                  </a:lnTo>
                  <a:lnTo>
                    <a:pt x="7090513" y="90659"/>
                  </a:lnTo>
                  <a:lnTo>
                    <a:pt x="7071701" y="54260"/>
                  </a:lnTo>
                  <a:lnTo>
                    <a:pt x="7043007" y="25566"/>
                  </a:lnTo>
                  <a:lnTo>
                    <a:pt x="7006608" y="6754"/>
                  </a:lnTo>
                  <a:lnTo>
                    <a:pt x="6964680" y="0"/>
                  </a:lnTo>
                  <a:close/>
                </a:path>
              </a:pathLst>
            </a:custGeom>
            <a:solidFill>
              <a:srgbClr val="D978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7018761" y="6404783"/>
              <a:ext cx="625475" cy="391160"/>
            </a:xfrm>
            <a:custGeom>
              <a:avLst/>
              <a:gdLst/>
              <a:ahLst/>
              <a:cxnLst/>
              <a:rect l="l" t="t" r="r" b="b"/>
              <a:pathLst>
                <a:path w="625475" h="391159">
                  <a:moveTo>
                    <a:pt x="302203" y="7337"/>
                  </a:moveTo>
                  <a:lnTo>
                    <a:pt x="275419" y="22895"/>
                  </a:lnTo>
                  <a:lnTo>
                    <a:pt x="79602" y="23085"/>
                  </a:lnTo>
                  <a:lnTo>
                    <a:pt x="21898" y="63168"/>
                  </a:lnTo>
                  <a:lnTo>
                    <a:pt x="5832" y="102539"/>
                  </a:lnTo>
                  <a:lnTo>
                    <a:pt x="0" y="150509"/>
                  </a:lnTo>
                  <a:lnTo>
                    <a:pt x="6385" y="200629"/>
                  </a:lnTo>
                  <a:lnTo>
                    <a:pt x="23905" y="241143"/>
                  </a:lnTo>
                  <a:lnTo>
                    <a:pt x="50104" y="268243"/>
                  </a:lnTo>
                  <a:lnTo>
                    <a:pt x="82528" y="278122"/>
                  </a:lnTo>
                  <a:lnTo>
                    <a:pt x="258838" y="278122"/>
                  </a:lnTo>
                  <a:lnTo>
                    <a:pt x="258838" y="390723"/>
                  </a:lnTo>
                  <a:lnTo>
                    <a:pt x="333864" y="332546"/>
                  </a:lnTo>
                  <a:lnTo>
                    <a:pt x="408889" y="332546"/>
                  </a:lnTo>
                  <a:lnTo>
                    <a:pt x="408889" y="329468"/>
                  </a:lnTo>
                  <a:lnTo>
                    <a:pt x="288848" y="329468"/>
                  </a:lnTo>
                  <a:lnTo>
                    <a:pt x="288848" y="248096"/>
                  </a:lnTo>
                  <a:lnTo>
                    <a:pt x="82528" y="248096"/>
                  </a:lnTo>
                  <a:lnTo>
                    <a:pt x="63624" y="241060"/>
                  </a:lnTo>
                  <a:lnTo>
                    <a:pt x="46759" y="221203"/>
                  </a:lnTo>
                  <a:lnTo>
                    <a:pt x="34650" y="190395"/>
                  </a:lnTo>
                  <a:lnTo>
                    <a:pt x="30010" y="150509"/>
                  </a:lnTo>
                  <a:lnTo>
                    <a:pt x="34650" y="110622"/>
                  </a:lnTo>
                  <a:lnTo>
                    <a:pt x="46759" y="79814"/>
                  </a:lnTo>
                  <a:lnTo>
                    <a:pt x="63624" y="59957"/>
                  </a:lnTo>
                  <a:lnTo>
                    <a:pt x="82528" y="52922"/>
                  </a:lnTo>
                  <a:lnTo>
                    <a:pt x="589174" y="52922"/>
                  </a:lnTo>
                  <a:lnTo>
                    <a:pt x="573789" y="35750"/>
                  </a:lnTo>
                  <a:lnTo>
                    <a:pt x="532682" y="22895"/>
                  </a:lnTo>
                  <a:lnTo>
                    <a:pt x="397635" y="22895"/>
                  </a:lnTo>
                  <a:lnTo>
                    <a:pt x="394284" y="16151"/>
                  </a:lnTo>
                  <a:lnTo>
                    <a:pt x="388489" y="10947"/>
                  </a:lnTo>
                  <a:lnTo>
                    <a:pt x="385888" y="9983"/>
                  </a:lnTo>
                  <a:lnTo>
                    <a:pt x="314807" y="9983"/>
                  </a:lnTo>
                  <a:lnTo>
                    <a:pt x="308609" y="7999"/>
                  </a:lnTo>
                  <a:lnTo>
                    <a:pt x="302203" y="7337"/>
                  </a:lnTo>
                  <a:close/>
                </a:path>
                <a:path w="625475" h="391159">
                  <a:moveTo>
                    <a:pt x="408889" y="332546"/>
                  </a:moveTo>
                  <a:lnTo>
                    <a:pt x="333864" y="332546"/>
                  </a:lnTo>
                  <a:lnTo>
                    <a:pt x="408889" y="390723"/>
                  </a:lnTo>
                  <a:lnTo>
                    <a:pt x="408889" y="332546"/>
                  </a:lnTo>
                  <a:close/>
                </a:path>
                <a:path w="625475" h="391159">
                  <a:moveTo>
                    <a:pt x="333864" y="294562"/>
                  </a:moveTo>
                  <a:lnTo>
                    <a:pt x="288848" y="329468"/>
                  </a:lnTo>
                  <a:lnTo>
                    <a:pt x="378879" y="329468"/>
                  </a:lnTo>
                  <a:lnTo>
                    <a:pt x="333864" y="294562"/>
                  </a:lnTo>
                  <a:close/>
                </a:path>
                <a:path w="625475" h="391159">
                  <a:moveTo>
                    <a:pt x="408889" y="232782"/>
                  </a:moveTo>
                  <a:lnTo>
                    <a:pt x="378879" y="232782"/>
                  </a:lnTo>
                  <a:lnTo>
                    <a:pt x="378879" y="329468"/>
                  </a:lnTo>
                  <a:lnTo>
                    <a:pt x="408889" y="329468"/>
                  </a:lnTo>
                  <a:lnTo>
                    <a:pt x="408889" y="278122"/>
                  </a:lnTo>
                  <a:lnTo>
                    <a:pt x="593515" y="278122"/>
                  </a:lnTo>
                  <a:lnTo>
                    <a:pt x="600205" y="271404"/>
                  </a:lnTo>
                  <a:lnTo>
                    <a:pt x="600205" y="254820"/>
                  </a:lnTo>
                  <a:lnTo>
                    <a:pt x="593515" y="248096"/>
                  </a:lnTo>
                  <a:lnTo>
                    <a:pt x="408889" y="248096"/>
                  </a:lnTo>
                  <a:lnTo>
                    <a:pt x="408889" y="232782"/>
                  </a:lnTo>
                  <a:close/>
                </a:path>
                <a:path w="625475" h="391159">
                  <a:moveTo>
                    <a:pt x="415492" y="210562"/>
                  </a:moveTo>
                  <a:lnTo>
                    <a:pt x="258838" y="210562"/>
                  </a:lnTo>
                  <a:lnTo>
                    <a:pt x="258838" y="248096"/>
                  </a:lnTo>
                  <a:lnTo>
                    <a:pt x="288848" y="248096"/>
                  </a:lnTo>
                  <a:lnTo>
                    <a:pt x="288848" y="229254"/>
                  </a:lnTo>
                  <a:lnTo>
                    <a:pt x="408889" y="229254"/>
                  </a:lnTo>
                  <a:lnTo>
                    <a:pt x="408889" y="213190"/>
                  </a:lnTo>
                  <a:lnTo>
                    <a:pt x="411171" y="212539"/>
                  </a:lnTo>
                  <a:lnTo>
                    <a:pt x="413385" y="211657"/>
                  </a:lnTo>
                  <a:lnTo>
                    <a:pt x="415492" y="210562"/>
                  </a:lnTo>
                  <a:close/>
                </a:path>
                <a:path w="625475" h="391159">
                  <a:moveTo>
                    <a:pt x="543935" y="210562"/>
                  </a:moveTo>
                  <a:lnTo>
                    <a:pt x="513925" y="210562"/>
                  </a:lnTo>
                  <a:lnTo>
                    <a:pt x="514708" y="220571"/>
                  </a:lnTo>
                  <a:lnTo>
                    <a:pt x="517046" y="230342"/>
                  </a:lnTo>
                  <a:lnTo>
                    <a:pt x="520804" y="239512"/>
                  </a:lnTo>
                  <a:lnTo>
                    <a:pt x="526004" y="248096"/>
                  </a:lnTo>
                  <a:lnTo>
                    <a:pt x="585200" y="248096"/>
                  </a:lnTo>
                  <a:lnTo>
                    <a:pt x="569738" y="245700"/>
                  </a:lnTo>
                  <a:lnTo>
                    <a:pt x="556828" y="237847"/>
                  </a:lnTo>
                  <a:lnTo>
                    <a:pt x="547788" y="225735"/>
                  </a:lnTo>
                  <a:lnTo>
                    <a:pt x="543935" y="210562"/>
                  </a:lnTo>
                  <a:close/>
                </a:path>
                <a:path w="625475" h="391159">
                  <a:moveTo>
                    <a:pt x="359898" y="232031"/>
                  </a:moveTo>
                  <a:lnTo>
                    <a:pt x="316833" y="232031"/>
                  </a:lnTo>
                  <a:lnTo>
                    <a:pt x="322616" y="237405"/>
                  </a:lnTo>
                  <a:lnTo>
                    <a:pt x="330175" y="240451"/>
                  </a:lnTo>
                  <a:lnTo>
                    <a:pt x="338065" y="240589"/>
                  </a:lnTo>
                  <a:lnTo>
                    <a:pt x="346806" y="240627"/>
                  </a:lnTo>
                  <a:lnTo>
                    <a:pt x="355171" y="237042"/>
                  </a:lnTo>
                  <a:lnTo>
                    <a:pt x="359898" y="232031"/>
                  </a:lnTo>
                  <a:close/>
                </a:path>
                <a:path w="625475" h="391159">
                  <a:moveTo>
                    <a:pt x="408889" y="229254"/>
                  </a:moveTo>
                  <a:lnTo>
                    <a:pt x="288848" y="229254"/>
                  </a:lnTo>
                  <a:lnTo>
                    <a:pt x="290586" y="230342"/>
                  </a:lnTo>
                  <a:lnTo>
                    <a:pt x="292418" y="231274"/>
                  </a:lnTo>
                  <a:lnTo>
                    <a:pt x="301565" y="234846"/>
                  </a:lnTo>
                  <a:lnTo>
                    <a:pt x="309593" y="234846"/>
                  </a:lnTo>
                  <a:lnTo>
                    <a:pt x="316833" y="232031"/>
                  </a:lnTo>
                  <a:lnTo>
                    <a:pt x="359898" y="232031"/>
                  </a:lnTo>
                  <a:lnTo>
                    <a:pt x="361173" y="230680"/>
                  </a:lnTo>
                  <a:lnTo>
                    <a:pt x="408889" y="230680"/>
                  </a:lnTo>
                  <a:lnTo>
                    <a:pt x="408889" y="229254"/>
                  </a:lnTo>
                  <a:close/>
                </a:path>
                <a:path w="625475" h="391159">
                  <a:moveTo>
                    <a:pt x="408889" y="230680"/>
                  </a:moveTo>
                  <a:lnTo>
                    <a:pt x="361173" y="230680"/>
                  </a:lnTo>
                  <a:lnTo>
                    <a:pt x="366762" y="233032"/>
                  </a:lnTo>
                  <a:lnTo>
                    <a:pt x="372896" y="233758"/>
                  </a:lnTo>
                  <a:lnTo>
                    <a:pt x="378879" y="232782"/>
                  </a:lnTo>
                  <a:lnTo>
                    <a:pt x="408889" y="232782"/>
                  </a:lnTo>
                  <a:lnTo>
                    <a:pt x="408889" y="230680"/>
                  </a:lnTo>
                  <a:close/>
                </a:path>
                <a:path w="625475" h="391159">
                  <a:moveTo>
                    <a:pt x="68348" y="104493"/>
                  </a:moveTo>
                  <a:lnTo>
                    <a:pt x="60320" y="109597"/>
                  </a:lnTo>
                  <a:lnTo>
                    <a:pt x="56981" y="124779"/>
                  </a:lnTo>
                  <a:lnTo>
                    <a:pt x="56231" y="132005"/>
                  </a:lnTo>
                  <a:lnTo>
                    <a:pt x="56269" y="139249"/>
                  </a:lnTo>
                  <a:lnTo>
                    <a:pt x="60339" y="167271"/>
                  </a:lnTo>
                  <a:lnTo>
                    <a:pt x="71499" y="189909"/>
                  </a:lnTo>
                  <a:lnTo>
                    <a:pt x="88173" y="205046"/>
                  </a:lnTo>
                  <a:lnTo>
                    <a:pt x="108787" y="210562"/>
                  </a:lnTo>
                  <a:lnTo>
                    <a:pt x="588951" y="210562"/>
                  </a:lnTo>
                  <a:lnTo>
                    <a:pt x="602038" y="207543"/>
                  </a:lnTo>
                  <a:lnTo>
                    <a:pt x="613701" y="197669"/>
                  </a:lnTo>
                  <a:lnTo>
                    <a:pt x="619099" y="186090"/>
                  </a:lnTo>
                  <a:lnTo>
                    <a:pt x="336414" y="186090"/>
                  </a:lnTo>
                  <a:lnTo>
                    <a:pt x="310847" y="180941"/>
                  </a:lnTo>
                  <a:lnTo>
                    <a:pt x="310243" y="180535"/>
                  </a:lnTo>
                  <a:lnTo>
                    <a:pt x="108787" y="180535"/>
                  </a:lnTo>
                  <a:lnTo>
                    <a:pt x="100775" y="177410"/>
                  </a:lnTo>
                  <a:lnTo>
                    <a:pt x="93538" y="168759"/>
                  </a:lnTo>
                  <a:lnTo>
                    <a:pt x="88298" y="155675"/>
                  </a:lnTo>
                  <a:lnTo>
                    <a:pt x="86279" y="139249"/>
                  </a:lnTo>
                  <a:lnTo>
                    <a:pt x="86241" y="134200"/>
                  </a:lnTo>
                  <a:lnTo>
                    <a:pt x="86773" y="129165"/>
                  </a:lnTo>
                  <a:lnTo>
                    <a:pt x="89655" y="116128"/>
                  </a:lnTo>
                  <a:lnTo>
                    <a:pt x="84553" y="108096"/>
                  </a:lnTo>
                  <a:lnTo>
                    <a:pt x="68348" y="104493"/>
                  </a:lnTo>
                  <a:close/>
                </a:path>
                <a:path w="625475" h="391159">
                  <a:moveTo>
                    <a:pt x="431785" y="54273"/>
                  </a:moveTo>
                  <a:lnTo>
                    <a:pt x="336414" y="54273"/>
                  </a:lnTo>
                  <a:lnTo>
                    <a:pt x="362055" y="59452"/>
                  </a:lnTo>
                  <a:lnTo>
                    <a:pt x="382994" y="73577"/>
                  </a:lnTo>
                  <a:lnTo>
                    <a:pt x="397111" y="94527"/>
                  </a:lnTo>
                  <a:lnTo>
                    <a:pt x="402287" y="120182"/>
                  </a:lnTo>
                  <a:lnTo>
                    <a:pt x="397111" y="145837"/>
                  </a:lnTo>
                  <a:lnTo>
                    <a:pt x="382994" y="166786"/>
                  </a:lnTo>
                  <a:lnTo>
                    <a:pt x="362055" y="180911"/>
                  </a:lnTo>
                  <a:lnTo>
                    <a:pt x="336414" y="186090"/>
                  </a:lnTo>
                  <a:lnTo>
                    <a:pt x="619099" y="186090"/>
                  </a:lnTo>
                  <a:lnTo>
                    <a:pt x="621689" y="180535"/>
                  </a:lnTo>
                  <a:lnTo>
                    <a:pt x="434398" y="180535"/>
                  </a:lnTo>
                  <a:lnTo>
                    <a:pt x="441519" y="177239"/>
                  </a:lnTo>
                  <a:lnTo>
                    <a:pt x="447065" y="171283"/>
                  </a:lnTo>
                  <a:lnTo>
                    <a:pt x="450617" y="161966"/>
                  </a:lnTo>
                  <a:lnTo>
                    <a:pt x="452648" y="156702"/>
                  </a:lnTo>
                  <a:lnTo>
                    <a:pt x="452648" y="148676"/>
                  </a:lnTo>
                  <a:lnTo>
                    <a:pt x="449853" y="141426"/>
                  </a:lnTo>
                  <a:lnTo>
                    <a:pt x="455155" y="135708"/>
                  </a:lnTo>
                  <a:lnTo>
                    <a:pt x="458100" y="128201"/>
                  </a:lnTo>
                  <a:lnTo>
                    <a:pt x="458144" y="111662"/>
                  </a:lnTo>
                  <a:lnTo>
                    <a:pt x="454561" y="103292"/>
                  </a:lnTo>
                  <a:lnTo>
                    <a:pt x="448203" y="97286"/>
                  </a:lnTo>
                  <a:lnTo>
                    <a:pt x="450165" y="91083"/>
                  </a:lnTo>
                  <a:lnTo>
                    <a:pt x="432072" y="55999"/>
                  </a:lnTo>
                  <a:lnTo>
                    <a:pt x="431906" y="54823"/>
                  </a:lnTo>
                  <a:lnTo>
                    <a:pt x="431785" y="54273"/>
                  </a:lnTo>
                  <a:close/>
                </a:path>
                <a:path w="625475" h="391159">
                  <a:moveTo>
                    <a:pt x="136771" y="52922"/>
                  </a:moveTo>
                  <a:lnTo>
                    <a:pt x="82528" y="52922"/>
                  </a:lnTo>
                  <a:lnTo>
                    <a:pt x="102080" y="59607"/>
                  </a:lnTo>
                  <a:lnTo>
                    <a:pt x="117522" y="78267"/>
                  </a:lnTo>
                  <a:lnTo>
                    <a:pt x="127652" y="106759"/>
                  </a:lnTo>
                  <a:lnTo>
                    <a:pt x="131089" y="140960"/>
                  </a:lnTo>
                  <a:lnTo>
                    <a:pt x="131210" y="145837"/>
                  </a:lnTo>
                  <a:lnTo>
                    <a:pt x="130647" y="164701"/>
                  </a:lnTo>
                  <a:lnTo>
                    <a:pt x="128087" y="175844"/>
                  </a:lnTo>
                  <a:lnTo>
                    <a:pt x="121504" y="179949"/>
                  </a:lnTo>
                  <a:lnTo>
                    <a:pt x="108787" y="180535"/>
                  </a:lnTo>
                  <a:lnTo>
                    <a:pt x="153202" y="180535"/>
                  </a:lnTo>
                  <a:lnTo>
                    <a:pt x="156670" y="171505"/>
                  </a:lnTo>
                  <a:lnTo>
                    <a:pt x="159188" y="162189"/>
                  </a:lnTo>
                  <a:lnTo>
                    <a:pt x="160738" y="152662"/>
                  </a:lnTo>
                  <a:lnTo>
                    <a:pt x="161138" y="145837"/>
                  </a:lnTo>
                  <a:lnTo>
                    <a:pt x="161072" y="139249"/>
                  </a:lnTo>
                  <a:lnTo>
                    <a:pt x="159634" y="116090"/>
                  </a:lnTo>
                  <a:lnTo>
                    <a:pt x="154806" y="91881"/>
                  </a:lnTo>
                  <a:lnTo>
                    <a:pt x="147093" y="70713"/>
                  </a:lnTo>
                  <a:lnTo>
                    <a:pt x="136771" y="52922"/>
                  </a:lnTo>
                  <a:close/>
                </a:path>
                <a:path w="625475" h="391159">
                  <a:moveTo>
                    <a:pt x="431397" y="52922"/>
                  </a:moveTo>
                  <a:lnTo>
                    <a:pt x="244283" y="52922"/>
                  </a:lnTo>
                  <a:lnTo>
                    <a:pt x="244204" y="53929"/>
                  </a:lnTo>
                  <a:lnTo>
                    <a:pt x="244133" y="56731"/>
                  </a:lnTo>
                  <a:lnTo>
                    <a:pt x="244283" y="58627"/>
                  </a:lnTo>
                  <a:lnTo>
                    <a:pt x="233880" y="65353"/>
                  </a:lnTo>
                  <a:lnTo>
                    <a:pt x="227083" y="75200"/>
                  </a:lnTo>
                  <a:lnTo>
                    <a:pt x="224460" y="86876"/>
                  </a:lnTo>
                  <a:lnTo>
                    <a:pt x="226577" y="99088"/>
                  </a:lnTo>
                  <a:lnTo>
                    <a:pt x="221175" y="104912"/>
                  </a:lnTo>
                  <a:lnTo>
                    <a:pt x="218124" y="112537"/>
                  </a:lnTo>
                  <a:lnTo>
                    <a:pt x="218071" y="124779"/>
                  </a:lnTo>
                  <a:lnTo>
                    <a:pt x="218178" y="129165"/>
                  </a:lnTo>
                  <a:lnTo>
                    <a:pt x="221694" y="137166"/>
                  </a:lnTo>
                  <a:lnTo>
                    <a:pt x="227927" y="143002"/>
                  </a:lnTo>
                  <a:lnTo>
                    <a:pt x="225947" y="149185"/>
                  </a:lnTo>
                  <a:lnTo>
                    <a:pt x="225287" y="155576"/>
                  </a:lnTo>
                  <a:lnTo>
                    <a:pt x="225947" y="161966"/>
                  </a:lnTo>
                  <a:lnTo>
                    <a:pt x="227927" y="168149"/>
                  </a:lnTo>
                  <a:lnTo>
                    <a:pt x="229991" y="173004"/>
                  </a:lnTo>
                  <a:lnTo>
                    <a:pt x="233242" y="177264"/>
                  </a:lnTo>
                  <a:lnTo>
                    <a:pt x="237381" y="180535"/>
                  </a:lnTo>
                  <a:lnTo>
                    <a:pt x="310243" y="180535"/>
                  </a:lnTo>
                  <a:lnTo>
                    <a:pt x="289941" y="166892"/>
                  </a:lnTo>
                  <a:lnTo>
                    <a:pt x="275804" y="146040"/>
                  </a:lnTo>
                  <a:lnTo>
                    <a:pt x="270542" y="120482"/>
                  </a:lnTo>
                  <a:lnTo>
                    <a:pt x="275600" y="94804"/>
                  </a:lnTo>
                  <a:lnTo>
                    <a:pt x="289622" y="73790"/>
                  </a:lnTo>
                  <a:lnTo>
                    <a:pt x="310497" y="59570"/>
                  </a:lnTo>
                  <a:lnTo>
                    <a:pt x="336114" y="54273"/>
                  </a:lnTo>
                  <a:lnTo>
                    <a:pt x="431785" y="54273"/>
                  </a:lnTo>
                  <a:lnTo>
                    <a:pt x="431710" y="53929"/>
                  </a:lnTo>
                  <a:lnTo>
                    <a:pt x="431397" y="52922"/>
                  </a:lnTo>
                  <a:close/>
                </a:path>
                <a:path w="625475" h="391159">
                  <a:moveTo>
                    <a:pt x="589174" y="52922"/>
                  </a:moveTo>
                  <a:lnTo>
                    <a:pt x="532682" y="52922"/>
                  </a:lnTo>
                  <a:lnTo>
                    <a:pt x="553187" y="58501"/>
                  </a:lnTo>
                  <a:lnTo>
                    <a:pt x="569647" y="73068"/>
                  </a:lnTo>
                  <a:lnTo>
                    <a:pt x="582005" y="93363"/>
                  </a:lnTo>
                  <a:lnTo>
                    <a:pt x="590201" y="116128"/>
                  </a:lnTo>
                  <a:lnTo>
                    <a:pt x="594674" y="140960"/>
                  </a:lnTo>
                  <a:lnTo>
                    <a:pt x="594851" y="160802"/>
                  </a:lnTo>
                  <a:lnTo>
                    <a:pt x="592390" y="174409"/>
                  </a:lnTo>
                  <a:lnTo>
                    <a:pt x="588951" y="180535"/>
                  </a:lnTo>
                  <a:lnTo>
                    <a:pt x="621689" y="180535"/>
                  </a:lnTo>
                  <a:lnTo>
                    <a:pt x="622071" y="179717"/>
                  </a:lnTo>
                  <a:lnTo>
                    <a:pt x="625276" y="152460"/>
                  </a:lnTo>
                  <a:lnTo>
                    <a:pt x="619688" y="110048"/>
                  </a:lnTo>
                  <a:lnTo>
                    <a:pt x="602659" y="67973"/>
                  </a:lnTo>
                  <a:lnTo>
                    <a:pt x="589174" y="52922"/>
                  </a:lnTo>
                  <a:close/>
                </a:path>
                <a:path w="625475" h="391159">
                  <a:moveTo>
                    <a:pt x="329168" y="0"/>
                  </a:moveTo>
                  <a:lnTo>
                    <a:pt x="320784" y="3590"/>
                  </a:lnTo>
                  <a:lnTo>
                    <a:pt x="314807" y="9983"/>
                  </a:lnTo>
                  <a:lnTo>
                    <a:pt x="385888" y="9983"/>
                  </a:lnTo>
                  <a:lnTo>
                    <a:pt x="381430" y="8332"/>
                  </a:lnTo>
                  <a:lnTo>
                    <a:pt x="358922" y="8332"/>
                  </a:lnTo>
                  <a:lnTo>
                    <a:pt x="353164" y="3102"/>
                  </a:lnTo>
                  <a:lnTo>
                    <a:pt x="345693" y="168"/>
                  </a:lnTo>
                  <a:lnTo>
                    <a:pt x="329168" y="0"/>
                  </a:lnTo>
                  <a:close/>
                </a:path>
                <a:path w="625475" h="391159">
                  <a:moveTo>
                    <a:pt x="374209" y="5411"/>
                  </a:moveTo>
                  <a:lnTo>
                    <a:pt x="366143" y="5411"/>
                  </a:lnTo>
                  <a:lnTo>
                    <a:pt x="358922" y="8332"/>
                  </a:lnTo>
                  <a:lnTo>
                    <a:pt x="381430" y="8332"/>
                  </a:lnTo>
                  <a:lnTo>
                    <a:pt x="374209" y="54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 descr=""/>
          <p:cNvSpPr txBox="1"/>
          <p:nvPr/>
        </p:nvSpPr>
        <p:spPr>
          <a:xfrm>
            <a:off x="8222742" y="6267958"/>
            <a:ext cx="4615180" cy="587375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 marR="5080">
              <a:lnSpc>
                <a:spcPts val="2020"/>
              </a:lnSpc>
              <a:spcBef>
                <a:spcPts val="484"/>
              </a:spcBef>
            </a:pPr>
            <a:r>
              <a:rPr dirty="0" sz="2000" spc="-25" b="1">
                <a:solidFill>
                  <a:srgbClr val="FFFFFF"/>
                </a:solidFill>
                <a:latin typeface="Times New Roman"/>
                <a:cs typeface="Times New Roman"/>
              </a:rPr>
              <a:t>Participation</a:t>
            </a:r>
            <a:r>
              <a:rPr dirty="0" sz="2000" spc="-6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prepares</a:t>
            </a:r>
            <a:r>
              <a:rPr dirty="0" sz="20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45">
                <a:solidFill>
                  <a:srgbClr val="FFFFFF"/>
                </a:solidFill>
                <a:latin typeface="Times New Roman"/>
                <a:cs typeface="Times New Roman"/>
              </a:rPr>
              <a:t>you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dirty="0" sz="20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35">
                <a:solidFill>
                  <a:srgbClr val="FFFFFF"/>
                </a:solidFill>
                <a:latin typeface="Times New Roman"/>
                <a:cs typeface="Times New Roman"/>
              </a:rPr>
              <a:t>your</a:t>
            </a:r>
            <a:r>
              <a:rPr dirty="0" sz="20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exam</a:t>
            </a:r>
            <a:r>
              <a:rPr dirty="0" sz="20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dirty="0" sz="2000" spc="-40">
                <a:solidFill>
                  <a:srgbClr val="FFFFFF"/>
                </a:solidFill>
                <a:latin typeface="Times New Roman"/>
                <a:cs typeface="Times New Roman"/>
              </a:rPr>
              <a:t>learning</a:t>
            </a:r>
            <a:r>
              <a:rPr dirty="0" sz="2000" spc="-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needs</a:t>
            </a:r>
            <a:r>
              <a:rPr dirty="0" sz="2000" spc="-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dirty="0" sz="20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ease.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399" cy="283464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81304" y="3959098"/>
            <a:ext cx="10080625" cy="704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50">
                <a:solidFill>
                  <a:srgbClr val="FFFFFF"/>
                </a:solidFill>
                <a:latin typeface="Arial"/>
                <a:cs typeface="Arial"/>
              </a:rPr>
              <a:t>Recent</a:t>
            </a:r>
            <a:r>
              <a:rPr dirty="0" sz="445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450">
                <a:solidFill>
                  <a:srgbClr val="FFFFFF"/>
                </a:solidFill>
                <a:latin typeface="Arial"/>
                <a:cs typeface="Arial"/>
              </a:rPr>
              <a:t>Developments</a:t>
            </a:r>
            <a:r>
              <a:rPr dirty="0" sz="445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45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445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450">
                <a:solidFill>
                  <a:srgbClr val="FFFFFF"/>
                </a:solidFill>
                <a:latin typeface="Arial"/>
                <a:cs typeface="Arial"/>
              </a:rPr>
              <a:t>Breach</a:t>
            </a:r>
            <a:r>
              <a:rPr dirty="0" sz="445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45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445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450" spc="-20">
                <a:solidFill>
                  <a:srgbClr val="FFFFFF"/>
                </a:solidFill>
                <a:latin typeface="Arial"/>
                <a:cs typeface="Arial"/>
              </a:rPr>
              <a:t>Duty</a:t>
            </a:r>
            <a:endParaRPr sz="445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4004" y="5052059"/>
            <a:ext cx="566927" cy="566927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781304" y="5821807"/>
            <a:ext cx="3441065" cy="12179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0">
                <a:solidFill>
                  <a:srgbClr val="EBEBEE"/>
                </a:solidFill>
                <a:latin typeface="Arial"/>
                <a:cs typeface="Arial"/>
              </a:rPr>
              <a:t>Technology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38300"/>
              </a:lnSpc>
              <a:spcBef>
                <a:spcPts val="940"/>
              </a:spcBef>
            </a:pP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Autonomous</a:t>
            </a:r>
            <a:r>
              <a:rPr dirty="0" sz="1750" spc="-7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vehicles</a:t>
            </a:r>
            <a:r>
              <a:rPr dirty="0" sz="1750" spc="-5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raise</a:t>
            </a:r>
            <a:r>
              <a:rPr dirty="0" sz="1750" spc="-6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 spc="-25">
                <a:solidFill>
                  <a:srgbClr val="EBEBEE"/>
                </a:solidFill>
                <a:latin typeface="Arial"/>
                <a:cs typeface="Arial"/>
              </a:rPr>
              <a:t>new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questions</a:t>
            </a:r>
            <a:r>
              <a:rPr dirty="0" sz="1750" spc="-4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about</a:t>
            </a:r>
            <a:r>
              <a:rPr dirty="0" sz="1750" spc="-4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standards</a:t>
            </a:r>
            <a:r>
              <a:rPr dirty="0" sz="1750" spc="-5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of</a:t>
            </a:r>
            <a:r>
              <a:rPr dirty="0" sz="1750" spc="-4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EBEBEE"/>
                </a:solidFill>
                <a:latin typeface="Arial"/>
                <a:cs typeface="Arial"/>
              </a:rPr>
              <a:t>care.</a:t>
            </a:r>
            <a:endParaRPr sz="175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54752" y="5052059"/>
            <a:ext cx="566927" cy="566927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5242305" y="5821807"/>
            <a:ext cx="3382645" cy="12179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0">
                <a:solidFill>
                  <a:srgbClr val="EBEBEE"/>
                </a:solidFill>
                <a:latin typeface="Arial"/>
                <a:cs typeface="Arial"/>
              </a:rPr>
              <a:t>Reforms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38300"/>
              </a:lnSpc>
              <a:spcBef>
                <a:spcPts val="940"/>
              </a:spcBef>
            </a:pP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Proposals</a:t>
            </a:r>
            <a:r>
              <a:rPr dirty="0" sz="1750" spc="-2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for</a:t>
            </a:r>
            <a:r>
              <a:rPr dirty="0" sz="1750" spc="-2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clearer</a:t>
            </a:r>
            <a:r>
              <a:rPr dirty="0" sz="1750" spc="-1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guidelines</a:t>
            </a:r>
            <a:r>
              <a:rPr dirty="0" sz="1750" spc="-1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 spc="-25">
                <a:solidFill>
                  <a:srgbClr val="EBEBEE"/>
                </a:solidFill>
                <a:latin typeface="Arial"/>
                <a:cs typeface="Arial"/>
              </a:rPr>
              <a:t>in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technological</a:t>
            </a:r>
            <a:r>
              <a:rPr dirty="0" sz="1750" spc="-2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and</a:t>
            </a:r>
            <a:r>
              <a:rPr dirty="0" sz="1750" spc="-5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medical</a:t>
            </a:r>
            <a:r>
              <a:rPr dirty="0" sz="1750" spc="-4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EBEBEE"/>
                </a:solidFill>
                <a:latin typeface="Arial"/>
                <a:cs typeface="Arial"/>
              </a:rPr>
              <a:t>fields.</a:t>
            </a:r>
            <a:endParaRPr sz="175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715500" y="5052059"/>
            <a:ext cx="566927" cy="566927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9704069" y="5821807"/>
            <a:ext cx="3562350" cy="12179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>
                <a:solidFill>
                  <a:srgbClr val="EBEBEE"/>
                </a:solidFill>
                <a:latin typeface="Arial"/>
                <a:cs typeface="Arial"/>
              </a:rPr>
              <a:t>Legal</a:t>
            </a:r>
            <a:r>
              <a:rPr dirty="0" sz="2200" spc="-6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EBEBEE"/>
                </a:solidFill>
                <a:latin typeface="Arial"/>
                <a:cs typeface="Arial"/>
              </a:rPr>
              <a:t>Challenges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38300"/>
              </a:lnSpc>
              <a:spcBef>
                <a:spcPts val="940"/>
              </a:spcBef>
            </a:pP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Courts</a:t>
            </a:r>
            <a:r>
              <a:rPr dirty="0" sz="1750" spc="-5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adapting</a:t>
            </a:r>
            <a:r>
              <a:rPr dirty="0" sz="1750" spc="-4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to</a:t>
            </a:r>
            <a:r>
              <a:rPr dirty="0" sz="1750" spc="-4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new</a:t>
            </a:r>
            <a:r>
              <a:rPr dirty="0" sz="1750" spc="-4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scenarios</a:t>
            </a:r>
            <a:r>
              <a:rPr dirty="0" sz="1750" spc="-5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 spc="-25">
                <a:solidFill>
                  <a:srgbClr val="EBEBEE"/>
                </a:solidFill>
                <a:latin typeface="Arial"/>
                <a:cs typeface="Arial"/>
              </a:rPr>
              <a:t>in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determining</a:t>
            </a:r>
            <a:r>
              <a:rPr dirty="0" sz="1750" spc="-5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breach</a:t>
            </a:r>
            <a:r>
              <a:rPr dirty="0" sz="1750" spc="-5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of</a:t>
            </a:r>
            <a:r>
              <a:rPr dirty="0" sz="1750" spc="-6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 spc="-20">
                <a:solidFill>
                  <a:srgbClr val="EBEBEE"/>
                </a:solidFill>
                <a:latin typeface="Arial"/>
                <a:cs typeface="Arial"/>
              </a:rPr>
              <a:t>duty.</a:t>
            </a:r>
            <a:endParaRPr sz="1750">
              <a:latin typeface="Arial"/>
              <a:cs typeface="Arial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775947" y="7594090"/>
            <a:ext cx="2830067" cy="54254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95261" y="1759458"/>
            <a:ext cx="550227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50">
                <a:solidFill>
                  <a:srgbClr val="000000"/>
                </a:solidFill>
                <a:latin typeface="Carlito"/>
                <a:cs typeface="Carlito"/>
              </a:rPr>
              <a:t>Criticisms</a:t>
            </a:r>
            <a:r>
              <a:rPr dirty="0" sz="4800" spc="-215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4800" spc="-30">
                <a:solidFill>
                  <a:srgbClr val="000000"/>
                </a:solidFill>
                <a:latin typeface="Carlito"/>
                <a:cs typeface="Carlito"/>
              </a:rPr>
              <a:t>and</a:t>
            </a:r>
            <a:r>
              <a:rPr dirty="0" sz="4800" spc="-215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4800" spc="-75">
                <a:solidFill>
                  <a:srgbClr val="000000"/>
                </a:solidFill>
                <a:latin typeface="Carlito"/>
                <a:cs typeface="Carlito"/>
              </a:rPr>
              <a:t>Reforms</a:t>
            </a:r>
            <a:endParaRPr sz="4800">
              <a:latin typeface="Carlito"/>
              <a:cs typeface="Carlito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3002363" y="5120816"/>
            <a:ext cx="1140460" cy="332740"/>
            <a:chOff x="3002363" y="5120816"/>
            <a:chExt cx="1140460" cy="332740"/>
          </a:xfrm>
        </p:grpSpPr>
        <p:sp>
          <p:nvSpPr>
            <p:cNvPr id="4" name="object 4" descr=""/>
            <p:cNvSpPr/>
            <p:nvPr/>
          </p:nvSpPr>
          <p:spPr>
            <a:xfrm>
              <a:off x="3030321" y="5148774"/>
              <a:ext cx="1084580" cy="276860"/>
            </a:xfrm>
            <a:custGeom>
              <a:avLst/>
              <a:gdLst/>
              <a:ahLst/>
              <a:cxnLst/>
              <a:rect l="l" t="t" r="r" b="b"/>
              <a:pathLst>
                <a:path w="1084579" h="276860">
                  <a:moveTo>
                    <a:pt x="954477" y="0"/>
                  </a:moveTo>
                  <a:lnTo>
                    <a:pt x="130058" y="0"/>
                  </a:lnTo>
                  <a:lnTo>
                    <a:pt x="86789" y="9630"/>
                  </a:lnTo>
                  <a:lnTo>
                    <a:pt x="50005" y="31497"/>
                  </a:lnTo>
                  <a:lnTo>
                    <a:pt x="21849" y="63192"/>
                  </a:lnTo>
                  <a:lnTo>
                    <a:pt x="4466" y="102305"/>
                  </a:lnTo>
                  <a:lnTo>
                    <a:pt x="0" y="146425"/>
                  </a:lnTo>
                  <a:lnTo>
                    <a:pt x="12204" y="195752"/>
                  </a:lnTo>
                  <a:lnTo>
                    <a:pt x="40298" y="236234"/>
                  </a:lnTo>
                  <a:lnTo>
                    <a:pt x="80758" y="264344"/>
                  </a:lnTo>
                  <a:lnTo>
                    <a:pt x="130058" y="276555"/>
                  </a:lnTo>
                  <a:lnTo>
                    <a:pt x="954477" y="276555"/>
                  </a:lnTo>
                  <a:lnTo>
                    <a:pt x="997745" y="266925"/>
                  </a:lnTo>
                  <a:lnTo>
                    <a:pt x="1034530" y="245057"/>
                  </a:lnTo>
                  <a:lnTo>
                    <a:pt x="1062685" y="213362"/>
                  </a:lnTo>
                  <a:lnTo>
                    <a:pt x="1080069" y="174250"/>
                  </a:lnTo>
                  <a:lnTo>
                    <a:pt x="1084535" y="130129"/>
                  </a:lnTo>
                  <a:lnTo>
                    <a:pt x="1072331" y="80803"/>
                  </a:lnTo>
                  <a:lnTo>
                    <a:pt x="1044236" y="40321"/>
                  </a:lnTo>
                  <a:lnTo>
                    <a:pt x="1003777" y="12210"/>
                  </a:lnTo>
                  <a:lnTo>
                    <a:pt x="95447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030321" y="5148774"/>
              <a:ext cx="1084580" cy="276860"/>
            </a:xfrm>
            <a:custGeom>
              <a:avLst/>
              <a:gdLst/>
              <a:ahLst/>
              <a:cxnLst/>
              <a:rect l="l" t="t" r="r" b="b"/>
              <a:pathLst>
                <a:path w="1084579" h="276860">
                  <a:moveTo>
                    <a:pt x="954477" y="0"/>
                  </a:moveTo>
                  <a:lnTo>
                    <a:pt x="130058" y="0"/>
                  </a:lnTo>
                  <a:lnTo>
                    <a:pt x="86789" y="9630"/>
                  </a:lnTo>
                  <a:lnTo>
                    <a:pt x="50005" y="31497"/>
                  </a:lnTo>
                  <a:lnTo>
                    <a:pt x="21849" y="63192"/>
                  </a:lnTo>
                  <a:lnTo>
                    <a:pt x="4466" y="102305"/>
                  </a:lnTo>
                  <a:lnTo>
                    <a:pt x="0" y="146425"/>
                  </a:lnTo>
                  <a:lnTo>
                    <a:pt x="12204" y="195752"/>
                  </a:lnTo>
                  <a:lnTo>
                    <a:pt x="40298" y="236234"/>
                  </a:lnTo>
                  <a:lnTo>
                    <a:pt x="80758" y="264344"/>
                  </a:lnTo>
                  <a:lnTo>
                    <a:pt x="130058" y="276555"/>
                  </a:lnTo>
                  <a:lnTo>
                    <a:pt x="954477" y="276555"/>
                  </a:lnTo>
                  <a:lnTo>
                    <a:pt x="997745" y="266925"/>
                  </a:lnTo>
                  <a:lnTo>
                    <a:pt x="1034530" y="245057"/>
                  </a:lnTo>
                  <a:lnTo>
                    <a:pt x="1062685" y="213362"/>
                  </a:lnTo>
                  <a:lnTo>
                    <a:pt x="1080069" y="174250"/>
                  </a:lnTo>
                  <a:lnTo>
                    <a:pt x="1084535" y="130129"/>
                  </a:lnTo>
                  <a:lnTo>
                    <a:pt x="1072331" y="80803"/>
                  </a:lnTo>
                  <a:lnTo>
                    <a:pt x="1044236" y="40321"/>
                  </a:lnTo>
                  <a:lnTo>
                    <a:pt x="1003777" y="12210"/>
                  </a:lnTo>
                  <a:lnTo>
                    <a:pt x="954477" y="0"/>
                  </a:lnTo>
                  <a:close/>
                </a:path>
              </a:pathLst>
            </a:custGeom>
            <a:ln w="55916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 descr=""/>
          <p:cNvGrpSpPr/>
          <p:nvPr/>
        </p:nvGrpSpPr>
        <p:grpSpPr>
          <a:xfrm>
            <a:off x="3245476" y="5589093"/>
            <a:ext cx="654685" cy="332740"/>
            <a:chOff x="3245476" y="5589093"/>
            <a:chExt cx="654685" cy="332740"/>
          </a:xfrm>
        </p:grpSpPr>
        <p:sp>
          <p:nvSpPr>
            <p:cNvPr id="7" name="object 7" descr=""/>
            <p:cNvSpPr/>
            <p:nvPr/>
          </p:nvSpPr>
          <p:spPr>
            <a:xfrm>
              <a:off x="3273432" y="5617049"/>
              <a:ext cx="598805" cy="276860"/>
            </a:xfrm>
            <a:custGeom>
              <a:avLst/>
              <a:gdLst/>
              <a:ahLst/>
              <a:cxnLst/>
              <a:rect l="l" t="t" r="r" b="b"/>
              <a:pathLst>
                <a:path w="598804" h="276860">
                  <a:moveTo>
                    <a:pt x="598314" y="0"/>
                  </a:moveTo>
                  <a:lnTo>
                    <a:pt x="0" y="0"/>
                  </a:lnTo>
                  <a:lnTo>
                    <a:pt x="7242" y="45667"/>
                  </a:lnTo>
                  <a:lnTo>
                    <a:pt x="20989" y="88679"/>
                  </a:lnTo>
                  <a:lnTo>
                    <a:pt x="40692" y="128529"/>
                  </a:lnTo>
                  <a:lnTo>
                    <a:pt x="65804" y="164713"/>
                  </a:lnTo>
                  <a:lnTo>
                    <a:pt x="95777" y="196726"/>
                  </a:lnTo>
                  <a:lnTo>
                    <a:pt x="130063" y="224063"/>
                  </a:lnTo>
                  <a:lnTo>
                    <a:pt x="168116" y="246220"/>
                  </a:lnTo>
                  <a:lnTo>
                    <a:pt x="209388" y="262690"/>
                  </a:lnTo>
                  <a:lnTo>
                    <a:pt x="253330" y="272970"/>
                  </a:lnTo>
                  <a:lnTo>
                    <a:pt x="299396" y="276555"/>
                  </a:lnTo>
                  <a:lnTo>
                    <a:pt x="345436" y="272963"/>
                  </a:lnTo>
                  <a:lnTo>
                    <a:pt x="389348" y="262675"/>
                  </a:lnTo>
                  <a:lnTo>
                    <a:pt x="430583" y="246196"/>
                  </a:lnTo>
                  <a:lnTo>
                    <a:pt x="468596" y="224032"/>
                  </a:lnTo>
                  <a:lnTo>
                    <a:pt x="502837" y="196689"/>
                  </a:lnTo>
                  <a:lnTo>
                    <a:pt x="532759" y="164673"/>
                  </a:lnTo>
                  <a:lnTo>
                    <a:pt x="557816" y="128490"/>
                  </a:lnTo>
                  <a:lnTo>
                    <a:pt x="577459" y="88646"/>
                  </a:lnTo>
                  <a:lnTo>
                    <a:pt x="591141" y="45647"/>
                  </a:lnTo>
                  <a:lnTo>
                    <a:pt x="59831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273432" y="5617049"/>
              <a:ext cx="598805" cy="276860"/>
            </a:xfrm>
            <a:custGeom>
              <a:avLst/>
              <a:gdLst/>
              <a:ahLst/>
              <a:cxnLst/>
              <a:rect l="l" t="t" r="r" b="b"/>
              <a:pathLst>
                <a:path w="598804" h="276860">
                  <a:moveTo>
                    <a:pt x="299396" y="276555"/>
                  </a:moveTo>
                  <a:lnTo>
                    <a:pt x="345436" y="272963"/>
                  </a:lnTo>
                  <a:lnTo>
                    <a:pt x="389348" y="262675"/>
                  </a:lnTo>
                  <a:lnTo>
                    <a:pt x="430583" y="246196"/>
                  </a:lnTo>
                  <a:lnTo>
                    <a:pt x="468596" y="224032"/>
                  </a:lnTo>
                  <a:lnTo>
                    <a:pt x="502837" y="196689"/>
                  </a:lnTo>
                  <a:lnTo>
                    <a:pt x="532759" y="164673"/>
                  </a:lnTo>
                  <a:lnTo>
                    <a:pt x="557816" y="128490"/>
                  </a:lnTo>
                  <a:lnTo>
                    <a:pt x="577459" y="88646"/>
                  </a:lnTo>
                  <a:lnTo>
                    <a:pt x="591141" y="45647"/>
                  </a:lnTo>
                  <a:lnTo>
                    <a:pt x="598314" y="0"/>
                  </a:lnTo>
                  <a:lnTo>
                    <a:pt x="0" y="0"/>
                  </a:lnTo>
                  <a:lnTo>
                    <a:pt x="7242" y="45667"/>
                  </a:lnTo>
                  <a:lnTo>
                    <a:pt x="20989" y="88679"/>
                  </a:lnTo>
                  <a:lnTo>
                    <a:pt x="40692" y="128529"/>
                  </a:lnTo>
                  <a:lnTo>
                    <a:pt x="65804" y="164713"/>
                  </a:lnTo>
                  <a:lnTo>
                    <a:pt x="95777" y="196726"/>
                  </a:lnTo>
                  <a:lnTo>
                    <a:pt x="130063" y="224063"/>
                  </a:lnTo>
                  <a:lnTo>
                    <a:pt x="168116" y="246220"/>
                  </a:lnTo>
                  <a:lnTo>
                    <a:pt x="209388" y="262690"/>
                  </a:lnTo>
                  <a:lnTo>
                    <a:pt x="253330" y="272970"/>
                  </a:lnTo>
                  <a:lnTo>
                    <a:pt x="299396" y="276555"/>
                  </a:lnTo>
                  <a:close/>
                </a:path>
              </a:pathLst>
            </a:custGeom>
            <a:ln w="5591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 descr=""/>
          <p:cNvGrpSpPr/>
          <p:nvPr/>
        </p:nvGrpSpPr>
        <p:grpSpPr>
          <a:xfrm>
            <a:off x="1634958" y="1727873"/>
            <a:ext cx="3876675" cy="3298825"/>
            <a:chOff x="1634958" y="1727873"/>
            <a:chExt cx="3876675" cy="3298825"/>
          </a:xfrm>
        </p:grpSpPr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4958" y="2278442"/>
              <a:ext cx="3876220" cy="2747939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3486124" y="1755819"/>
              <a:ext cx="191770" cy="527685"/>
            </a:xfrm>
            <a:custGeom>
              <a:avLst/>
              <a:gdLst/>
              <a:ahLst/>
              <a:cxnLst/>
              <a:rect l="l" t="t" r="r" b="b"/>
              <a:pathLst>
                <a:path w="191770" h="527685">
                  <a:moveTo>
                    <a:pt x="95807" y="0"/>
                  </a:moveTo>
                  <a:lnTo>
                    <a:pt x="58505" y="7507"/>
                  </a:lnTo>
                  <a:lnTo>
                    <a:pt x="28053" y="28009"/>
                  </a:lnTo>
                  <a:lnTo>
                    <a:pt x="7526" y="58470"/>
                  </a:lnTo>
                  <a:lnTo>
                    <a:pt x="0" y="95859"/>
                  </a:lnTo>
                  <a:lnTo>
                    <a:pt x="0" y="431368"/>
                  </a:lnTo>
                  <a:lnTo>
                    <a:pt x="7526" y="468690"/>
                  </a:lnTo>
                  <a:lnTo>
                    <a:pt x="28053" y="499159"/>
                  </a:lnTo>
                  <a:lnTo>
                    <a:pt x="58505" y="519698"/>
                  </a:lnTo>
                  <a:lnTo>
                    <a:pt x="95807" y="527228"/>
                  </a:lnTo>
                  <a:lnTo>
                    <a:pt x="133108" y="519698"/>
                  </a:lnTo>
                  <a:lnTo>
                    <a:pt x="163560" y="499159"/>
                  </a:lnTo>
                  <a:lnTo>
                    <a:pt x="184087" y="468690"/>
                  </a:lnTo>
                  <a:lnTo>
                    <a:pt x="191614" y="431368"/>
                  </a:lnTo>
                  <a:lnTo>
                    <a:pt x="191614" y="95859"/>
                  </a:lnTo>
                  <a:lnTo>
                    <a:pt x="184087" y="58470"/>
                  </a:lnTo>
                  <a:lnTo>
                    <a:pt x="163560" y="28009"/>
                  </a:lnTo>
                  <a:lnTo>
                    <a:pt x="133108" y="7507"/>
                  </a:lnTo>
                  <a:lnTo>
                    <a:pt x="9580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3486124" y="1755819"/>
              <a:ext cx="191770" cy="527685"/>
            </a:xfrm>
            <a:custGeom>
              <a:avLst/>
              <a:gdLst/>
              <a:ahLst/>
              <a:cxnLst/>
              <a:rect l="l" t="t" r="r" b="b"/>
              <a:pathLst>
                <a:path w="191770" h="527685">
                  <a:moveTo>
                    <a:pt x="95807" y="527228"/>
                  </a:moveTo>
                  <a:lnTo>
                    <a:pt x="133108" y="519698"/>
                  </a:lnTo>
                  <a:lnTo>
                    <a:pt x="163560" y="499159"/>
                  </a:lnTo>
                  <a:lnTo>
                    <a:pt x="184087" y="468690"/>
                  </a:lnTo>
                  <a:lnTo>
                    <a:pt x="191614" y="431368"/>
                  </a:lnTo>
                  <a:lnTo>
                    <a:pt x="191614" y="95859"/>
                  </a:lnTo>
                  <a:lnTo>
                    <a:pt x="184087" y="58470"/>
                  </a:lnTo>
                  <a:lnTo>
                    <a:pt x="163560" y="28009"/>
                  </a:lnTo>
                  <a:lnTo>
                    <a:pt x="133108" y="7507"/>
                  </a:lnTo>
                  <a:lnTo>
                    <a:pt x="95807" y="0"/>
                  </a:lnTo>
                  <a:lnTo>
                    <a:pt x="58505" y="7507"/>
                  </a:lnTo>
                  <a:lnTo>
                    <a:pt x="28053" y="28009"/>
                  </a:lnTo>
                  <a:lnTo>
                    <a:pt x="7526" y="58470"/>
                  </a:lnTo>
                  <a:lnTo>
                    <a:pt x="0" y="95859"/>
                  </a:lnTo>
                  <a:lnTo>
                    <a:pt x="0" y="431368"/>
                  </a:lnTo>
                  <a:lnTo>
                    <a:pt x="7526" y="468690"/>
                  </a:lnTo>
                  <a:lnTo>
                    <a:pt x="28053" y="499159"/>
                  </a:lnTo>
                  <a:lnTo>
                    <a:pt x="58505" y="519698"/>
                  </a:lnTo>
                  <a:lnTo>
                    <a:pt x="95807" y="527228"/>
                  </a:lnTo>
                  <a:close/>
                </a:path>
              </a:pathLst>
            </a:custGeom>
            <a:ln w="55891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53975" rIns="0" bIns="0" rtlCol="0" vert="horz">
            <a:spAutoFit/>
          </a:bodyPr>
          <a:lstStyle/>
          <a:p>
            <a:pPr marL="12700" marR="5080" indent="227329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240029" algn="l"/>
              </a:tabLst>
            </a:pPr>
            <a:r>
              <a:rPr dirty="0" b="1">
                <a:latin typeface="Carlito"/>
                <a:cs typeface="Carlito"/>
              </a:rPr>
              <a:t>Criticisms</a:t>
            </a:r>
            <a:r>
              <a:rPr dirty="0"/>
              <a:t>:</a:t>
            </a:r>
            <a:r>
              <a:rPr dirty="0" spc="-80"/>
              <a:t> </a:t>
            </a:r>
            <a:r>
              <a:rPr dirty="0"/>
              <a:t>The</a:t>
            </a:r>
            <a:r>
              <a:rPr dirty="0" spc="-70"/>
              <a:t> </a:t>
            </a:r>
            <a:r>
              <a:rPr dirty="0"/>
              <a:t>reasonable</a:t>
            </a:r>
            <a:r>
              <a:rPr dirty="0" spc="-65"/>
              <a:t> </a:t>
            </a:r>
            <a:r>
              <a:rPr dirty="0"/>
              <a:t>person</a:t>
            </a:r>
            <a:r>
              <a:rPr dirty="0" spc="-75"/>
              <a:t> </a:t>
            </a:r>
            <a:r>
              <a:rPr dirty="0" spc="-10"/>
              <a:t>standard</a:t>
            </a:r>
            <a:r>
              <a:rPr dirty="0" spc="-85"/>
              <a:t> </a:t>
            </a:r>
            <a:r>
              <a:rPr dirty="0"/>
              <a:t>is</a:t>
            </a:r>
            <a:r>
              <a:rPr dirty="0" spc="-75"/>
              <a:t> </a:t>
            </a:r>
            <a:r>
              <a:rPr dirty="0" spc="-10"/>
              <a:t>often </a:t>
            </a:r>
            <a:r>
              <a:rPr dirty="0"/>
              <a:t>seen</a:t>
            </a:r>
            <a:r>
              <a:rPr dirty="0" spc="-55"/>
              <a:t> </a:t>
            </a:r>
            <a:r>
              <a:rPr dirty="0"/>
              <a:t>as</a:t>
            </a:r>
            <a:r>
              <a:rPr dirty="0" spc="-50"/>
              <a:t> </a:t>
            </a:r>
            <a:r>
              <a:rPr dirty="0"/>
              <a:t>too</a:t>
            </a:r>
            <a:r>
              <a:rPr dirty="0" spc="-60"/>
              <a:t> </a:t>
            </a:r>
            <a:r>
              <a:rPr dirty="0"/>
              <a:t>vague</a:t>
            </a:r>
            <a:r>
              <a:rPr dirty="0" spc="-45"/>
              <a:t> </a:t>
            </a:r>
            <a:r>
              <a:rPr dirty="0"/>
              <a:t>and</a:t>
            </a:r>
            <a:r>
              <a:rPr dirty="0" spc="-55"/>
              <a:t> </a:t>
            </a:r>
            <a:r>
              <a:rPr dirty="0" spc="-10"/>
              <a:t>subjective.</a:t>
            </a:r>
          </a:p>
          <a:p>
            <a:pPr marL="240029" indent="-227329">
              <a:lnSpc>
                <a:spcPts val="2735"/>
              </a:lnSpc>
              <a:spcBef>
                <a:spcPts val="275"/>
              </a:spcBef>
              <a:buFont typeface="Arial"/>
              <a:buChar char="•"/>
              <a:tabLst>
                <a:tab pos="240029" algn="l"/>
              </a:tabLst>
            </a:pPr>
            <a:r>
              <a:rPr dirty="0" spc="-10" b="1">
                <a:latin typeface="Carlito"/>
                <a:cs typeface="Carlito"/>
              </a:rPr>
              <a:t>Reforms</a:t>
            </a:r>
            <a:r>
              <a:rPr dirty="0" spc="-10"/>
              <a:t>:</a:t>
            </a:r>
            <a:r>
              <a:rPr dirty="0" spc="-95"/>
              <a:t> </a:t>
            </a:r>
            <a:r>
              <a:rPr dirty="0"/>
              <a:t>Proposals</a:t>
            </a:r>
            <a:r>
              <a:rPr dirty="0" spc="-65"/>
              <a:t> </a:t>
            </a:r>
            <a:r>
              <a:rPr dirty="0"/>
              <a:t>for</a:t>
            </a:r>
            <a:r>
              <a:rPr dirty="0" spc="-60"/>
              <a:t> </a:t>
            </a:r>
            <a:r>
              <a:rPr dirty="0"/>
              <a:t>clearer</a:t>
            </a:r>
            <a:r>
              <a:rPr dirty="0" spc="-85"/>
              <a:t> </a:t>
            </a:r>
            <a:r>
              <a:rPr dirty="0"/>
              <a:t>guidelines</a:t>
            </a:r>
            <a:r>
              <a:rPr dirty="0" spc="-70"/>
              <a:t> </a:t>
            </a:r>
            <a:r>
              <a:rPr dirty="0" spc="-25"/>
              <a:t>and</a:t>
            </a:r>
          </a:p>
          <a:p>
            <a:pPr marL="12700">
              <a:lnSpc>
                <a:spcPts val="2735"/>
              </a:lnSpc>
            </a:pPr>
            <a:r>
              <a:rPr dirty="0" spc="-10"/>
              <a:t>standards.</a:t>
            </a:r>
          </a:p>
          <a:p>
            <a:pPr marL="12700" marR="263525" indent="227329">
              <a:lnSpc>
                <a:spcPts val="2590"/>
              </a:lnSpc>
              <a:spcBef>
                <a:spcPts val="640"/>
              </a:spcBef>
              <a:buFont typeface="Arial"/>
              <a:buChar char="•"/>
              <a:tabLst>
                <a:tab pos="240029" algn="l"/>
              </a:tabLst>
            </a:pPr>
            <a:r>
              <a:rPr dirty="0" spc="-10" b="1">
                <a:latin typeface="Carlito"/>
                <a:cs typeface="Carlito"/>
              </a:rPr>
              <a:t>Example</a:t>
            </a:r>
            <a:r>
              <a:rPr dirty="0" spc="-10"/>
              <a:t>:</a:t>
            </a:r>
            <a:r>
              <a:rPr dirty="0" spc="-85"/>
              <a:t> </a:t>
            </a:r>
            <a:r>
              <a:rPr dirty="0" spc="-10"/>
              <a:t>Reforms</a:t>
            </a:r>
            <a:r>
              <a:rPr dirty="0" spc="-80"/>
              <a:t> </a:t>
            </a:r>
            <a:r>
              <a:rPr dirty="0"/>
              <a:t>may</a:t>
            </a:r>
            <a:r>
              <a:rPr dirty="0" spc="-70"/>
              <a:t> </a:t>
            </a:r>
            <a:r>
              <a:rPr dirty="0"/>
              <a:t>include</a:t>
            </a:r>
            <a:r>
              <a:rPr dirty="0" spc="-70"/>
              <a:t> </a:t>
            </a:r>
            <a:r>
              <a:rPr dirty="0"/>
              <a:t>specific</a:t>
            </a:r>
            <a:r>
              <a:rPr dirty="0" spc="-70"/>
              <a:t> </a:t>
            </a:r>
            <a:r>
              <a:rPr dirty="0" spc="-10"/>
              <a:t>standards </a:t>
            </a:r>
            <a:r>
              <a:rPr dirty="0"/>
              <a:t>for</a:t>
            </a:r>
            <a:r>
              <a:rPr dirty="0" spc="-35"/>
              <a:t> </a:t>
            </a:r>
            <a:r>
              <a:rPr dirty="0" spc="-20"/>
              <a:t>different</a:t>
            </a:r>
            <a:r>
              <a:rPr dirty="0" spc="-25"/>
              <a:t> </a:t>
            </a:r>
            <a:r>
              <a:rPr dirty="0" spc="-10"/>
              <a:t>contexts,</a:t>
            </a:r>
            <a:r>
              <a:rPr dirty="0" spc="-60"/>
              <a:t> </a:t>
            </a:r>
            <a:r>
              <a:rPr dirty="0"/>
              <a:t>such</a:t>
            </a:r>
            <a:r>
              <a:rPr dirty="0" spc="-35"/>
              <a:t> </a:t>
            </a:r>
            <a:r>
              <a:rPr dirty="0"/>
              <a:t>as</a:t>
            </a:r>
            <a:r>
              <a:rPr dirty="0" spc="-35"/>
              <a:t> </a:t>
            </a:r>
            <a:r>
              <a:rPr dirty="0"/>
              <a:t>medical</a:t>
            </a:r>
            <a:r>
              <a:rPr dirty="0" spc="-55"/>
              <a:t> </a:t>
            </a:r>
            <a:r>
              <a:rPr dirty="0" spc="-25"/>
              <a:t>or </a:t>
            </a:r>
            <a:r>
              <a:rPr dirty="0"/>
              <a:t>technological</a:t>
            </a:r>
            <a:r>
              <a:rPr dirty="0" spc="-130"/>
              <a:t> </a:t>
            </a:r>
            <a:r>
              <a:rPr dirty="0" spc="-10"/>
              <a:t>fields.</a:t>
            </a:r>
          </a:p>
        </p:txBody>
      </p:sp>
      <p:pic>
        <p:nvPicPr>
          <p:cNvPr id="14" name="object 1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7680959"/>
            <a:ext cx="14630400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4630400" cy="8229600"/>
          </a:xfrm>
          <a:custGeom>
            <a:avLst/>
            <a:gdLst/>
            <a:ahLst/>
            <a:cxnLst/>
            <a:rect l="l" t="t" r="r" b="b"/>
            <a:pathLst>
              <a:path w="14630400" h="8229600">
                <a:moveTo>
                  <a:pt x="14630400" y="0"/>
                </a:moveTo>
                <a:lnTo>
                  <a:pt x="0" y="0"/>
                </a:lnTo>
                <a:lnTo>
                  <a:pt x="0" y="8229600"/>
                </a:lnTo>
                <a:lnTo>
                  <a:pt x="14630400" y="82296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070E25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39700" y="7749538"/>
            <a:ext cx="1722119" cy="411478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486399" cy="822959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267958" y="1425016"/>
            <a:ext cx="6520815" cy="141668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5610"/>
              </a:lnSpc>
            </a:pPr>
            <a:r>
              <a:rPr dirty="0" sz="4450"/>
              <a:t>Conclusion:</a:t>
            </a:r>
            <a:r>
              <a:rPr dirty="0" sz="4450" spc="-110"/>
              <a:t> </a:t>
            </a:r>
            <a:r>
              <a:rPr dirty="0" sz="4450"/>
              <a:t>The</a:t>
            </a:r>
            <a:r>
              <a:rPr dirty="0" sz="4450" spc="-25"/>
              <a:t> </a:t>
            </a:r>
            <a:r>
              <a:rPr dirty="0" sz="4450"/>
              <a:t>Future</a:t>
            </a:r>
            <a:r>
              <a:rPr dirty="0" sz="4450" spc="-25"/>
              <a:t> of </a:t>
            </a:r>
            <a:r>
              <a:rPr dirty="0" sz="4450"/>
              <a:t>Breach</a:t>
            </a:r>
            <a:r>
              <a:rPr dirty="0" sz="4450" spc="-15"/>
              <a:t> </a:t>
            </a:r>
            <a:r>
              <a:rPr dirty="0" sz="4450"/>
              <a:t>of</a:t>
            </a:r>
            <a:r>
              <a:rPr dirty="0" sz="4450" spc="-10"/>
              <a:t> </a:t>
            </a:r>
            <a:r>
              <a:rPr dirty="0" sz="4450" spc="-20"/>
              <a:t>Duty</a:t>
            </a:r>
            <a:endParaRPr sz="4450"/>
          </a:p>
        </p:txBody>
      </p:sp>
      <p:grpSp>
        <p:nvGrpSpPr>
          <p:cNvPr id="6" name="object 6" descr=""/>
          <p:cNvGrpSpPr/>
          <p:nvPr/>
        </p:nvGrpSpPr>
        <p:grpSpPr>
          <a:xfrm>
            <a:off x="6277355" y="3479291"/>
            <a:ext cx="518159" cy="518159"/>
            <a:chOff x="6277355" y="3479291"/>
            <a:chExt cx="518159" cy="518159"/>
          </a:xfrm>
        </p:grpSpPr>
        <p:sp>
          <p:nvSpPr>
            <p:cNvPr id="7" name="object 7" descr=""/>
            <p:cNvSpPr/>
            <p:nvPr/>
          </p:nvSpPr>
          <p:spPr>
            <a:xfrm>
              <a:off x="6281165" y="3483101"/>
              <a:ext cx="510540" cy="510540"/>
            </a:xfrm>
            <a:custGeom>
              <a:avLst/>
              <a:gdLst/>
              <a:ahLst/>
              <a:cxnLst/>
              <a:rect l="l" t="t" r="r" b="b"/>
              <a:pathLst>
                <a:path w="510540" h="510539">
                  <a:moveTo>
                    <a:pt x="415289" y="0"/>
                  </a:moveTo>
                  <a:lnTo>
                    <a:pt x="95250" y="0"/>
                  </a:lnTo>
                  <a:lnTo>
                    <a:pt x="58185" y="7489"/>
                  </a:lnTo>
                  <a:lnTo>
                    <a:pt x="27908" y="27908"/>
                  </a:lnTo>
                  <a:lnTo>
                    <a:pt x="7489" y="58185"/>
                  </a:lnTo>
                  <a:lnTo>
                    <a:pt x="0" y="95250"/>
                  </a:lnTo>
                  <a:lnTo>
                    <a:pt x="0" y="415289"/>
                  </a:lnTo>
                  <a:lnTo>
                    <a:pt x="7489" y="452354"/>
                  </a:lnTo>
                  <a:lnTo>
                    <a:pt x="27908" y="482631"/>
                  </a:lnTo>
                  <a:lnTo>
                    <a:pt x="58185" y="503050"/>
                  </a:lnTo>
                  <a:lnTo>
                    <a:pt x="95250" y="510539"/>
                  </a:lnTo>
                  <a:lnTo>
                    <a:pt x="415289" y="510539"/>
                  </a:lnTo>
                  <a:lnTo>
                    <a:pt x="452354" y="503050"/>
                  </a:lnTo>
                  <a:lnTo>
                    <a:pt x="482631" y="482631"/>
                  </a:lnTo>
                  <a:lnTo>
                    <a:pt x="503050" y="452354"/>
                  </a:lnTo>
                  <a:lnTo>
                    <a:pt x="510539" y="415289"/>
                  </a:lnTo>
                  <a:lnTo>
                    <a:pt x="510539" y="95250"/>
                  </a:lnTo>
                  <a:lnTo>
                    <a:pt x="503050" y="58185"/>
                  </a:lnTo>
                  <a:lnTo>
                    <a:pt x="482631" y="27908"/>
                  </a:lnTo>
                  <a:lnTo>
                    <a:pt x="452354" y="7489"/>
                  </a:lnTo>
                  <a:lnTo>
                    <a:pt x="415289" y="0"/>
                  </a:lnTo>
                  <a:close/>
                </a:path>
              </a:pathLst>
            </a:custGeom>
            <a:solidFill>
              <a:srgbClr val="2830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281165" y="3483101"/>
              <a:ext cx="510540" cy="510540"/>
            </a:xfrm>
            <a:custGeom>
              <a:avLst/>
              <a:gdLst/>
              <a:ahLst/>
              <a:cxnLst/>
              <a:rect l="l" t="t" r="r" b="b"/>
              <a:pathLst>
                <a:path w="510540" h="510539">
                  <a:moveTo>
                    <a:pt x="0" y="95250"/>
                  </a:moveTo>
                  <a:lnTo>
                    <a:pt x="7489" y="58185"/>
                  </a:lnTo>
                  <a:lnTo>
                    <a:pt x="27908" y="27908"/>
                  </a:lnTo>
                  <a:lnTo>
                    <a:pt x="58185" y="7489"/>
                  </a:lnTo>
                  <a:lnTo>
                    <a:pt x="95250" y="0"/>
                  </a:lnTo>
                  <a:lnTo>
                    <a:pt x="415289" y="0"/>
                  </a:lnTo>
                  <a:lnTo>
                    <a:pt x="452354" y="7489"/>
                  </a:lnTo>
                  <a:lnTo>
                    <a:pt x="482631" y="27908"/>
                  </a:lnTo>
                  <a:lnTo>
                    <a:pt x="503050" y="58185"/>
                  </a:lnTo>
                  <a:lnTo>
                    <a:pt x="510539" y="95250"/>
                  </a:lnTo>
                  <a:lnTo>
                    <a:pt x="510539" y="415289"/>
                  </a:lnTo>
                  <a:lnTo>
                    <a:pt x="503050" y="452354"/>
                  </a:lnTo>
                  <a:lnTo>
                    <a:pt x="482631" y="482631"/>
                  </a:lnTo>
                  <a:lnTo>
                    <a:pt x="452354" y="503050"/>
                  </a:lnTo>
                  <a:lnTo>
                    <a:pt x="415289" y="510539"/>
                  </a:lnTo>
                  <a:lnTo>
                    <a:pt x="95250" y="510539"/>
                  </a:lnTo>
                  <a:lnTo>
                    <a:pt x="58185" y="503050"/>
                  </a:lnTo>
                  <a:lnTo>
                    <a:pt x="27908" y="482631"/>
                  </a:lnTo>
                  <a:lnTo>
                    <a:pt x="7489" y="452354"/>
                  </a:lnTo>
                  <a:lnTo>
                    <a:pt x="0" y="415289"/>
                  </a:lnTo>
                  <a:lnTo>
                    <a:pt x="0" y="95250"/>
                  </a:lnTo>
                  <a:close/>
                </a:path>
              </a:pathLst>
            </a:custGeom>
            <a:ln w="7620">
              <a:solidFill>
                <a:srgbClr val="41496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6430136" y="3476371"/>
            <a:ext cx="212725" cy="429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50" spc="-50">
                <a:solidFill>
                  <a:srgbClr val="EBEBEE"/>
                </a:solidFill>
                <a:latin typeface="Arial"/>
                <a:cs typeface="Arial"/>
              </a:rPr>
              <a:t>1</a:t>
            </a:r>
            <a:endParaRPr sz="265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005319" y="3458336"/>
            <a:ext cx="2893060" cy="15868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0">
                <a:solidFill>
                  <a:srgbClr val="EBEBEE"/>
                </a:solidFill>
                <a:latin typeface="Arial"/>
                <a:cs typeface="Arial"/>
              </a:rPr>
              <a:t>Summary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38300"/>
              </a:lnSpc>
              <a:spcBef>
                <a:spcPts val="940"/>
              </a:spcBef>
            </a:pP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Breach</a:t>
            </a:r>
            <a:r>
              <a:rPr dirty="0" sz="1750" spc="-4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of</a:t>
            </a:r>
            <a:r>
              <a:rPr dirty="0" sz="1750" spc="-2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duty</a:t>
            </a:r>
            <a:r>
              <a:rPr dirty="0" sz="1750" spc="-4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remains</a:t>
            </a:r>
            <a:r>
              <a:rPr dirty="0" sz="1750" spc="-2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 spc="-50">
                <a:solidFill>
                  <a:srgbClr val="EBEBEE"/>
                </a:solidFill>
                <a:latin typeface="Arial"/>
                <a:cs typeface="Arial"/>
              </a:rPr>
              <a:t>a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crucial</a:t>
            </a:r>
            <a:r>
              <a:rPr dirty="0" sz="1750" spc="-4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element</a:t>
            </a:r>
            <a:r>
              <a:rPr dirty="0" sz="1750" spc="-2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in</a:t>
            </a:r>
            <a:r>
              <a:rPr dirty="0" sz="1750" spc="-4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EBEBEE"/>
                </a:solidFill>
                <a:latin typeface="Arial"/>
                <a:cs typeface="Arial"/>
              </a:rPr>
              <a:t>negligence </a:t>
            </a:r>
            <a:r>
              <a:rPr dirty="0" sz="1750" spc="-20">
                <a:solidFill>
                  <a:srgbClr val="EBEBEE"/>
                </a:solidFill>
                <a:latin typeface="Arial"/>
                <a:cs typeface="Arial"/>
              </a:rPr>
              <a:t>law.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10168128" y="3479291"/>
            <a:ext cx="518159" cy="518159"/>
            <a:chOff x="10168128" y="3479291"/>
            <a:chExt cx="518159" cy="518159"/>
          </a:xfrm>
        </p:grpSpPr>
        <p:sp>
          <p:nvSpPr>
            <p:cNvPr id="12" name="object 12" descr=""/>
            <p:cNvSpPr/>
            <p:nvPr/>
          </p:nvSpPr>
          <p:spPr>
            <a:xfrm>
              <a:off x="10171938" y="3483101"/>
              <a:ext cx="510540" cy="510540"/>
            </a:xfrm>
            <a:custGeom>
              <a:avLst/>
              <a:gdLst/>
              <a:ahLst/>
              <a:cxnLst/>
              <a:rect l="l" t="t" r="r" b="b"/>
              <a:pathLst>
                <a:path w="510540" h="510539">
                  <a:moveTo>
                    <a:pt x="415289" y="0"/>
                  </a:moveTo>
                  <a:lnTo>
                    <a:pt x="95250" y="0"/>
                  </a:lnTo>
                  <a:lnTo>
                    <a:pt x="58185" y="7489"/>
                  </a:lnTo>
                  <a:lnTo>
                    <a:pt x="27908" y="27908"/>
                  </a:lnTo>
                  <a:lnTo>
                    <a:pt x="7489" y="58185"/>
                  </a:lnTo>
                  <a:lnTo>
                    <a:pt x="0" y="95250"/>
                  </a:lnTo>
                  <a:lnTo>
                    <a:pt x="0" y="415289"/>
                  </a:lnTo>
                  <a:lnTo>
                    <a:pt x="7489" y="452354"/>
                  </a:lnTo>
                  <a:lnTo>
                    <a:pt x="27908" y="482631"/>
                  </a:lnTo>
                  <a:lnTo>
                    <a:pt x="58185" y="503050"/>
                  </a:lnTo>
                  <a:lnTo>
                    <a:pt x="95250" y="510539"/>
                  </a:lnTo>
                  <a:lnTo>
                    <a:pt x="415289" y="510539"/>
                  </a:lnTo>
                  <a:lnTo>
                    <a:pt x="452354" y="503050"/>
                  </a:lnTo>
                  <a:lnTo>
                    <a:pt x="482631" y="482631"/>
                  </a:lnTo>
                  <a:lnTo>
                    <a:pt x="503050" y="452354"/>
                  </a:lnTo>
                  <a:lnTo>
                    <a:pt x="510539" y="415289"/>
                  </a:lnTo>
                  <a:lnTo>
                    <a:pt x="510539" y="95250"/>
                  </a:lnTo>
                  <a:lnTo>
                    <a:pt x="503050" y="58185"/>
                  </a:lnTo>
                  <a:lnTo>
                    <a:pt x="482631" y="27908"/>
                  </a:lnTo>
                  <a:lnTo>
                    <a:pt x="452354" y="7489"/>
                  </a:lnTo>
                  <a:lnTo>
                    <a:pt x="415289" y="0"/>
                  </a:lnTo>
                  <a:close/>
                </a:path>
              </a:pathLst>
            </a:custGeom>
            <a:solidFill>
              <a:srgbClr val="2830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0171938" y="3483101"/>
              <a:ext cx="510540" cy="510540"/>
            </a:xfrm>
            <a:custGeom>
              <a:avLst/>
              <a:gdLst/>
              <a:ahLst/>
              <a:cxnLst/>
              <a:rect l="l" t="t" r="r" b="b"/>
              <a:pathLst>
                <a:path w="510540" h="510539">
                  <a:moveTo>
                    <a:pt x="0" y="95250"/>
                  </a:moveTo>
                  <a:lnTo>
                    <a:pt x="7489" y="58185"/>
                  </a:lnTo>
                  <a:lnTo>
                    <a:pt x="27908" y="27908"/>
                  </a:lnTo>
                  <a:lnTo>
                    <a:pt x="58185" y="7489"/>
                  </a:lnTo>
                  <a:lnTo>
                    <a:pt x="95250" y="0"/>
                  </a:lnTo>
                  <a:lnTo>
                    <a:pt x="415289" y="0"/>
                  </a:lnTo>
                  <a:lnTo>
                    <a:pt x="452354" y="7489"/>
                  </a:lnTo>
                  <a:lnTo>
                    <a:pt x="482631" y="27908"/>
                  </a:lnTo>
                  <a:lnTo>
                    <a:pt x="503050" y="58185"/>
                  </a:lnTo>
                  <a:lnTo>
                    <a:pt x="510539" y="95250"/>
                  </a:lnTo>
                  <a:lnTo>
                    <a:pt x="510539" y="415289"/>
                  </a:lnTo>
                  <a:lnTo>
                    <a:pt x="503050" y="452354"/>
                  </a:lnTo>
                  <a:lnTo>
                    <a:pt x="482631" y="482631"/>
                  </a:lnTo>
                  <a:lnTo>
                    <a:pt x="452354" y="503050"/>
                  </a:lnTo>
                  <a:lnTo>
                    <a:pt x="415289" y="510539"/>
                  </a:lnTo>
                  <a:lnTo>
                    <a:pt x="95250" y="510539"/>
                  </a:lnTo>
                  <a:lnTo>
                    <a:pt x="58185" y="503050"/>
                  </a:lnTo>
                  <a:lnTo>
                    <a:pt x="27908" y="482631"/>
                  </a:lnTo>
                  <a:lnTo>
                    <a:pt x="7489" y="452354"/>
                  </a:lnTo>
                  <a:lnTo>
                    <a:pt x="0" y="415289"/>
                  </a:lnTo>
                  <a:lnTo>
                    <a:pt x="0" y="95250"/>
                  </a:lnTo>
                  <a:close/>
                </a:path>
              </a:pathLst>
            </a:custGeom>
            <a:ln w="7620">
              <a:solidFill>
                <a:srgbClr val="41496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10320655" y="3476371"/>
            <a:ext cx="212725" cy="429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50" spc="-50">
                <a:solidFill>
                  <a:srgbClr val="EBEBEE"/>
                </a:solidFill>
                <a:latin typeface="Arial"/>
                <a:cs typeface="Arial"/>
              </a:rPr>
              <a:t>2</a:t>
            </a:r>
            <a:endParaRPr sz="265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0897361" y="3458336"/>
            <a:ext cx="2946400" cy="15868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0">
                <a:solidFill>
                  <a:srgbClr val="EBEBEE"/>
                </a:solidFill>
                <a:latin typeface="Arial"/>
                <a:cs typeface="Arial"/>
              </a:rPr>
              <a:t>Importance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38300"/>
              </a:lnSpc>
              <a:spcBef>
                <a:spcPts val="940"/>
              </a:spcBef>
            </a:pP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Understanding</a:t>
            </a:r>
            <a:r>
              <a:rPr dirty="0" sz="1750" spc="-3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breach</a:t>
            </a:r>
            <a:r>
              <a:rPr dirty="0" sz="1750" spc="-5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of</a:t>
            </a:r>
            <a:r>
              <a:rPr dirty="0" sz="1750" spc="-5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 spc="-20">
                <a:solidFill>
                  <a:srgbClr val="EBEBEE"/>
                </a:solidFill>
                <a:latin typeface="Arial"/>
                <a:cs typeface="Arial"/>
              </a:rPr>
              <a:t>duty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is</a:t>
            </a:r>
            <a:r>
              <a:rPr dirty="0" sz="1750" spc="-2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essential</a:t>
            </a:r>
            <a:r>
              <a:rPr dirty="0" sz="1750" spc="-3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for</a:t>
            </a:r>
            <a:r>
              <a:rPr dirty="0" sz="1750" spc="-1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EBEBEE"/>
                </a:solidFill>
                <a:latin typeface="Arial"/>
                <a:cs typeface="Arial"/>
              </a:rPr>
              <a:t>ensuring justice.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6277355" y="5541264"/>
            <a:ext cx="518159" cy="516890"/>
            <a:chOff x="6277355" y="5541264"/>
            <a:chExt cx="518159" cy="516890"/>
          </a:xfrm>
        </p:grpSpPr>
        <p:sp>
          <p:nvSpPr>
            <p:cNvPr id="17" name="object 17" descr=""/>
            <p:cNvSpPr/>
            <p:nvPr/>
          </p:nvSpPr>
          <p:spPr>
            <a:xfrm>
              <a:off x="6281165" y="5545074"/>
              <a:ext cx="510540" cy="509270"/>
            </a:xfrm>
            <a:custGeom>
              <a:avLst/>
              <a:gdLst/>
              <a:ahLst/>
              <a:cxnLst/>
              <a:rect l="l" t="t" r="r" b="b"/>
              <a:pathLst>
                <a:path w="510540" h="509270">
                  <a:moveTo>
                    <a:pt x="415543" y="0"/>
                  </a:moveTo>
                  <a:lnTo>
                    <a:pt x="94996" y="0"/>
                  </a:lnTo>
                  <a:lnTo>
                    <a:pt x="58025" y="7467"/>
                  </a:lnTo>
                  <a:lnTo>
                    <a:pt x="27828" y="27828"/>
                  </a:lnTo>
                  <a:lnTo>
                    <a:pt x="7467" y="58025"/>
                  </a:lnTo>
                  <a:lnTo>
                    <a:pt x="0" y="94995"/>
                  </a:lnTo>
                  <a:lnTo>
                    <a:pt x="0" y="414019"/>
                  </a:lnTo>
                  <a:lnTo>
                    <a:pt x="7467" y="450990"/>
                  </a:lnTo>
                  <a:lnTo>
                    <a:pt x="27828" y="481187"/>
                  </a:lnTo>
                  <a:lnTo>
                    <a:pt x="58025" y="501548"/>
                  </a:lnTo>
                  <a:lnTo>
                    <a:pt x="94996" y="509015"/>
                  </a:lnTo>
                  <a:lnTo>
                    <a:pt x="415543" y="509015"/>
                  </a:lnTo>
                  <a:lnTo>
                    <a:pt x="452514" y="501548"/>
                  </a:lnTo>
                  <a:lnTo>
                    <a:pt x="482711" y="481187"/>
                  </a:lnTo>
                  <a:lnTo>
                    <a:pt x="503072" y="450990"/>
                  </a:lnTo>
                  <a:lnTo>
                    <a:pt x="510539" y="414019"/>
                  </a:lnTo>
                  <a:lnTo>
                    <a:pt x="510539" y="94995"/>
                  </a:lnTo>
                  <a:lnTo>
                    <a:pt x="503072" y="58025"/>
                  </a:lnTo>
                  <a:lnTo>
                    <a:pt x="482711" y="27828"/>
                  </a:lnTo>
                  <a:lnTo>
                    <a:pt x="452514" y="7467"/>
                  </a:lnTo>
                  <a:lnTo>
                    <a:pt x="415543" y="0"/>
                  </a:lnTo>
                  <a:close/>
                </a:path>
              </a:pathLst>
            </a:custGeom>
            <a:solidFill>
              <a:srgbClr val="2830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6281165" y="5545074"/>
              <a:ext cx="510540" cy="509270"/>
            </a:xfrm>
            <a:custGeom>
              <a:avLst/>
              <a:gdLst/>
              <a:ahLst/>
              <a:cxnLst/>
              <a:rect l="l" t="t" r="r" b="b"/>
              <a:pathLst>
                <a:path w="510540" h="509270">
                  <a:moveTo>
                    <a:pt x="0" y="94995"/>
                  </a:moveTo>
                  <a:lnTo>
                    <a:pt x="7467" y="58025"/>
                  </a:lnTo>
                  <a:lnTo>
                    <a:pt x="27828" y="27828"/>
                  </a:lnTo>
                  <a:lnTo>
                    <a:pt x="58025" y="7467"/>
                  </a:lnTo>
                  <a:lnTo>
                    <a:pt x="94996" y="0"/>
                  </a:lnTo>
                  <a:lnTo>
                    <a:pt x="415543" y="0"/>
                  </a:lnTo>
                  <a:lnTo>
                    <a:pt x="452514" y="7467"/>
                  </a:lnTo>
                  <a:lnTo>
                    <a:pt x="482711" y="27828"/>
                  </a:lnTo>
                  <a:lnTo>
                    <a:pt x="503072" y="58025"/>
                  </a:lnTo>
                  <a:lnTo>
                    <a:pt x="510539" y="94995"/>
                  </a:lnTo>
                  <a:lnTo>
                    <a:pt x="510539" y="414019"/>
                  </a:lnTo>
                  <a:lnTo>
                    <a:pt x="503072" y="450990"/>
                  </a:lnTo>
                  <a:lnTo>
                    <a:pt x="482711" y="481187"/>
                  </a:lnTo>
                  <a:lnTo>
                    <a:pt x="452514" y="501548"/>
                  </a:lnTo>
                  <a:lnTo>
                    <a:pt x="415543" y="509015"/>
                  </a:lnTo>
                  <a:lnTo>
                    <a:pt x="94996" y="509015"/>
                  </a:lnTo>
                  <a:lnTo>
                    <a:pt x="58025" y="501548"/>
                  </a:lnTo>
                  <a:lnTo>
                    <a:pt x="27828" y="481187"/>
                  </a:lnTo>
                  <a:lnTo>
                    <a:pt x="7467" y="450990"/>
                  </a:lnTo>
                  <a:lnTo>
                    <a:pt x="0" y="414019"/>
                  </a:lnTo>
                  <a:lnTo>
                    <a:pt x="0" y="94995"/>
                  </a:lnTo>
                  <a:close/>
                </a:path>
              </a:pathLst>
            </a:custGeom>
            <a:ln w="7619">
              <a:solidFill>
                <a:srgbClr val="41496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6429502" y="5537403"/>
            <a:ext cx="213360" cy="4305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50" spc="-50">
                <a:solidFill>
                  <a:srgbClr val="EBEBEE"/>
                </a:solidFill>
                <a:latin typeface="Arial"/>
                <a:cs typeface="Arial"/>
              </a:rPr>
              <a:t>3</a:t>
            </a:r>
            <a:endParaRPr sz="265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7005319" y="5519369"/>
            <a:ext cx="6779259" cy="12179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0">
                <a:solidFill>
                  <a:srgbClr val="EBEBEE"/>
                </a:solidFill>
                <a:latin typeface="Arial"/>
                <a:cs typeface="Arial"/>
              </a:rPr>
              <a:t>Future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38300"/>
              </a:lnSpc>
              <a:spcBef>
                <a:spcPts val="944"/>
              </a:spcBef>
            </a:pP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Balancing</a:t>
            </a:r>
            <a:r>
              <a:rPr dirty="0" sz="1750" spc="-7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harm</a:t>
            </a:r>
            <a:r>
              <a:rPr dirty="0" sz="1750" spc="-6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prevention</a:t>
            </a:r>
            <a:r>
              <a:rPr dirty="0" sz="1750" spc="-7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and</a:t>
            </a:r>
            <a:r>
              <a:rPr dirty="0" sz="1750" spc="-6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reasonable</a:t>
            </a:r>
            <a:r>
              <a:rPr dirty="0" sz="1750" spc="-6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conduct</a:t>
            </a:r>
            <a:r>
              <a:rPr dirty="0" sz="1750" spc="-7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will</a:t>
            </a:r>
            <a:r>
              <a:rPr dirty="0" sz="1750" spc="-7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BEBEE"/>
                </a:solidFill>
                <a:latin typeface="Arial"/>
                <a:cs typeface="Arial"/>
              </a:rPr>
              <a:t>shape</a:t>
            </a:r>
            <a:r>
              <a:rPr dirty="0" sz="1750" spc="-75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EBEBEE"/>
                </a:solidFill>
                <a:latin typeface="Arial"/>
                <a:cs typeface="Arial"/>
              </a:rPr>
              <a:t>future developments.</a:t>
            </a:r>
            <a:endParaRPr sz="1750">
              <a:latin typeface="Arial"/>
              <a:cs typeface="Arial"/>
            </a:endParaRPr>
          </a:p>
        </p:txBody>
      </p:sp>
      <p:pic>
        <p:nvPicPr>
          <p:cNvPr id="21" name="object 2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800331" y="7630666"/>
            <a:ext cx="2830068" cy="5425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5486400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5500" rIns="0" bIns="0" rtlCol="0" vert="horz">
            <a:spAutoFit/>
          </a:bodyPr>
          <a:lstStyle/>
          <a:p>
            <a:pPr marL="34925">
              <a:lnSpc>
                <a:spcPct val="100000"/>
              </a:lnSpc>
              <a:spcBef>
                <a:spcPts val="105"/>
              </a:spcBef>
            </a:pPr>
            <a:r>
              <a:rPr dirty="0" sz="6150" spc="-10" b="1">
                <a:solidFill>
                  <a:srgbClr val="00AFEF"/>
                </a:solidFill>
                <a:latin typeface="Carlito"/>
                <a:cs typeface="Carlito"/>
              </a:rPr>
              <a:t>Introduction</a:t>
            </a:r>
            <a:endParaRPr sz="6150">
              <a:latin typeface="Carlito"/>
              <a:cs typeface="Carlito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81304" y="3018840"/>
            <a:ext cx="7626350" cy="2235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8100"/>
              </a:lnSpc>
              <a:spcBef>
                <a:spcPts val="100"/>
              </a:spcBef>
            </a:pP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Breach</a:t>
            </a:r>
            <a:r>
              <a:rPr dirty="0" sz="1750" spc="-3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of</a:t>
            </a:r>
            <a:r>
              <a:rPr dirty="0" sz="1750" spc="-2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duty</a:t>
            </a:r>
            <a:r>
              <a:rPr dirty="0" sz="1750" spc="-3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is</a:t>
            </a:r>
            <a:r>
              <a:rPr dirty="0" sz="1750" spc="-3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a</a:t>
            </a:r>
            <a:r>
              <a:rPr dirty="0" sz="1750" spc="-3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crucial</a:t>
            </a:r>
            <a:r>
              <a:rPr dirty="0" sz="1750" spc="-2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concept</a:t>
            </a:r>
            <a:r>
              <a:rPr dirty="0" sz="1750" spc="-3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in</a:t>
            </a:r>
            <a:r>
              <a:rPr dirty="0" sz="1750" spc="-2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tort</a:t>
            </a:r>
            <a:r>
              <a:rPr dirty="0" sz="1750" spc="-4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law.</a:t>
            </a:r>
            <a:r>
              <a:rPr dirty="0" sz="1750" spc="-2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It</a:t>
            </a:r>
            <a:r>
              <a:rPr dirty="0" sz="1750" spc="-4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occurs</a:t>
            </a:r>
            <a:r>
              <a:rPr dirty="0" sz="1750" spc="-2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when</a:t>
            </a:r>
            <a:r>
              <a:rPr dirty="0" sz="1750" spc="-5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someone</a:t>
            </a:r>
            <a:r>
              <a:rPr dirty="0" sz="1750" spc="-6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fails</a:t>
            </a:r>
            <a:r>
              <a:rPr dirty="0" sz="1750" spc="-3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 spc="-25">
                <a:solidFill>
                  <a:srgbClr val="C8C2C0"/>
                </a:solidFill>
                <a:latin typeface="Georgia"/>
                <a:cs typeface="Georgia"/>
              </a:rPr>
              <a:t>to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meet</a:t>
            </a:r>
            <a:r>
              <a:rPr dirty="0" sz="1750" spc="-5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the</a:t>
            </a:r>
            <a:r>
              <a:rPr dirty="0" sz="1750" spc="-3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legally</a:t>
            </a:r>
            <a:r>
              <a:rPr dirty="0" sz="1750" spc="-4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required</a:t>
            </a:r>
            <a:r>
              <a:rPr dirty="0" sz="1750" spc="-7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standard</a:t>
            </a:r>
            <a:r>
              <a:rPr dirty="0" sz="1750" spc="-4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of</a:t>
            </a:r>
            <a:r>
              <a:rPr dirty="0" sz="1750" spc="-3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care,</a:t>
            </a:r>
            <a:r>
              <a:rPr dirty="0" sz="1750" spc="-3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potentially</a:t>
            </a:r>
            <a:r>
              <a:rPr dirty="0" sz="1750" spc="-4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causing</a:t>
            </a:r>
            <a:r>
              <a:rPr dirty="0" sz="1750" spc="-3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harm.</a:t>
            </a:r>
            <a:r>
              <a:rPr dirty="0" sz="1750" spc="-5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 spc="-20">
                <a:solidFill>
                  <a:srgbClr val="C8C2C0"/>
                </a:solidFill>
                <a:latin typeface="Georgia"/>
                <a:cs typeface="Georgia"/>
              </a:rPr>
              <a:t>This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element</a:t>
            </a:r>
            <a:r>
              <a:rPr dirty="0" sz="1750" spc="-5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is</a:t>
            </a:r>
            <a:r>
              <a:rPr dirty="0" sz="1750" spc="-3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central</a:t>
            </a:r>
            <a:r>
              <a:rPr dirty="0" sz="1750" spc="-3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to</a:t>
            </a:r>
            <a:r>
              <a:rPr dirty="0" sz="1750" spc="-2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 spc="-10">
                <a:solidFill>
                  <a:srgbClr val="C8C2C0"/>
                </a:solidFill>
                <a:latin typeface="Georgia"/>
                <a:cs typeface="Georgia"/>
              </a:rPr>
              <a:t>negligence</a:t>
            </a:r>
            <a:r>
              <a:rPr dirty="0" sz="1750" spc="-2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claims</a:t>
            </a:r>
            <a:r>
              <a:rPr dirty="0" sz="1750" spc="-4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and</a:t>
            </a:r>
            <a:r>
              <a:rPr dirty="0" sz="1750" spc="-3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requires</a:t>
            </a:r>
            <a:r>
              <a:rPr dirty="0" sz="1750" spc="-6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careful</a:t>
            </a:r>
            <a:r>
              <a:rPr dirty="0" sz="1750" spc="-1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analysis</a:t>
            </a:r>
            <a:r>
              <a:rPr dirty="0" sz="1750" spc="-4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 spc="-25">
                <a:solidFill>
                  <a:srgbClr val="C8C2C0"/>
                </a:solidFill>
                <a:latin typeface="Georgia"/>
                <a:cs typeface="Georgia"/>
              </a:rPr>
              <a:t>of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circumstances</a:t>
            </a:r>
            <a:r>
              <a:rPr dirty="0" sz="1750" spc="-6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and</a:t>
            </a:r>
            <a:r>
              <a:rPr dirty="0" sz="1750" spc="-5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 spc="-10">
                <a:solidFill>
                  <a:srgbClr val="C8C2C0"/>
                </a:solidFill>
                <a:latin typeface="Georgia"/>
                <a:cs typeface="Georgia"/>
              </a:rPr>
              <a:t>actions.</a:t>
            </a:r>
            <a:endParaRPr sz="175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710"/>
              </a:spcBef>
            </a:pPr>
            <a:endParaRPr sz="17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Importance:</a:t>
            </a:r>
            <a:r>
              <a:rPr dirty="0" sz="1750" spc="-4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Central</a:t>
            </a:r>
            <a:r>
              <a:rPr dirty="0" sz="1750" spc="-4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to</a:t>
            </a:r>
            <a:r>
              <a:rPr dirty="0" sz="1750" spc="-4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negligence</a:t>
            </a:r>
            <a:r>
              <a:rPr dirty="0" sz="1750" spc="-2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claims</a:t>
            </a:r>
            <a:r>
              <a:rPr dirty="0" sz="1750" spc="-5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in</a:t>
            </a:r>
            <a:r>
              <a:rPr dirty="0" sz="1750" spc="-2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tort</a:t>
            </a:r>
            <a:r>
              <a:rPr dirty="0" sz="1750" spc="-5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 spc="-20">
                <a:solidFill>
                  <a:srgbClr val="C8C2C0"/>
                </a:solidFill>
                <a:latin typeface="Georgia"/>
                <a:cs typeface="Georgia"/>
              </a:rPr>
              <a:t>law.</a:t>
            </a:r>
            <a:endParaRPr sz="1750">
              <a:latin typeface="Georgia"/>
              <a:cs typeface="Georgi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81304" y="5598845"/>
            <a:ext cx="7755255" cy="7607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37900"/>
              </a:lnSpc>
              <a:spcBef>
                <a:spcPts val="95"/>
              </a:spcBef>
            </a:pP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Example:</a:t>
            </a:r>
            <a:r>
              <a:rPr dirty="0" sz="1750" spc="-3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A</a:t>
            </a:r>
            <a:r>
              <a:rPr dirty="0" sz="1750" spc="-2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driver</a:t>
            </a:r>
            <a:r>
              <a:rPr dirty="0" sz="1750" spc="-4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runs</a:t>
            </a:r>
            <a:r>
              <a:rPr dirty="0" sz="1750" spc="-3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a</a:t>
            </a:r>
            <a:r>
              <a:rPr dirty="0" sz="1750" spc="-2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red</a:t>
            </a:r>
            <a:r>
              <a:rPr dirty="0" sz="1750" spc="-3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light</a:t>
            </a:r>
            <a:r>
              <a:rPr dirty="0" sz="1750" spc="-5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and</a:t>
            </a:r>
            <a:r>
              <a:rPr dirty="0" sz="1750" spc="-2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causes</a:t>
            </a:r>
            <a:r>
              <a:rPr dirty="0" sz="1750" spc="-3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an</a:t>
            </a:r>
            <a:r>
              <a:rPr dirty="0" sz="1750" spc="-2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accident,</a:t>
            </a:r>
            <a:r>
              <a:rPr dirty="0" sz="1750" spc="-1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breaching</a:t>
            </a:r>
            <a:r>
              <a:rPr dirty="0" sz="1750" spc="-4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their</a:t>
            </a:r>
            <a:r>
              <a:rPr dirty="0" sz="1750" spc="-5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 spc="-20">
                <a:solidFill>
                  <a:srgbClr val="C8C2C0"/>
                </a:solidFill>
                <a:latin typeface="Georgia"/>
                <a:cs typeface="Georgia"/>
              </a:rPr>
              <a:t>duty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to</a:t>
            </a:r>
            <a:r>
              <a:rPr dirty="0" sz="1750" spc="-3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follow</a:t>
            </a:r>
            <a:r>
              <a:rPr dirty="0" sz="1750" spc="-5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traffic</a:t>
            </a:r>
            <a:r>
              <a:rPr dirty="0" sz="1750" spc="-1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laws</a:t>
            </a:r>
            <a:r>
              <a:rPr dirty="0" sz="1750" spc="-4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and</a:t>
            </a:r>
            <a:r>
              <a:rPr dirty="0" sz="1750" spc="-3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ensure</a:t>
            </a:r>
            <a:r>
              <a:rPr dirty="0" sz="1750" spc="-3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the</a:t>
            </a:r>
            <a:r>
              <a:rPr dirty="0" sz="1750" spc="-4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safety</a:t>
            </a:r>
            <a:r>
              <a:rPr dirty="0" sz="1750" spc="-1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of</a:t>
            </a:r>
            <a:r>
              <a:rPr dirty="0" sz="1750" spc="-3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others</a:t>
            </a:r>
            <a:r>
              <a:rPr dirty="0" sz="1750" spc="-5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on</a:t>
            </a:r>
            <a:r>
              <a:rPr dirty="0" sz="1750" spc="-2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the</a:t>
            </a:r>
            <a:r>
              <a:rPr dirty="0" sz="1750" spc="-4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 spc="-10">
                <a:solidFill>
                  <a:srgbClr val="C8C2C0"/>
                </a:solidFill>
                <a:latin typeface="Georgia"/>
                <a:cs typeface="Georgia"/>
              </a:rPr>
              <a:t>road.</a:t>
            </a:r>
            <a:endParaRPr sz="1750">
              <a:latin typeface="Georgia"/>
              <a:cs typeface="Georgi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98042" y="6035750"/>
            <a:ext cx="153670" cy="1416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50" spc="-25">
                <a:solidFill>
                  <a:srgbClr val="3B3838"/>
                </a:solidFill>
                <a:latin typeface="Carlito"/>
                <a:cs typeface="Carlito"/>
              </a:rPr>
              <a:t>OO</a:t>
            </a:r>
            <a:endParaRPr sz="7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399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03122" rIns="0" bIns="0" rtlCol="0" vert="horz">
            <a:spAutoFit/>
          </a:bodyPr>
          <a:lstStyle/>
          <a:p>
            <a:pPr marL="5521325">
              <a:lnSpc>
                <a:spcPct val="100000"/>
              </a:lnSpc>
              <a:spcBef>
                <a:spcPts val="105"/>
              </a:spcBef>
            </a:pPr>
            <a:r>
              <a:rPr dirty="0" sz="4450">
                <a:solidFill>
                  <a:srgbClr val="D7B6A3"/>
                </a:solidFill>
                <a:latin typeface="Georgia"/>
                <a:cs typeface="Georgia"/>
              </a:rPr>
              <a:t>Standard</a:t>
            </a:r>
            <a:r>
              <a:rPr dirty="0" sz="4450" spc="-30">
                <a:solidFill>
                  <a:srgbClr val="D7B6A3"/>
                </a:solidFill>
                <a:latin typeface="Georgia"/>
                <a:cs typeface="Georgia"/>
              </a:rPr>
              <a:t> </a:t>
            </a:r>
            <a:r>
              <a:rPr dirty="0" sz="4450">
                <a:solidFill>
                  <a:srgbClr val="D7B6A3"/>
                </a:solidFill>
                <a:latin typeface="Georgia"/>
                <a:cs typeface="Georgia"/>
              </a:rPr>
              <a:t>of</a:t>
            </a:r>
            <a:r>
              <a:rPr dirty="0" sz="4450" spc="-15">
                <a:solidFill>
                  <a:srgbClr val="D7B6A3"/>
                </a:solidFill>
                <a:latin typeface="Georgia"/>
                <a:cs typeface="Georgia"/>
              </a:rPr>
              <a:t> </a:t>
            </a:r>
            <a:r>
              <a:rPr dirty="0" sz="4450" spc="-20">
                <a:solidFill>
                  <a:srgbClr val="D7B6A3"/>
                </a:solidFill>
                <a:latin typeface="Georgia"/>
                <a:cs typeface="Georgia"/>
              </a:rPr>
              <a:t>Care</a:t>
            </a:r>
            <a:endParaRPr sz="4450">
              <a:latin typeface="Georgia"/>
              <a:cs typeface="Georgia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6280403" y="2406395"/>
            <a:ext cx="510540" cy="510540"/>
          </a:xfrm>
          <a:custGeom>
            <a:avLst/>
            <a:gdLst/>
            <a:ahLst/>
            <a:cxnLst/>
            <a:rect l="l" t="t" r="r" b="b"/>
            <a:pathLst>
              <a:path w="510540" h="510539">
                <a:moveTo>
                  <a:pt x="476503" y="0"/>
                </a:moveTo>
                <a:lnTo>
                  <a:pt x="34036" y="0"/>
                </a:lnTo>
                <a:lnTo>
                  <a:pt x="20788" y="2674"/>
                </a:lnTo>
                <a:lnTo>
                  <a:pt x="9969" y="9969"/>
                </a:lnTo>
                <a:lnTo>
                  <a:pt x="2674" y="20788"/>
                </a:lnTo>
                <a:lnTo>
                  <a:pt x="0" y="34036"/>
                </a:lnTo>
                <a:lnTo>
                  <a:pt x="0" y="476503"/>
                </a:lnTo>
                <a:lnTo>
                  <a:pt x="2674" y="489751"/>
                </a:lnTo>
                <a:lnTo>
                  <a:pt x="9969" y="500570"/>
                </a:lnTo>
                <a:lnTo>
                  <a:pt x="20788" y="507865"/>
                </a:lnTo>
                <a:lnTo>
                  <a:pt x="34036" y="510539"/>
                </a:lnTo>
                <a:lnTo>
                  <a:pt x="476503" y="510539"/>
                </a:lnTo>
                <a:lnTo>
                  <a:pt x="489751" y="507865"/>
                </a:lnTo>
                <a:lnTo>
                  <a:pt x="500570" y="500570"/>
                </a:lnTo>
                <a:lnTo>
                  <a:pt x="507865" y="489751"/>
                </a:lnTo>
                <a:lnTo>
                  <a:pt x="510540" y="476503"/>
                </a:lnTo>
                <a:lnTo>
                  <a:pt x="510540" y="34036"/>
                </a:lnTo>
                <a:lnTo>
                  <a:pt x="507865" y="20788"/>
                </a:lnTo>
                <a:lnTo>
                  <a:pt x="500570" y="9969"/>
                </a:lnTo>
                <a:lnTo>
                  <a:pt x="489751" y="2674"/>
                </a:lnTo>
                <a:lnTo>
                  <a:pt x="476503" y="0"/>
                </a:lnTo>
                <a:close/>
              </a:path>
            </a:pathLst>
          </a:custGeom>
          <a:solidFill>
            <a:srgbClr val="3734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6450329" y="2396693"/>
            <a:ext cx="170815" cy="4305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50" spc="-50">
                <a:solidFill>
                  <a:srgbClr val="C8C2C0"/>
                </a:solidFill>
                <a:latin typeface="Georgia"/>
                <a:cs typeface="Georgia"/>
              </a:rPr>
              <a:t>1</a:t>
            </a:r>
            <a:endParaRPr sz="2650">
              <a:latin typeface="Georgia"/>
              <a:cs typeface="Georgi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005319" y="2359673"/>
            <a:ext cx="2941955" cy="3065780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dirty="0" sz="2200">
                <a:solidFill>
                  <a:srgbClr val="C8C2C0"/>
                </a:solidFill>
                <a:latin typeface="Georgia"/>
                <a:cs typeface="Georgia"/>
              </a:rPr>
              <a:t>Reasonably</a:t>
            </a:r>
            <a:r>
              <a:rPr dirty="0" sz="2200" spc="-12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2200" spc="-10">
                <a:solidFill>
                  <a:srgbClr val="C8C2C0"/>
                </a:solidFill>
                <a:latin typeface="Georgia"/>
                <a:cs typeface="Georgia"/>
              </a:rPr>
              <a:t>Prudent</a:t>
            </a:r>
            <a:endParaRPr sz="22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z="2200" spc="-10">
                <a:solidFill>
                  <a:srgbClr val="C8C2C0"/>
                </a:solidFill>
                <a:latin typeface="Georgia"/>
                <a:cs typeface="Georgia"/>
              </a:rPr>
              <a:t>Person</a:t>
            </a:r>
            <a:endParaRPr sz="2200">
              <a:latin typeface="Georgia"/>
              <a:cs typeface="Georgia"/>
            </a:endParaRPr>
          </a:p>
          <a:p>
            <a:pPr marL="12700" marR="5080">
              <a:lnSpc>
                <a:spcPct val="138300"/>
              </a:lnSpc>
              <a:spcBef>
                <a:spcPts val="910"/>
              </a:spcBef>
            </a:pP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The</a:t>
            </a:r>
            <a:r>
              <a:rPr dirty="0" sz="1750" spc="-2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standard</a:t>
            </a:r>
            <a:r>
              <a:rPr dirty="0" sz="1750" spc="-3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of</a:t>
            </a:r>
            <a:r>
              <a:rPr dirty="0" sz="1750" spc="-3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care</a:t>
            </a:r>
            <a:r>
              <a:rPr dirty="0" sz="1750" spc="-2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is</a:t>
            </a:r>
            <a:r>
              <a:rPr dirty="0" sz="1750" spc="-20">
                <a:solidFill>
                  <a:srgbClr val="C8C2C0"/>
                </a:solidFill>
                <a:latin typeface="Georgia"/>
                <a:cs typeface="Georgia"/>
              </a:rPr>
              <a:t> based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on</a:t>
            </a:r>
            <a:r>
              <a:rPr dirty="0" sz="1750" spc="-1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what</a:t>
            </a:r>
            <a:r>
              <a:rPr dirty="0" sz="1750" spc="-2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a</a:t>
            </a:r>
            <a:r>
              <a:rPr dirty="0" sz="1750" spc="-1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reasonably</a:t>
            </a:r>
            <a:r>
              <a:rPr dirty="0" sz="1750" spc="-3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 spc="-10">
                <a:solidFill>
                  <a:srgbClr val="C8C2C0"/>
                </a:solidFill>
                <a:latin typeface="Georgia"/>
                <a:cs typeface="Georgia"/>
              </a:rPr>
              <a:t>prudent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person</a:t>
            </a:r>
            <a:r>
              <a:rPr dirty="0" sz="1750" spc="-3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would</a:t>
            </a:r>
            <a:r>
              <a:rPr dirty="0" sz="1750" spc="-4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do.</a:t>
            </a:r>
            <a:r>
              <a:rPr dirty="0" sz="1750" spc="-2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It</a:t>
            </a:r>
            <a:r>
              <a:rPr dirty="0" sz="1750" spc="-2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 spc="-10">
                <a:solidFill>
                  <a:srgbClr val="C8C2C0"/>
                </a:solidFill>
                <a:latin typeface="Georgia"/>
                <a:cs typeface="Georgia"/>
              </a:rPr>
              <a:t>varies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depending</a:t>
            </a:r>
            <a:r>
              <a:rPr dirty="0" sz="1750" spc="-2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on</a:t>
            </a:r>
            <a:r>
              <a:rPr dirty="0" sz="1750" spc="-2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the</a:t>
            </a:r>
            <a:r>
              <a:rPr dirty="0" sz="1750" spc="-2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 spc="-10">
                <a:solidFill>
                  <a:srgbClr val="C8C2C0"/>
                </a:solidFill>
                <a:latin typeface="Georgia"/>
                <a:cs typeface="Georgia"/>
              </a:rPr>
              <a:t>specific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situation</a:t>
            </a:r>
            <a:r>
              <a:rPr dirty="0" sz="1750" spc="-3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and</a:t>
            </a:r>
            <a:r>
              <a:rPr dirty="0" sz="1750" spc="-2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 spc="-10">
                <a:solidFill>
                  <a:srgbClr val="C8C2C0"/>
                </a:solidFill>
                <a:latin typeface="Georgia"/>
                <a:cs typeface="Georgia"/>
              </a:rPr>
              <a:t>relationship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between</a:t>
            </a:r>
            <a:r>
              <a:rPr dirty="0" sz="1750" spc="-5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 spc="-10">
                <a:solidFill>
                  <a:srgbClr val="C8C2C0"/>
                </a:solidFill>
                <a:latin typeface="Georgia"/>
                <a:cs typeface="Georgia"/>
              </a:rPr>
              <a:t>parties.</a:t>
            </a:r>
            <a:endParaRPr sz="1750">
              <a:latin typeface="Georgia"/>
              <a:cs typeface="Georgia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10171176" y="2406395"/>
            <a:ext cx="510540" cy="510540"/>
          </a:xfrm>
          <a:custGeom>
            <a:avLst/>
            <a:gdLst/>
            <a:ahLst/>
            <a:cxnLst/>
            <a:rect l="l" t="t" r="r" b="b"/>
            <a:pathLst>
              <a:path w="510540" h="510539">
                <a:moveTo>
                  <a:pt x="476503" y="0"/>
                </a:moveTo>
                <a:lnTo>
                  <a:pt x="34035" y="0"/>
                </a:lnTo>
                <a:lnTo>
                  <a:pt x="20788" y="2674"/>
                </a:lnTo>
                <a:lnTo>
                  <a:pt x="9969" y="9969"/>
                </a:lnTo>
                <a:lnTo>
                  <a:pt x="2674" y="20788"/>
                </a:lnTo>
                <a:lnTo>
                  <a:pt x="0" y="34036"/>
                </a:lnTo>
                <a:lnTo>
                  <a:pt x="0" y="476503"/>
                </a:lnTo>
                <a:lnTo>
                  <a:pt x="2674" y="489751"/>
                </a:lnTo>
                <a:lnTo>
                  <a:pt x="9969" y="500570"/>
                </a:lnTo>
                <a:lnTo>
                  <a:pt x="20788" y="507865"/>
                </a:lnTo>
                <a:lnTo>
                  <a:pt x="34035" y="510539"/>
                </a:lnTo>
                <a:lnTo>
                  <a:pt x="476503" y="510539"/>
                </a:lnTo>
                <a:lnTo>
                  <a:pt x="489751" y="507865"/>
                </a:lnTo>
                <a:lnTo>
                  <a:pt x="500570" y="500570"/>
                </a:lnTo>
                <a:lnTo>
                  <a:pt x="507865" y="489751"/>
                </a:lnTo>
                <a:lnTo>
                  <a:pt x="510540" y="476503"/>
                </a:lnTo>
                <a:lnTo>
                  <a:pt x="510540" y="34036"/>
                </a:lnTo>
                <a:lnTo>
                  <a:pt x="507865" y="20788"/>
                </a:lnTo>
                <a:lnTo>
                  <a:pt x="500570" y="9969"/>
                </a:lnTo>
                <a:lnTo>
                  <a:pt x="489751" y="2674"/>
                </a:lnTo>
                <a:lnTo>
                  <a:pt x="476503" y="0"/>
                </a:lnTo>
                <a:close/>
              </a:path>
            </a:pathLst>
          </a:custGeom>
          <a:solidFill>
            <a:srgbClr val="3734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10320908" y="2396693"/>
            <a:ext cx="213995" cy="4305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50" spc="-50">
                <a:solidFill>
                  <a:srgbClr val="C8C2C0"/>
                </a:solidFill>
                <a:latin typeface="Georgia"/>
                <a:cs typeface="Georgia"/>
              </a:rPr>
              <a:t>2</a:t>
            </a:r>
            <a:endParaRPr sz="2650">
              <a:latin typeface="Georgia"/>
              <a:cs typeface="Georgi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0897361" y="2380310"/>
            <a:ext cx="2867025" cy="19538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>
                <a:solidFill>
                  <a:srgbClr val="C8C2C0"/>
                </a:solidFill>
                <a:latin typeface="Georgia"/>
                <a:cs typeface="Georgia"/>
              </a:rPr>
              <a:t>Professional</a:t>
            </a:r>
            <a:r>
              <a:rPr dirty="0" sz="2200" spc="-11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2200" spc="-10">
                <a:solidFill>
                  <a:srgbClr val="C8C2C0"/>
                </a:solidFill>
                <a:latin typeface="Georgia"/>
                <a:cs typeface="Georgia"/>
              </a:rPr>
              <a:t>Standards</a:t>
            </a:r>
            <a:endParaRPr sz="2200">
              <a:latin typeface="Georgia"/>
              <a:cs typeface="Georgia"/>
            </a:endParaRPr>
          </a:p>
          <a:p>
            <a:pPr marL="12700" marR="27305">
              <a:lnSpc>
                <a:spcPct val="138500"/>
              </a:lnSpc>
              <a:spcBef>
                <a:spcPts val="915"/>
              </a:spcBef>
            </a:pP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For</a:t>
            </a:r>
            <a:r>
              <a:rPr dirty="0" sz="1750" spc="1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 spc="-10">
                <a:solidFill>
                  <a:srgbClr val="C8C2C0"/>
                </a:solidFill>
                <a:latin typeface="Georgia"/>
                <a:cs typeface="Georgia"/>
              </a:rPr>
              <a:t>professionals, </a:t>
            </a:r>
            <a:r>
              <a:rPr dirty="0" sz="1750" spc="-25">
                <a:solidFill>
                  <a:srgbClr val="C8C2C0"/>
                </a:solidFill>
                <a:latin typeface="Georgia"/>
                <a:cs typeface="Georgia"/>
              </a:rPr>
              <a:t>the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standard</a:t>
            </a:r>
            <a:r>
              <a:rPr dirty="0" sz="1750" spc="-4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is</a:t>
            </a:r>
            <a:r>
              <a:rPr dirty="0" sz="1750" spc="-2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higher.</a:t>
            </a:r>
            <a:r>
              <a:rPr dirty="0" sz="1750" spc="-4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It's</a:t>
            </a:r>
            <a:r>
              <a:rPr dirty="0" sz="1750" spc="-2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 spc="-20">
                <a:solidFill>
                  <a:srgbClr val="C8C2C0"/>
                </a:solidFill>
                <a:latin typeface="Georgia"/>
                <a:cs typeface="Georgia"/>
              </a:rPr>
              <a:t>based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on</a:t>
            </a:r>
            <a:r>
              <a:rPr dirty="0" sz="1750" spc="-3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the</a:t>
            </a:r>
            <a:r>
              <a:rPr dirty="0" sz="1750" spc="-3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expected</a:t>
            </a:r>
            <a:r>
              <a:rPr dirty="0" sz="1750" spc="-3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 spc="-10">
                <a:solidFill>
                  <a:srgbClr val="C8C2C0"/>
                </a:solidFill>
                <a:latin typeface="Georgia"/>
                <a:cs typeface="Georgia"/>
              </a:rPr>
              <a:t>competence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within</a:t>
            </a:r>
            <a:r>
              <a:rPr dirty="0" sz="1750" spc="-2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their</a:t>
            </a:r>
            <a:r>
              <a:rPr dirty="0" sz="1750" spc="-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 spc="-10">
                <a:solidFill>
                  <a:srgbClr val="C8C2C0"/>
                </a:solidFill>
                <a:latin typeface="Georgia"/>
                <a:cs typeface="Georgia"/>
              </a:rPr>
              <a:t>field.</a:t>
            </a:r>
            <a:endParaRPr sz="1750">
              <a:latin typeface="Georgia"/>
              <a:cs typeface="Georgia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6280403" y="5910071"/>
            <a:ext cx="510540" cy="510540"/>
          </a:xfrm>
          <a:custGeom>
            <a:avLst/>
            <a:gdLst/>
            <a:ahLst/>
            <a:cxnLst/>
            <a:rect l="l" t="t" r="r" b="b"/>
            <a:pathLst>
              <a:path w="510540" h="510539">
                <a:moveTo>
                  <a:pt x="476503" y="0"/>
                </a:moveTo>
                <a:lnTo>
                  <a:pt x="34036" y="0"/>
                </a:lnTo>
                <a:lnTo>
                  <a:pt x="20788" y="2674"/>
                </a:lnTo>
                <a:lnTo>
                  <a:pt x="9969" y="9969"/>
                </a:lnTo>
                <a:lnTo>
                  <a:pt x="2674" y="20788"/>
                </a:lnTo>
                <a:lnTo>
                  <a:pt x="0" y="34035"/>
                </a:lnTo>
                <a:lnTo>
                  <a:pt x="0" y="476503"/>
                </a:lnTo>
                <a:lnTo>
                  <a:pt x="2674" y="489751"/>
                </a:lnTo>
                <a:lnTo>
                  <a:pt x="9969" y="500570"/>
                </a:lnTo>
                <a:lnTo>
                  <a:pt x="20788" y="507865"/>
                </a:lnTo>
                <a:lnTo>
                  <a:pt x="34036" y="510539"/>
                </a:lnTo>
                <a:lnTo>
                  <a:pt x="476503" y="510539"/>
                </a:lnTo>
                <a:lnTo>
                  <a:pt x="489751" y="507865"/>
                </a:lnTo>
                <a:lnTo>
                  <a:pt x="500570" y="500570"/>
                </a:lnTo>
                <a:lnTo>
                  <a:pt x="507865" y="489751"/>
                </a:lnTo>
                <a:lnTo>
                  <a:pt x="510540" y="476503"/>
                </a:lnTo>
                <a:lnTo>
                  <a:pt x="510540" y="34035"/>
                </a:lnTo>
                <a:lnTo>
                  <a:pt x="507865" y="20788"/>
                </a:lnTo>
                <a:lnTo>
                  <a:pt x="500570" y="9969"/>
                </a:lnTo>
                <a:lnTo>
                  <a:pt x="489751" y="2674"/>
                </a:lnTo>
                <a:lnTo>
                  <a:pt x="476503" y="0"/>
                </a:lnTo>
                <a:close/>
              </a:path>
            </a:pathLst>
          </a:custGeom>
          <a:solidFill>
            <a:srgbClr val="3734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6429502" y="5901944"/>
            <a:ext cx="211454" cy="429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50" spc="-50">
                <a:solidFill>
                  <a:srgbClr val="C8C2C0"/>
                </a:solidFill>
                <a:latin typeface="Georgia"/>
                <a:cs typeface="Georgia"/>
              </a:rPr>
              <a:t>3</a:t>
            </a:r>
            <a:endParaRPr sz="2650">
              <a:latin typeface="Georgia"/>
              <a:cs typeface="Georgi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7005319" y="5885434"/>
            <a:ext cx="6109970" cy="12179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25">
                <a:solidFill>
                  <a:srgbClr val="C8C2C0"/>
                </a:solidFill>
                <a:latin typeface="Georgia"/>
                <a:cs typeface="Georgia"/>
              </a:rPr>
              <a:t>Context-</a:t>
            </a:r>
            <a:r>
              <a:rPr dirty="0" sz="2200" spc="-10">
                <a:solidFill>
                  <a:srgbClr val="C8C2C0"/>
                </a:solidFill>
                <a:latin typeface="Georgia"/>
                <a:cs typeface="Georgia"/>
              </a:rPr>
              <a:t>Dependent</a:t>
            </a:r>
            <a:endParaRPr sz="2200">
              <a:latin typeface="Georgia"/>
              <a:cs typeface="Georgia"/>
            </a:endParaRPr>
          </a:p>
          <a:p>
            <a:pPr marL="12700" marR="5080">
              <a:lnSpc>
                <a:spcPct val="139500"/>
              </a:lnSpc>
              <a:spcBef>
                <a:spcPts val="890"/>
              </a:spcBef>
            </a:pP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The</a:t>
            </a:r>
            <a:r>
              <a:rPr dirty="0" sz="1750" spc="-4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standard</a:t>
            </a:r>
            <a:r>
              <a:rPr dirty="0" sz="1750" spc="-4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can</a:t>
            </a:r>
            <a:r>
              <a:rPr dirty="0" sz="1750" spc="-3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change</a:t>
            </a:r>
            <a:r>
              <a:rPr dirty="0" sz="1750" spc="-2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based</a:t>
            </a:r>
            <a:r>
              <a:rPr dirty="0" sz="1750" spc="-5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on</a:t>
            </a:r>
            <a:r>
              <a:rPr dirty="0" sz="1750" spc="-3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circumstances.</a:t>
            </a:r>
            <a:r>
              <a:rPr dirty="0" sz="1750" spc="-2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Factors</a:t>
            </a:r>
            <a:r>
              <a:rPr dirty="0" sz="1750" spc="-5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 spc="-20">
                <a:solidFill>
                  <a:srgbClr val="C8C2C0"/>
                </a:solidFill>
                <a:latin typeface="Georgia"/>
                <a:cs typeface="Georgia"/>
              </a:rPr>
              <a:t>like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expertise</a:t>
            </a:r>
            <a:r>
              <a:rPr dirty="0" sz="1750" spc="-4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and</a:t>
            </a:r>
            <a:r>
              <a:rPr dirty="0" sz="1750" spc="-3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potential</a:t>
            </a:r>
            <a:r>
              <a:rPr dirty="0" sz="1750" spc="-3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risks</a:t>
            </a:r>
            <a:r>
              <a:rPr dirty="0" sz="1750" spc="-4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are</a:t>
            </a:r>
            <a:r>
              <a:rPr dirty="0" sz="1750" spc="-3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 spc="-10">
                <a:solidFill>
                  <a:srgbClr val="C8C2C0"/>
                </a:solidFill>
                <a:latin typeface="Georgia"/>
                <a:cs typeface="Georgia"/>
              </a:rPr>
              <a:t>considered.</a:t>
            </a:r>
            <a:endParaRPr sz="1750">
              <a:latin typeface="Georgia"/>
              <a:cs typeface="Georgia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61647" y="7592566"/>
            <a:ext cx="2895600" cy="5532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399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44259" y="520649"/>
            <a:ext cx="5031105" cy="59880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750">
                <a:solidFill>
                  <a:srgbClr val="D7B6A3"/>
                </a:solidFill>
                <a:latin typeface="Georgia"/>
                <a:cs typeface="Georgia"/>
              </a:rPr>
              <a:t>Reasonable</a:t>
            </a:r>
            <a:r>
              <a:rPr dirty="0" sz="3750" spc="-90">
                <a:solidFill>
                  <a:srgbClr val="D7B6A3"/>
                </a:solidFill>
                <a:latin typeface="Georgia"/>
                <a:cs typeface="Georgia"/>
              </a:rPr>
              <a:t> </a:t>
            </a:r>
            <a:r>
              <a:rPr dirty="0" sz="3750">
                <a:solidFill>
                  <a:srgbClr val="D7B6A3"/>
                </a:solidFill>
                <a:latin typeface="Georgia"/>
                <a:cs typeface="Georgia"/>
              </a:rPr>
              <a:t>Person</a:t>
            </a:r>
            <a:r>
              <a:rPr dirty="0" sz="3750" spc="-50">
                <a:solidFill>
                  <a:srgbClr val="D7B6A3"/>
                </a:solidFill>
                <a:latin typeface="Georgia"/>
                <a:cs typeface="Georgia"/>
              </a:rPr>
              <a:t> </a:t>
            </a:r>
            <a:r>
              <a:rPr dirty="0" sz="3750" spc="-20">
                <a:solidFill>
                  <a:srgbClr val="D7B6A3"/>
                </a:solidFill>
                <a:latin typeface="Georgia"/>
                <a:cs typeface="Georgia"/>
              </a:rPr>
              <a:t>Test</a:t>
            </a:r>
            <a:endParaRPr sz="3750">
              <a:latin typeface="Georgia"/>
              <a:cs typeface="Georgia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6228588" y="1452372"/>
            <a:ext cx="1077595" cy="6210300"/>
            <a:chOff x="6228588" y="1452372"/>
            <a:chExt cx="1077595" cy="6210300"/>
          </a:xfrm>
        </p:grpSpPr>
        <p:sp>
          <p:nvSpPr>
            <p:cNvPr id="5" name="object 5" descr=""/>
            <p:cNvSpPr/>
            <p:nvPr/>
          </p:nvSpPr>
          <p:spPr>
            <a:xfrm>
              <a:off x="6431280" y="1452371"/>
              <a:ext cx="875030" cy="6210300"/>
            </a:xfrm>
            <a:custGeom>
              <a:avLst/>
              <a:gdLst/>
              <a:ahLst/>
              <a:cxnLst/>
              <a:rect l="l" t="t" r="r" b="b"/>
              <a:pathLst>
                <a:path w="875029" h="6210300">
                  <a:moveTo>
                    <a:pt x="22860" y="5080"/>
                  </a:moveTo>
                  <a:lnTo>
                    <a:pt x="17780" y="0"/>
                  </a:lnTo>
                  <a:lnTo>
                    <a:pt x="5080" y="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0" y="6205182"/>
                  </a:lnTo>
                  <a:lnTo>
                    <a:pt x="5080" y="6210300"/>
                  </a:lnTo>
                  <a:lnTo>
                    <a:pt x="17780" y="6210300"/>
                  </a:lnTo>
                  <a:lnTo>
                    <a:pt x="22860" y="6205182"/>
                  </a:lnTo>
                  <a:lnTo>
                    <a:pt x="22860" y="5080"/>
                  </a:lnTo>
                  <a:close/>
                </a:path>
                <a:path w="875029" h="6210300">
                  <a:moveTo>
                    <a:pt x="874776" y="424180"/>
                  </a:moveTo>
                  <a:lnTo>
                    <a:pt x="869696" y="419100"/>
                  </a:lnTo>
                  <a:lnTo>
                    <a:pt x="209296" y="419100"/>
                  </a:lnTo>
                  <a:lnTo>
                    <a:pt x="204216" y="424180"/>
                  </a:lnTo>
                  <a:lnTo>
                    <a:pt x="204216" y="430530"/>
                  </a:lnTo>
                  <a:lnTo>
                    <a:pt x="204216" y="436880"/>
                  </a:lnTo>
                  <a:lnTo>
                    <a:pt x="209296" y="441960"/>
                  </a:lnTo>
                  <a:lnTo>
                    <a:pt x="869696" y="441960"/>
                  </a:lnTo>
                  <a:lnTo>
                    <a:pt x="874776" y="436880"/>
                  </a:lnTo>
                  <a:lnTo>
                    <a:pt x="874776" y="424180"/>
                  </a:lnTo>
                  <a:close/>
                </a:path>
              </a:pathLst>
            </a:custGeom>
            <a:solidFill>
              <a:srgbClr val="504D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228588" y="1667256"/>
              <a:ext cx="429895" cy="431800"/>
            </a:xfrm>
            <a:custGeom>
              <a:avLst/>
              <a:gdLst/>
              <a:ahLst/>
              <a:cxnLst/>
              <a:rect l="l" t="t" r="r" b="b"/>
              <a:pathLst>
                <a:path w="429895" h="431800">
                  <a:moveTo>
                    <a:pt x="401065" y="0"/>
                  </a:moveTo>
                  <a:lnTo>
                    <a:pt x="28701" y="0"/>
                  </a:lnTo>
                  <a:lnTo>
                    <a:pt x="17520" y="2252"/>
                  </a:lnTo>
                  <a:lnTo>
                    <a:pt x="8397" y="8397"/>
                  </a:lnTo>
                  <a:lnTo>
                    <a:pt x="2252" y="17520"/>
                  </a:lnTo>
                  <a:lnTo>
                    <a:pt x="0" y="28701"/>
                  </a:lnTo>
                  <a:lnTo>
                    <a:pt x="0" y="402590"/>
                  </a:lnTo>
                  <a:lnTo>
                    <a:pt x="2252" y="413771"/>
                  </a:lnTo>
                  <a:lnTo>
                    <a:pt x="8397" y="422894"/>
                  </a:lnTo>
                  <a:lnTo>
                    <a:pt x="17520" y="429039"/>
                  </a:lnTo>
                  <a:lnTo>
                    <a:pt x="28701" y="431292"/>
                  </a:lnTo>
                  <a:lnTo>
                    <a:pt x="401065" y="431292"/>
                  </a:lnTo>
                  <a:lnTo>
                    <a:pt x="412247" y="429039"/>
                  </a:lnTo>
                  <a:lnTo>
                    <a:pt x="421370" y="422894"/>
                  </a:lnTo>
                  <a:lnTo>
                    <a:pt x="427515" y="413771"/>
                  </a:lnTo>
                  <a:lnTo>
                    <a:pt x="429767" y="402590"/>
                  </a:lnTo>
                  <a:lnTo>
                    <a:pt x="429767" y="28701"/>
                  </a:lnTo>
                  <a:lnTo>
                    <a:pt x="427515" y="17520"/>
                  </a:lnTo>
                  <a:lnTo>
                    <a:pt x="421370" y="8397"/>
                  </a:lnTo>
                  <a:lnTo>
                    <a:pt x="412247" y="2252"/>
                  </a:lnTo>
                  <a:lnTo>
                    <a:pt x="401065" y="0"/>
                  </a:lnTo>
                  <a:close/>
                </a:path>
              </a:pathLst>
            </a:custGeom>
            <a:solidFill>
              <a:srgbClr val="37343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6370065" y="1656969"/>
            <a:ext cx="148590" cy="3695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250" spc="-50">
                <a:solidFill>
                  <a:srgbClr val="C8C2C0"/>
                </a:solidFill>
                <a:latin typeface="Georgia"/>
                <a:cs typeface="Georgia"/>
              </a:rPr>
              <a:t>1</a:t>
            </a:r>
            <a:endParaRPr sz="2250">
              <a:latin typeface="Georgia"/>
              <a:cs typeface="Georgi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484109" y="1623821"/>
            <a:ext cx="6301105" cy="101726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50">
                <a:solidFill>
                  <a:srgbClr val="C8C2C0"/>
                </a:solidFill>
                <a:latin typeface="Georgia"/>
                <a:cs typeface="Georgia"/>
              </a:rPr>
              <a:t>Identify</a:t>
            </a:r>
            <a:r>
              <a:rPr dirty="0" sz="1850" spc="-4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850">
                <a:solidFill>
                  <a:srgbClr val="C8C2C0"/>
                </a:solidFill>
                <a:latin typeface="Georgia"/>
                <a:cs typeface="Georgia"/>
              </a:rPr>
              <a:t>the</a:t>
            </a:r>
            <a:r>
              <a:rPr dirty="0" sz="1850" spc="-5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850" spc="-10">
                <a:solidFill>
                  <a:srgbClr val="C8C2C0"/>
                </a:solidFill>
                <a:latin typeface="Georgia"/>
                <a:cs typeface="Georgia"/>
              </a:rPr>
              <a:t>Situation</a:t>
            </a:r>
            <a:endParaRPr sz="18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365"/>
              </a:spcBef>
            </a:pP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Analyze</a:t>
            </a:r>
            <a:r>
              <a:rPr dirty="0" sz="1500" spc="-3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the</a:t>
            </a:r>
            <a:r>
              <a:rPr dirty="0" sz="1500" spc="-3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specific</a:t>
            </a:r>
            <a:r>
              <a:rPr dirty="0" sz="1500" spc="-3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circumstances</a:t>
            </a:r>
            <a:r>
              <a:rPr dirty="0" sz="1500" spc="-6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of</a:t>
            </a:r>
            <a:r>
              <a:rPr dirty="0" sz="1500" spc="-1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the</a:t>
            </a:r>
            <a:r>
              <a:rPr dirty="0" sz="1500" spc="-3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case.</a:t>
            </a:r>
            <a:r>
              <a:rPr dirty="0" sz="1500" spc="-4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Consider</a:t>
            </a:r>
            <a:r>
              <a:rPr dirty="0" sz="1500" spc="-2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all</a:t>
            </a:r>
            <a:r>
              <a:rPr dirty="0" sz="1500" spc="-5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relevant</a:t>
            </a:r>
            <a:r>
              <a:rPr dirty="0" sz="1500" spc="-2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 spc="-10">
                <a:solidFill>
                  <a:srgbClr val="C8C2C0"/>
                </a:solidFill>
                <a:latin typeface="Georgia"/>
                <a:cs typeface="Georgia"/>
              </a:rPr>
              <a:t>factors</a:t>
            </a:r>
            <a:endParaRPr sz="15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and</a:t>
            </a:r>
            <a:r>
              <a:rPr dirty="0" sz="1500" spc="-10">
                <a:solidFill>
                  <a:srgbClr val="C8C2C0"/>
                </a:solidFill>
                <a:latin typeface="Georgia"/>
                <a:cs typeface="Georgia"/>
              </a:rPr>
              <a:t> context.</a:t>
            </a:r>
            <a:endParaRPr sz="1500">
              <a:latin typeface="Georgia"/>
              <a:cs typeface="Georgia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6228588" y="3267455"/>
            <a:ext cx="1077595" cy="431800"/>
            <a:chOff x="6228588" y="3267455"/>
            <a:chExt cx="1077595" cy="431800"/>
          </a:xfrm>
        </p:grpSpPr>
        <p:sp>
          <p:nvSpPr>
            <p:cNvPr id="10" name="object 10" descr=""/>
            <p:cNvSpPr/>
            <p:nvPr/>
          </p:nvSpPr>
          <p:spPr>
            <a:xfrm>
              <a:off x="6635496" y="3471671"/>
              <a:ext cx="670560" cy="22860"/>
            </a:xfrm>
            <a:custGeom>
              <a:avLst/>
              <a:gdLst/>
              <a:ahLst/>
              <a:cxnLst/>
              <a:rect l="l" t="t" r="r" b="b"/>
              <a:pathLst>
                <a:path w="670559" h="22860">
                  <a:moveTo>
                    <a:pt x="665479" y="0"/>
                  </a:moveTo>
                  <a:lnTo>
                    <a:pt x="5079" y="0"/>
                  </a:lnTo>
                  <a:lnTo>
                    <a:pt x="0" y="5079"/>
                  </a:lnTo>
                  <a:lnTo>
                    <a:pt x="0" y="11429"/>
                  </a:lnTo>
                  <a:lnTo>
                    <a:pt x="0" y="17779"/>
                  </a:lnTo>
                  <a:lnTo>
                    <a:pt x="5079" y="22860"/>
                  </a:lnTo>
                  <a:lnTo>
                    <a:pt x="665479" y="22860"/>
                  </a:lnTo>
                  <a:lnTo>
                    <a:pt x="670559" y="17779"/>
                  </a:lnTo>
                  <a:lnTo>
                    <a:pt x="670559" y="5079"/>
                  </a:lnTo>
                  <a:lnTo>
                    <a:pt x="665479" y="0"/>
                  </a:lnTo>
                  <a:close/>
                </a:path>
              </a:pathLst>
            </a:custGeom>
            <a:solidFill>
              <a:srgbClr val="504D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228588" y="3267455"/>
              <a:ext cx="429895" cy="431800"/>
            </a:xfrm>
            <a:custGeom>
              <a:avLst/>
              <a:gdLst/>
              <a:ahLst/>
              <a:cxnLst/>
              <a:rect l="l" t="t" r="r" b="b"/>
              <a:pathLst>
                <a:path w="429895" h="431800">
                  <a:moveTo>
                    <a:pt x="401065" y="0"/>
                  </a:moveTo>
                  <a:lnTo>
                    <a:pt x="28701" y="0"/>
                  </a:lnTo>
                  <a:lnTo>
                    <a:pt x="17520" y="2252"/>
                  </a:lnTo>
                  <a:lnTo>
                    <a:pt x="8397" y="8397"/>
                  </a:lnTo>
                  <a:lnTo>
                    <a:pt x="2252" y="17520"/>
                  </a:lnTo>
                  <a:lnTo>
                    <a:pt x="0" y="28702"/>
                  </a:lnTo>
                  <a:lnTo>
                    <a:pt x="0" y="402590"/>
                  </a:lnTo>
                  <a:lnTo>
                    <a:pt x="2252" y="413771"/>
                  </a:lnTo>
                  <a:lnTo>
                    <a:pt x="8397" y="422894"/>
                  </a:lnTo>
                  <a:lnTo>
                    <a:pt x="17520" y="429039"/>
                  </a:lnTo>
                  <a:lnTo>
                    <a:pt x="28701" y="431292"/>
                  </a:lnTo>
                  <a:lnTo>
                    <a:pt x="401065" y="431292"/>
                  </a:lnTo>
                  <a:lnTo>
                    <a:pt x="412247" y="429039"/>
                  </a:lnTo>
                  <a:lnTo>
                    <a:pt x="421370" y="422894"/>
                  </a:lnTo>
                  <a:lnTo>
                    <a:pt x="427515" y="413771"/>
                  </a:lnTo>
                  <a:lnTo>
                    <a:pt x="429767" y="402590"/>
                  </a:lnTo>
                  <a:lnTo>
                    <a:pt x="429767" y="28702"/>
                  </a:lnTo>
                  <a:lnTo>
                    <a:pt x="427515" y="17520"/>
                  </a:lnTo>
                  <a:lnTo>
                    <a:pt x="421370" y="8397"/>
                  </a:lnTo>
                  <a:lnTo>
                    <a:pt x="412247" y="2252"/>
                  </a:lnTo>
                  <a:lnTo>
                    <a:pt x="401065" y="0"/>
                  </a:lnTo>
                  <a:close/>
                </a:path>
              </a:pathLst>
            </a:custGeom>
            <a:solidFill>
              <a:srgbClr val="37343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6351270" y="3257550"/>
            <a:ext cx="186055" cy="3695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250" spc="-50">
                <a:solidFill>
                  <a:srgbClr val="C8C2C0"/>
                </a:solidFill>
                <a:latin typeface="Georgia"/>
                <a:cs typeface="Georgia"/>
              </a:rPr>
              <a:t>2</a:t>
            </a:r>
            <a:endParaRPr sz="2250">
              <a:latin typeface="Georgia"/>
              <a:cs typeface="Georgi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484109" y="3224530"/>
            <a:ext cx="6412865" cy="101726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50">
                <a:solidFill>
                  <a:srgbClr val="C8C2C0"/>
                </a:solidFill>
                <a:latin typeface="Georgia"/>
                <a:cs typeface="Georgia"/>
              </a:rPr>
              <a:t>Apply</a:t>
            </a:r>
            <a:r>
              <a:rPr dirty="0" sz="1850" spc="-5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850">
                <a:solidFill>
                  <a:srgbClr val="C8C2C0"/>
                </a:solidFill>
                <a:latin typeface="Georgia"/>
                <a:cs typeface="Georgia"/>
              </a:rPr>
              <a:t>Reasonable</a:t>
            </a:r>
            <a:r>
              <a:rPr dirty="0" sz="1850" spc="-4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850">
                <a:solidFill>
                  <a:srgbClr val="C8C2C0"/>
                </a:solidFill>
                <a:latin typeface="Georgia"/>
                <a:cs typeface="Georgia"/>
              </a:rPr>
              <a:t>Person</a:t>
            </a:r>
            <a:r>
              <a:rPr dirty="0" sz="1850" spc="-4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850" spc="-10">
                <a:solidFill>
                  <a:srgbClr val="C8C2C0"/>
                </a:solidFill>
                <a:latin typeface="Georgia"/>
                <a:cs typeface="Georgia"/>
              </a:rPr>
              <a:t>Standard</a:t>
            </a:r>
            <a:endParaRPr sz="1850">
              <a:latin typeface="Georgia"/>
              <a:cs typeface="Georgia"/>
            </a:endParaRPr>
          </a:p>
          <a:p>
            <a:pPr marL="12700" marR="5080">
              <a:lnSpc>
                <a:spcPct val="134700"/>
              </a:lnSpc>
              <a:spcBef>
                <a:spcPts val="745"/>
              </a:spcBef>
            </a:pP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Determine</a:t>
            </a:r>
            <a:r>
              <a:rPr dirty="0" sz="1500" spc="-2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how</a:t>
            </a:r>
            <a:r>
              <a:rPr dirty="0" sz="1500" spc="-2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a</a:t>
            </a:r>
            <a:r>
              <a:rPr dirty="0" sz="1500" spc="-2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 spc="-10">
                <a:solidFill>
                  <a:srgbClr val="C8C2C0"/>
                </a:solidFill>
                <a:latin typeface="Georgia"/>
                <a:cs typeface="Georgia"/>
              </a:rPr>
              <a:t>hypothetical</a:t>
            </a:r>
            <a:r>
              <a:rPr dirty="0" sz="1500" spc="-3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reasonable</a:t>
            </a:r>
            <a:r>
              <a:rPr dirty="0" sz="1500" spc="-2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person would</a:t>
            </a:r>
            <a:r>
              <a:rPr dirty="0" sz="1500" spc="-2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act</a:t>
            </a:r>
            <a:r>
              <a:rPr dirty="0" sz="1500" spc="-5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in</a:t>
            </a:r>
            <a:r>
              <a:rPr dirty="0" sz="1500" spc="-1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this</a:t>
            </a:r>
            <a:r>
              <a:rPr dirty="0" sz="1500" spc="-2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 spc="-10">
                <a:solidFill>
                  <a:srgbClr val="C8C2C0"/>
                </a:solidFill>
                <a:latin typeface="Georgia"/>
                <a:cs typeface="Georgia"/>
              </a:rPr>
              <a:t>situation. </a:t>
            </a: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Consider</a:t>
            </a:r>
            <a:r>
              <a:rPr dirty="0" sz="1500" spc="-4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common</a:t>
            </a:r>
            <a:r>
              <a:rPr dirty="0" sz="1500" spc="-2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sense</a:t>
            </a:r>
            <a:r>
              <a:rPr dirty="0" sz="1500" spc="-4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and</a:t>
            </a:r>
            <a:r>
              <a:rPr dirty="0" sz="1500" spc="-3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societal</a:t>
            </a:r>
            <a:r>
              <a:rPr dirty="0" sz="1500" spc="-6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 spc="-10">
                <a:solidFill>
                  <a:srgbClr val="C8C2C0"/>
                </a:solidFill>
                <a:latin typeface="Georgia"/>
                <a:cs typeface="Georgia"/>
              </a:rPr>
              <a:t>expectations.</a:t>
            </a:r>
            <a:endParaRPr sz="1500">
              <a:latin typeface="Georgia"/>
              <a:cs typeface="Georgia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6228588" y="4867655"/>
            <a:ext cx="1077595" cy="431800"/>
            <a:chOff x="6228588" y="4867655"/>
            <a:chExt cx="1077595" cy="431800"/>
          </a:xfrm>
        </p:grpSpPr>
        <p:sp>
          <p:nvSpPr>
            <p:cNvPr id="15" name="object 15" descr=""/>
            <p:cNvSpPr/>
            <p:nvPr/>
          </p:nvSpPr>
          <p:spPr>
            <a:xfrm>
              <a:off x="6635496" y="5071871"/>
              <a:ext cx="670560" cy="22860"/>
            </a:xfrm>
            <a:custGeom>
              <a:avLst/>
              <a:gdLst/>
              <a:ahLst/>
              <a:cxnLst/>
              <a:rect l="l" t="t" r="r" b="b"/>
              <a:pathLst>
                <a:path w="670559" h="22860">
                  <a:moveTo>
                    <a:pt x="665479" y="0"/>
                  </a:moveTo>
                  <a:lnTo>
                    <a:pt x="5079" y="0"/>
                  </a:lnTo>
                  <a:lnTo>
                    <a:pt x="0" y="5079"/>
                  </a:lnTo>
                  <a:lnTo>
                    <a:pt x="0" y="11429"/>
                  </a:lnTo>
                  <a:lnTo>
                    <a:pt x="0" y="17779"/>
                  </a:lnTo>
                  <a:lnTo>
                    <a:pt x="5079" y="22859"/>
                  </a:lnTo>
                  <a:lnTo>
                    <a:pt x="665479" y="22859"/>
                  </a:lnTo>
                  <a:lnTo>
                    <a:pt x="670559" y="17779"/>
                  </a:lnTo>
                  <a:lnTo>
                    <a:pt x="670559" y="5079"/>
                  </a:lnTo>
                  <a:lnTo>
                    <a:pt x="665479" y="0"/>
                  </a:lnTo>
                  <a:close/>
                </a:path>
              </a:pathLst>
            </a:custGeom>
            <a:solidFill>
              <a:srgbClr val="504D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228588" y="4867655"/>
              <a:ext cx="429895" cy="431800"/>
            </a:xfrm>
            <a:custGeom>
              <a:avLst/>
              <a:gdLst/>
              <a:ahLst/>
              <a:cxnLst/>
              <a:rect l="l" t="t" r="r" b="b"/>
              <a:pathLst>
                <a:path w="429895" h="431800">
                  <a:moveTo>
                    <a:pt x="401065" y="0"/>
                  </a:moveTo>
                  <a:lnTo>
                    <a:pt x="28701" y="0"/>
                  </a:lnTo>
                  <a:lnTo>
                    <a:pt x="17520" y="2252"/>
                  </a:lnTo>
                  <a:lnTo>
                    <a:pt x="8397" y="8397"/>
                  </a:lnTo>
                  <a:lnTo>
                    <a:pt x="2252" y="17520"/>
                  </a:lnTo>
                  <a:lnTo>
                    <a:pt x="0" y="28702"/>
                  </a:lnTo>
                  <a:lnTo>
                    <a:pt x="0" y="402590"/>
                  </a:lnTo>
                  <a:lnTo>
                    <a:pt x="2252" y="413771"/>
                  </a:lnTo>
                  <a:lnTo>
                    <a:pt x="8397" y="422894"/>
                  </a:lnTo>
                  <a:lnTo>
                    <a:pt x="17520" y="429039"/>
                  </a:lnTo>
                  <a:lnTo>
                    <a:pt x="28701" y="431292"/>
                  </a:lnTo>
                  <a:lnTo>
                    <a:pt x="401065" y="431292"/>
                  </a:lnTo>
                  <a:lnTo>
                    <a:pt x="412247" y="429039"/>
                  </a:lnTo>
                  <a:lnTo>
                    <a:pt x="421370" y="422894"/>
                  </a:lnTo>
                  <a:lnTo>
                    <a:pt x="427515" y="413771"/>
                  </a:lnTo>
                  <a:lnTo>
                    <a:pt x="429767" y="402590"/>
                  </a:lnTo>
                  <a:lnTo>
                    <a:pt x="429767" y="28702"/>
                  </a:lnTo>
                  <a:lnTo>
                    <a:pt x="427515" y="17520"/>
                  </a:lnTo>
                  <a:lnTo>
                    <a:pt x="421370" y="8397"/>
                  </a:lnTo>
                  <a:lnTo>
                    <a:pt x="412247" y="2252"/>
                  </a:lnTo>
                  <a:lnTo>
                    <a:pt x="401065" y="0"/>
                  </a:lnTo>
                  <a:close/>
                </a:path>
              </a:pathLst>
            </a:custGeom>
            <a:solidFill>
              <a:srgbClr val="37343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6352794" y="4858258"/>
            <a:ext cx="183515" cy="3695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250" spc="-50">
                <a:solidFill>
                  <a:srgbClr val="C8C2C0"/>
                </a:solidFill>
                <a:latin typeface="Georgia"/>
                <a:cs typeface="Georgia"/>
              </a:rPr>
              <a:t>3</a:t>
            </a:r>
            <a:endParaRPr sz="2250">
              <a:latin typeface="Georgia"/>
              <a:cs typeface="Georgia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484109" y="4825110"/>
            <a:ext cx="5969635" cy="101726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50">
                <a:solidFill>
                  <a:srgbClr val="C8C2C0"/>
                </a:solidFill>
                <a:latin typeface="Georgia"/>
                <a:cs typeface="Georgia"/>
              </a:rPr>
              <a:t>Compare</a:t>
            </a:r>
            <a:r>
              <a:rPr dirty="0" sz="1850" spc="-5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850">
                <a:solidFill>
                  <a:srgbClr val="C8C2C0"/>
                </a:solidFill>
                <a:latin typeface="Georgia"/>
                <a:cs typeface="Georgia"/>
              </a:rPr>
              <a:t>to</a:t>
            </a:r>
            <a:r>
              <a:rPr dirty="0" sz="1850" spc="-5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850">
                <a:solidFill>
                  <a:srgbClr val="C8C2C0"/>
                </a:solidFill>
                <a:latin typeface="Georgia"/>
                <a:cs typeface="Georgia"/>
              </a:rPr>
              <a:t>Defendant's</a:t>
            </a:r>
            <a:r>
              <a:rPr dirty="0" sz="1850" spc="-2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850" spc="-10">
                <a:solidFill>
                  <a:srgbClr val="C8C2C0"/>
                </a:solidFill>
                <a:latin typeface="Georgia"/>
                <a:cs typeface="Georgia"/>
              </a:rPr>
              <a:t>Actions</a:t>
            </a:r>
            <a:endParaRPr sz="1850">
              <a:latin typeface="Georgia"/>
              <a:cs typeface="Georgia"/>
            </a:endParaRPr>
          </a:p>
          <a:p>
            <a:pPr marL="12700" marR="5080">
              <a:lnSpc>
                <a:spcPct val="134700"/>
              </a:lnSpc>
              <a:spcBef>
                <a:spcPts val="740"/>
              </a:spcBef>
            </a:pP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Evaluate</a:t>
            </a:r>
            <a:r>
              <a:rPr dirty="0" sz="1500" spc="-5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the</a:t>
            </a:r>
            <a:r>
              <a:rPr dirty="0" sz="1500" spc="-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 spc="-10">
                <a:solidFill>
                  <a:srgbClr val="C8C2C0"/>
                </a:solidFill>
                <a:latin typeface="Georgia"/>
                <a:cs typeface="Georgia"/>
              </a:rPr>
              <a:t>defendant's</a:t>
            </a:r>
            <a:r>
              <a:rPr dirty="0" sz="1500" spc="-2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actual</a:t>
            </a:r>
            <a:r>
              <a:rPr dirty="0" sz="1500" spc="-3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behavior</a:t>
            </a:r>
            <a:r>
              <a:rPr dirty="0" sz="1500" spc="-1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against</a:t>
            </a:r>
            <a:r>
              <a:rPr dirty="0" sz="1500" spc="-4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the</a:t>
            </a:r>
            <a:r>
              <a:rPr dirty="0" sz="1500" spc="-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reasonable</a:t>
            </a:r>
            <a:r>
              <a:rPr dirty="0" sz="1500" spc="-2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 spc="-10">
                <a:solidFill>
                  <a:srgbClr val="C8C2C0"/>
                </a:solidFill>
                <a:latin typeface="Georgia"/>
                <a:cs typeface="Georgia"/>
              </a:rPr>
              <a:t>person </a:t>
            </a: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standard.</a:t>
            </a:r>
            <a:r>
              <a:rPr dirty="0" sz="1500" spc="-5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Identify</a:t>
            </a:r>
            <a:r>
              <a:rPr dirty="0" sz="1500" spc="-4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any</a:t>
            </a:r>
            <a:r>
              <a:rPr dirty="0" sz="1500" spc="-3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discrepancies</a:t>
            </a:r>
            <a:r>
              <a:rPr dirty="0" sz="1500" spc="-4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or</a:t>
            </a:r>
            <a:r>
              <a:rPr dirty="0" sz="1500" spc="-2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 spc="-10">
                <a:solidFill>
                  <a:srgbClr val="C8C2C0"/>
                </a:solidFill>
                <a:latin typeface="Georgia"/>
                <a:cs typeface="Georgia"/>
              </a:rPr>
              <a:t>shortcomings.</a:t>
            </a:r>
            <a:endParaRPr sz="1500">
              <a:latin typeface="Georgia"/>
              <a:cs typeface="Georgia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6228588" y="6469379"/>
            <a:ext cx="1077595" cy="429895"/>
            <a:chOff x="6228588" y="6469379"/>
            <a:chExt cx="1077595" cy="429895"/>
          </a:xfrm>
        </p:grpSpPr>
        <p:sp>
          <p:nvSpPr>
            <p:cNvPr id="20" name="object 20" descr=""/>
            <p:cNvSpPr/>
            <p:nvPr/>
          </p:nvSpPr>
          <p:spPr>
            <a:xfrm>
              <a:off x="6635496" y="6672071"/>
              <a:ext cx="670560" cy="22860"/>
            </a:xfrm>
            <a:custGeom>
              <a:avLst/>
              <a:gdLst/>
              <a:ahLst/>
              <a:cxnLst/>
              <a:rect l="l" t="t" r="r" b="b"/>
              <a:pathLst>
                <a:path w="670559" h="22859">
                  <a:moveTo>
                    <a:pt x="665479" y="0"/>
                  </a:moveTo>
                  <a:lnTo>
                    <a:pt x="5079" y="0"/>
                  </a:lnTo>
                  <a:lnTo>
                    <a:pt x="0" y="5079"/>
                  </a:lnTo>
                  <a:lnTo>
                    <a:pt x="0" y="11429"/>
                  </a:lnTo>
                  <a:lnTo>
                    <a:pt x="0" y="17779"/>
                  </a:lnTo>
                  <a:lnTo>
                    <a:pt x="5079" y="22859"/>
                  </a:lnTo>
                  <a:lnTo>
                    <a:pt x="665479" y="22859"/>
                  </a:lnTo>
                  <a:lnTo>
                    <a:pt x="670559" y="17779"/>
                  </a:lnTo>
                  <a:lnTo>
                    <a:pt x="670559" y="5079"/>
                  </a:lnTo>
                  <a:lnTo>
                    <a:pt x="665479" y="0"/>
                  </a:lnTo>
                  <a:close/>
                </a:path>
              </a:pathLst>
            </a:custGeom>
            <a:solidFill>
              <a:srgbClr val="504D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6228588" y="6469379"/>
              <a:ext cx="429895" cy="429895"/>
            </a:xfrm>
            <a:custGeom>
              <a:avLst/>
              <a:gdLst/>
              <a:ahLst/>
              <a:cxnLst/>
              <a:rect l="l" t="t" r="r" b="b"/>
              <a:pathLst>
                <a:path w="429895" h="429895">
                  <a:moveTo>
                    <a:pt x="401065" y="0"/>
                  </a:moveTo>
                  <a:lnTo>
                    <a:pt x="28701" y="0"/>
                  </a:lnTo>
                  <a:lnTo>
                    <a:pt x="17520" y="2252"/>
                  </a:lnTo>
                  <a:lnTo>
                    <a:pt x="8397" y="8397"/>
                  </a:lnTo>
                  <a:lnTo>
                    <a:pt x="2252" y="17520"/>
                  </a:lnTo>
                  <a:lnTo>
                    <a:pt x="0" y="28702"/>
                  </a:lnTo>
                  <a:lnTo>
                    <a:pt x="0" y="401066"/>
                  </a:lnTo>
                  <a:lnTo>
                    <a:pt x="2252" y="412247"/>
                  </a:lnTo>
                  <a:lnTo>
                    <a:pt x="8397" y="421370"/>
                  </a:lnTo>
                  <a:lnTo>
                    <a:pt x="17520" y="427515"/>
                  </a:lnTo>
                  <a:lnTo>
                    <a:pt x="28701" y="429768"/>
                  </a:lnTo>
                  <a:lnTo>
                    <a:pt x="401065" y="429768"/>
                  </a:lnTo>
                  <a:lnTo>
                    <a:pt x="412247" y="427515"/>
                  </a:lnTo>
                  <a:lnTo>
                    <a:pt x="421370" y="421370"/>
                  </a:lnTo>
                  <a:lnTo>
                    <a:pt x="427515" y="412247"/>
                  </a:lnTo>
                  <a:lnTo>
                    <a:pt x="429767" y="401066"/>
                  </a:lnTo>
                  <a:lnTo>
                    <a:pt x="429767" y="28702"/>
                  </a:lnTo>
                  <a:lnTo>
                    <a:pt x="427515" y="17520"/>
                  </a:lnTo>
                  <a:lnTo>
                    <a:pt x="421370" y="8397"/>
                  </a:lnTo>
                  <a:lnTo>
                    <a:pt x="412247" y="2252"/>
                  </a:lnTo>
                  <a:lnTo>
                    <a:pt x="401065" y="0"/>
                  </a:lnTo>
                  <a:close/>
                </a:path>
              </a:pathLst>
            </a:custGeom>
            <a:solidFill>
              <a:srgbClr val="37343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6350253" y="6458839"/>
            <a:ext cx="187325" cy="3695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250" spc="-50">
                <a:solidFill>
                  <a:srgbClr val="C8C2C0"/>
                </a:solidFill>
                <a:latin typeface="Georgia"/>
                <a:cs typeface="Georgia"/>
              </a:rPr>
              <a:t>4</a:t>
            </a:r>
            <a:endParaRPr sz="2250">
              <a:latin typeface="Georgia"/>
              <a:cs typeface="Georgia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7484109" y="6425565"/>
            <a:ext cx="6433820" cy="101726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50">
                <a:solidFill>
                  <a:srgbClr val="C8C2C0"/>
                </a:solidFill>
                <a:latin typeface="Georgia"/>
                <a:cs typeface="Georgia"/>
              </a:rPr>
              <a:t>Determine</a:t>
            </a:r>
            <a:r>
              <a:rPr dirty="0" sz="1850" spc="-9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850" spc="-10">
                <a:solidFill>
                  <a:srgbClr val="C8C2C0"/>
                </a:solidFill>
                <a:latin typeface="Georgia"/>
                <a:cs typeface="Georgia"/>
              </a:rPr>
              <a:t>Breach</a:t>
            </a:r>
            <a:endParaRPr sz="1850">
              <a:latin typeface="Georgia"/>
              <a:cs typeface="Georgia"/>
            </a:endParaRPr>
          </a:p>
          <a:p>
            <a:pPr marL="12700" marR="5080">
              <a:lnSpc>
                <a:spcPct val="134800"/>
              </a:lnSpc>
              <a:spcBef>
                <a:spcPts val="740"/>
              </a:spcBef>
            </a:pP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Conclude</a:t>
            </a:r>
            <a:r>
              <a:rPr dirty="0" sz="1500" spc="-3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whether</a:t>
            </a:r>
            <a:r>
              <a:rPr dirty="0" sz="1500" spc="-2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the</a:t>
            </a:r>
            <a:r>
              <a:rPr dirty="0" sz="1500" spc="-2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 spc="-10">
                <a:solidFill>
                  <a:srgbClr val="C8C2C0"/>
                </a:solidFill>
                <a:latin typeface="Georgia"/>
                <a:cs typeface="Georgia"/>
              </a:rPr>
              <a:t>defendant's</a:t>
            </a:r>
            <a:r>
              <a:rPr dirty="0" sz="1500" spc="-2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actions</a:t>
            </a:r>
            <a:r>
              <a:rPr dirty="0" sz="1500" spc="-3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fell</a:t>
            </a:r>
            <a:r>
              <a:rPr dirty="0" sz="1500" spc="-3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short</a:t>
            </a:r>
            <a:r>
              <a:rPr dirty="0" sz="1500" spc="-1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of</a:t>
            </a:r>
            <a:r>
              <a:rPr dirty="0" sz="1500" spc="-1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the</a:t>
            </a:r>
            <a:r>
              <a:rPr dirty="0" sz="1500" spc="-2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reasonable</a:t>
            </a:r>
            <a:r>
              <a:rPr dirty="0" sz="1500" spc="-2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 spc="-10">
                <a:solidFill>
                  <a:srgbClr val="C8C2C0"/>
                </a:solidFill>
                <a:latin typeface="Georgia"/>
                <a:cs typeface="Georgia"/>
              </a:rPr>
              <a:t>person </a:t>
            </a: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standard.</a:t>
            </a:r>
            <a:r>
              <a:rPr dirty="0" sz="1500" spc="-4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This</a:t>
            </a:r>
            <a:r>
              <a:rPr dirty="0" sz="1500" spc="-2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establishes</a:t>
            </a:r>
            <a:r>
              <a:rPr dirty="0" sz="1500" spc="-3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breach</a:t>
            </a:r>
            <a:r>
              <a:rPr dirty="0" sz="1500" spc="-3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of</a:t>
            </a:r>
            <a:r>
              <a:rPr dirty="0" sz="1500" spc="-10">
                <a:solidFill>
                  <a:srgbClr val="C8C2C0"/>
                </a:solidFill>
                <a:latin typeface="Georgia"/>
                <a:cs typeface="Georgia"/>
              </a:rPr>
              <a:t> duty.</a:t>
            </a:r>
            <a:endParaRPr sz="1500">
              <a:latin typeface="Georgia"/>
              <a:cs typeface="Georgia"/>
            </a:endParaRPr>
          </a:p>
        </p:txBody>
      </p:sp>
      <p:pic>
        <p:nvPicPr>
          <p:cNvPr id="24" name="object 2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09831" y="7586471"/>
            <a:ext cx="2897124" cy="5516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34800" y="7587994"/>
            <a:ext cx="2895600" cy="55321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1304" y="2309875"/>
            <a:ext cx="7077075" cy="7042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50">
                <a:solidFill>
                  <a:srgbClr val="D7B6A3"/>
                </a:solidFill>
                <a:latin typeface="Georgia"/>
                <a:cs typeface="Georgia"/>
              </a:rPr>
              <a:t>Factors</a:t>
            </a:r>
            <a:r>
              <a:rPr dirty="0" sz="4450" spc="-50">
                <a:solidFill>
                  <a:srgbClr val="D7B6A3"/>
                </a:solidFill>
                <a:latin typeface="Georgia"/>
                <a:cs typeface="Georgia"/>
              </a:rPr>
              <a:t> </a:t>
            </a:r>
            <a:r>
              <a:rPr dirty="0" sz="4450">
                <a:solidFill>
                  <a:srgbClr val="D7B6A3"/>
                </a:solidFill>
                <a:latin typeface="Georgia"/>
                <a:cs typeface="Georgia"/>
              </a:rPr>
              <a:t>Determining</a:t>
            </a:r>
            <a:r>
              <a:rPr dirty="0" sz="4450" spc="-60">
                <a:solidFill>
                  <a:srgbClr val="D7B6A3"/>
                </a:solidFill>
                <a:latin typeface="Georgia"/>
                <a:cs typeface="Georgia"/>
              </a:rPr>
              <a:t> </a:t>
            </a:r>
            <a:r>
              <a:rPr dirty="0" sz="4450" spc="-10">
                <a:solidFill>
                  <a:srgbClr val="D7B6A3"/>
                </a:solidFill>
                <a:latin typeface="Georgia"/>
                <a:cs typeface="Georgia"/>
              </a:rPr>
              <a:t>Breach</a:t>
            </a:r>
            <a:endParaRPr sz="4450">
              <a:latin typeface="Georgia"/>
              <a:cs typeface="Georgi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81304" y="3608578"/>
            <a:ext cx="3715385" cy="20447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0">
                <a:solidFill>
                  <a:srgbClr val="D7B6A3"/>
                </a:solidFill>
                <a:latin typeface="Georgia"/>
                <a:cs typeface="Georgia"/>
              </a:rPr>
              <a:t>Foreseeability </a:t>
            </a:r>
            <a:r>
              <a:rPr dirty="0" sz="2200">
                <a:solidFill>
                  <a:srgbClr val="D7B6A3"/>
                </a:solidFill>
                <a:latin typeface="Georgia"/>
                <a:cs typeface="Georgia"/>
              </a:rPr>
              <a:t>of</a:t>
            </a:r>
            <a:r>
              <a:rPr dirty="0" sz="2200" spc="-55">
                <a:solidFill>
                  <a:srgbClr val="D7B6A3"/>
                </a:solidFill>
                <a:latin typeface="Georgia"/>
                <a:cs typeface="Georgia"/>
              </a:rPr>
              <a:t> </a:t>
            </a:r>
            <a:r>
              <a:rPr dirty="0" sz="2200" spc="-20">
                <a:solidFill>
                  <a:srgbClr val="D7B6A3"/>
                </a:solidFill>
                <a:latin typeface="Georgia"/>
                <a:cs typeface="Georgia"/>
              </a:rPr>
              <a:t>Harm</a:t>
            </a:r>
            <a:endParaRPr sz="2200">
              <a:latin typeface="Georgia"/>
              <a:cs typeface="Georgia"/>
            </a:endParaRPr>
          </a:p>
          <a:p>
            <a:pPr marL="12700" marR="5080">
              <a:lnSpc>
                <a:spcPct val="138500"/>
              </a:lnSpc>
              <a:spcBef>
                <a:spcPts val="1625"/>
              </a:spcBef>
            </a:pP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Courts</a:t>
            </a:r>
            <a:r>
              <a:rPr dirty="0" sz="1750" spc="-3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consider</a:t>
            </a:r>
            <a:r>
              <a:rPr dirty="0" sz="1750" spc="-4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whether</a:t>
            </a:r>
            <a:r>
              <a:rPr dirty="0" sz="1750" spc="-5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a</a:t>
            </a:r>
            <a:r>
              <a:rPr dirty="0" sz="1750" spc="-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 spc="-10">
                <a:solidFill>
                  <a:srgbClr val="C8C2C0"/>
                </a:solidFill>
                <a:latin typeface="Georgia"/>
                <a:cs typeface="Georgia"/>
              </a:rPr>
              <a:t>reasonable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person</a:t>
            </a:r>
            <a:r>
              <a:rPr dirty="0" sz="1750" spc="-5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could</a:t>
            </a:r>
            <a:r>
              <a:rPr dirty="0" sz="1750" spc="-2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have</a:t>
            </a:r>
            <a:r>
              <a:rPr dirty="0" sz="1750" spc="-4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predicted</a:t>
            </a:r>
            <a:r>
              <a:rPr dirty="0" sz="1750" spc="-4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 spc="-25">
                <a:solidFill>
                  <a:srgbClr val="C8C2C0"/>
                </a:solidFill>
                <a:latin typeface="Georgia"/>
                <a:cs typeface="Georgia"/>
              </a:rPr>
              <a:t>the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potential</a:t>
            </a:r>
            <a:r>
              <a:rPr dirty="0" sz="1750" spc="-4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harm.</a:t>
            </a:r>
            <a:r>
              <a:rPr dirty="0" sz="1750" spc="-4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This</a:t>
            </a:r>
            <a:r>
              <a:rPr dirty="0" sz="1750" spc="-3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impacts</a:t>
            </a:r>
            <a:r>
              <a:rPr dirty="0" sz="1750" spc="-3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 spc="-25">
                <a:solidFill>
                  <a:srgbClr val="C8C2C0"/>
                </a:solidFill>
                <a:latin typeface="Georgia"/>
                <a:cs typeface="Georgia"/>
              </a:rPr>
              <a:t>the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expected</a:t>
            </a:r>
            <a:r>
              <a:rPr dirty="0" sz="1750" spc="-5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level</a:t>
            </a:r>
            <a:r>
              <a:rPr dirty="0" sz="1750" spc="-5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of</a:t>
            </a:r>
            <a:r>
              <a:rPr dirty="0" sz="1750" spc="-4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 spc="-10">
                <a:solidFill>
                  <a:srgbClr val="C8C2C0"/>
                </a:solidFill>
                <a:latin typeface="Georgia"/>
                <a:cs typeface="Georgia"/>
              </a:rPr>
              <a:t>caution.</a:t>
            </a:r>
            <a:endParaRPr sz="1750">
              <a:latin typeface="Georgia"/>
              <a:cs typeface="Georgi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320665" y="3608578"/>
            <a:ext cx="3517900" cy="167576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>
                <a:solidFill>
                  <a:srgbClr val="D7B6A3"/>
                </a:solidFill>
                <a:latin typeface="Georgia"/>
                <a:cs typeface="Georgia"/>
              </a:rPr>
              <a:t>Magnitude</a:t>
            </a:r>
            <a:r>
              <a:rPr dirty="0" sz="2200" spc="-70">
                <a:solidFill>
                  <a:srgbClr val="D7B6A3"/>
                </a:solidFill>
                <a:latin typeface="Georgia"/>
                <a:cs typeface="Georgia"/>
              </a:rPr>
              <a:t> </a:t>
            </a:r>
            <a:r>
              <a:rPr dirty="0" sz="2200">
                <a:solidFill>
                  <a:srgbClr val="D7B6A3"/>
                </a:solidFill>
                <a:latin typeface="Georgia"/>
                <a:cs typeface="Georgia"/>
              </a:rPr>
              <a:t>of</a:t>
            </a:r>
            <a:r>
              <a:rPr dirty="0" sz="2200" spc="-90">
                <a:solidFill>
                  <a:srgbClr val="D7B6A3"/>
                </a:solidFill>
                <a:latin typeface="Georgia"/>
                <a:cs typeface="Georgia"/>
              </a:rPr>
              <a:t> </a:t>
            </a:r>
            <a:r>
              <a:rPr dirty="0" sz="2200" spc="-20">
                <a:solidFill>
                  <a:srgbClr val="D7B6A3"/>
                </a:solidFill>
                <a:latin typeface="Georgia"/>
                <a:cs typeface="Georgia"/>
              </a:rPr>
              <a:t>Risk</a:t>
            </a:r>
            <a:endParaRPr sz="2200">
              <a:latin typeface="Georgia"/>
              <a:cs typeface="Georgia"/>
            </a:endParaRPr>
          </a:p>
          <a:p>
            <a:pPr marL="12700" marR="5080">
              <a:lnSpc>
                <a:spcPct val="138600"/>
              </a:lnSpc>
              <a:spcBef>
                <a:spcPts val="1625"/>
              </a:spcBef>
            </a:pP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The</a:t>
            </a:r>
            <a:r>
              <a:rPr dirty="0" sz="1750" spc="-3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potential</a:t>
            </a:r>
            <a:r>
              <a:rPr dirty="0" sz="1750" spc="-2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severity</a:t>
            </a:r>
            <a:r>
              <a:rPr dirty="0" sz="1750" spc="-4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of</a:t>
            </a:r>
            <a:r>
              <a:rPr dirty="0" sz="1750" spc="-1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harm</a:t>
            </a:r>
            <a:r>
              <a:rPr dirty="0" sz="1750" spc="-4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 spc="-25">
                <a:solidFill>
                  <a:srgbClr val="C8C2C0"/>
                </a:solidFill>
                <a:latin typeface="Georgia"/>
                <a:cs typeface="Georgia"/>
              </a:rPr>
              <a:t>is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evaluated.</a:t>
            </a:r>
            <a:r>
              <a:rPr dirty="0" sz="1750" spc="-4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Greater</a:t>
            </a:r>
            <a:r>
              <a:rPr dirty="0" sz="1750" spc="-6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risks</a:t>
            </a:r>
            <a:r>
              <a:rPr dirty="0" sz="1750" spc="-6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 spc="-10">
                <a:solidFill>
                  <a:srgbClr val="C8C2C0"/>
                </a:solidFill>
                <a:latin typeface="Georgia"/>
                <a:cs typeface="Georgia"/>
              </a:rPr>
              <a:t>typically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require</a:t>
            </a:r>
            <a:r>
              <a:rPr dirty="0" sz="1750" spc="-4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more</a:t>
            </a:r>
            <a:r>
              <a:rPr dirty="0" sz="1750" spc="-4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stringent</a:t>
            </a:r>
            <a:r>
              <a:rPr dirty="0" sz="1750" spc="-2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 spc="-10">
                <a:solidFill>
                  <a:srgbClr val="C8C2C0"/>
                </a:solidFill>
                <a:latin typeface="Georgia"/>
                <a:cs typeface="Georgia"/>
              </a:rPr>
              <a:t>precautions.</a:t>
            </a:r>
            <a:endParaRPr sz="1750">
              <a:latin typeface="Georgia"/>
              <a:cs typeface="Georgi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9860406" y="3608578"/>
            <a:ext cx="3850004" cy="167576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0">
                <a:solidFill>
                  <a:srgbClr val="D7B6A3"/>
                </a:solidFill>
                <a:latin typeface="Georgia"/>
                <a:cs typeface="Georgia"/>
              </a:rPr>
              <a:t>Practicability</a:t>
            </a:r>
            <a:r>
              <a:rPr dirty="0" sz="2200" spc="5">
                <a:solidFill>
                  <a:srgbClr val="D7B6A3"/>
                </a:solidFill>
                <a:latin typeface="Georgia"/>
                <a:cs typeface="Georgia"/>
              </a:rPr>
              <a:t> </a:t>
            </a:r>
            <a:r>
              <a:rPr dirty="0" sz="2200">
                <a:solidFill>
                  <a:srgbClr val="D7B6A3"/>
                </a:solidFill>
                <a:latin typeface="Georgia"/>
                <a:cs typeface="Georgia"/>
              </a:rPr>
              <a:t>of</a:t>
            </a:r>
            <a:r>
              <a:rPr dirty="0" sz="2200" spc="-45">
                <a:solidFill>
                  <a:srgbClr val="D7B6A3"/>
                </a:solidFill>
                <a:latin typeface="Georgia"/>
                <a:cs typeface="Georgia"/>
              </a:rPr>
              <a:t> </a:t>
            </a:r>
            <a:r>
              <a:rPr dirty="0" sz="2200" spc="-10">
                <a:solidFill>
                  <a:srgbClr val="D7B6A3"/>
                </a:solidFill>
                <a:latin typeface="Georgia"/>
                <a:cs typeface="Georgia"/>
              </a:rPr>
              <a:t>Precautions</a:t>
            </a:r>
            <a:endParaRPr sz="2200">
              <a:latin typeface="Georgia"/>
              <a:cs typeface="Georgia"/>
            </a:endParaRPr>
          </a:p>
          <a:p>
            <a:pPr marL="12700" marR="5080">
              <a:lnSpc>
                <a:spcPct val="138600"/>
              </a:lnSpc>
              <a:spcBef>
                <a:spcPts val="1625"/>
              </a:spcBef>
            </a:pP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The</a:t>
            </a:r>
            <a:r>
              <a:rPr dirty="0" sz="1750" spc="-2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feasibility</a:t>
            </a:r>
            <a:r>
              <a:rPr dirty="0" sz="1750" spc="-4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and</a:t>
            </a:r>
            <a:r>
              <a:rPr dirty="0" sz="1750" spc="-2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cost</a:t>
            </a:r>
            <a:r>
              <a:rPr dirty="0" sz="1750" spc="-2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of</a:t>
            </a:r>
            <a:r>
              <a:rPr dirty="0" sz="1750" spc="-2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 spc="-10">
                <a:solidFill>
                  <a:srgbClr val="C8C2C0"/>
                </a:solidFill>
                <a:latin typeface="Georgia"/>
                <a:cs typeface="Georgia"/>
              </a:rPr>
              <a:t>preventive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measures</a:t>
            </a:r>
            <a:r>
              <a:rPr dirty="0" sz="1750" spc="-4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are</a:t>
            </a:r>
            <a:r>
              <a:rPr dirty="0" sz="1750" spc="-2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weighed.</a:t>
            </a:r>
            <a:r>
              <a:rPr dirty="0" sz="1750" spc="-3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Courts</a:t>
            </a:r>
            <a:r>
              <a:rPr dirty="0" sz="1750" spc="-4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 spc="-10">
                <a:solidFill>
                  <a:srgbClr val="C8C2C0"/>
                </a:solidFill>
                <a:latin typeface="Georgia"/>
                <a:cs typeface="Georgia"/>
              </a:rPr>
              <a:t>consider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what</a:t>
            </a:r>
            <a:r>
              <a:rPr dirty="0" sz="1750" spc="-3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steps</a:t>
            </a:r>
            <a:r>
              <a:rPr dirty="0" sz="1750" spc="-2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were</a:t>
            </a:r>
            <a:r>
              <a:rPr dirty="0" sz="1750" spc="-3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reasonable</a:t>
            </a:r>
            <a:r>
              <a:rPr dirty="0" sz="1750" spc="-3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to</a:t>
            </a:r>
            <a:r>
              <a:rPr dirty="0" sz="1750" spc="-3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 spc="-10">
                <a:solidFill>
                  <a:srgbClr val="C8C2C0"/>
                </a:solidFill>
                <a:latin typeface="Georgia"/>
                <a:cs typeface="Georgia"/>
              </a:rPr>
              <a:t>expect.</a:t>
            </a:r>
            <a:endParaRPr sz="175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399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57976" y="494537"/>
            <a:ext cx="4930140" cy="6051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800">
                <a:solidFill>
                  <a:srgbClr val="D7B6A3"/>
                </a:solidFill>
                <a:latin typeface="Georgia"/>
                <a:cs typeface="Georgia"/>
              </a:rPr>
              <a:t>Foreseeability</a:t>
            </a:r>
            <a:r>
              <a:rPr dirty="0" sz="3800" spc="-110">
                <a:solidFill>
                  <a:srgbClr val="D7B6A3"/>
                </a:solidFill>
                <a:latin typeface="Georgia"/>
                <a:cs typeface="Georgia"/>
              </a:rPr>
              <a:t> </a:t>
            </a:r>
            <a:r>
              <a:rPr dirty="0" sz="3800">
                <a:solidFill>
                  <a:srgbClr val="D7B6A3"/>
                </a:solidFill>
                <a:latin typeface="Georgia"/>
                <a:cs typeface="Georgia"/>
              </a:rPr>
              <a:t>of</a:t>
            </a:r>
            <a:r>
              <a:rPr dirty="0" sz="3800" spc="-80">
                <a:solidFill>
                  <a:srgbClr val="D7B6A3"/>
                </a:solidFill>
                <a:latin typeface="Georgia"/>
                <a:cs typeface="Georgia"/>
              </a:rPr>
              <a:t> </a:t>
            </a:r>
            <a:r>
              <a:rPr dirty="0" sz="3800" spc="-20">
                <a:solidFill>
                  <a:srgbClr val="D7B6A3"/>
                </a:solidFill>
                <a:latin typeface="Georgia"/>
                <a:cs typeface="Georgia"/>
              </a:rPr>
              <a:t>Harm</a:t>
            </a:r>
            <a:endParaRPr sz="3800">
              <a:latin typeface="Georgia"/>
              <a:cs typeface="Georgi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0676" y="1440180"/>
            <a:ext cx="975359" cy="6251448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7427721" y="1610105"/>
            <a:ext cx="6275705" cy="57442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>
                <a:solidFill>
                  <a:srgbClr val="C8C2C0"/>
                </a:solidFill>
                <a:latin typeface="Georgia"/>
                <a:cs typeface="Georgia"/>
              </a:rPr>
              <a:t>Identify</a:t>
            </a:r>
            <a:r>
              <a:rPr dirty="0" sz="1900" spc="-7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900">
                <a:solidFill>
                  <a:srgbClr val="C8C2C0"/>
                </a:solidFill>
                <a:latin typeface="Georgia"/>
                <a:cs typeface="Georgia"/>
              </a:rPr>
              <a:t>Potential</a:t>
            </a:r>
            <a:r>
              <a:rPr dirty="0" sz="1900" spc="-7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900" spc="-10">
                <a:solidFill>
                  <a:srgbClr val="C8C2C0"/>
                </a:solidFill>
                <a:latin typeface="Georgia"/>
                <a:cs typeface="Georgia"/>
              </a:rPr>
              <a:t>Risks</a:t>
            </a:r>
            <a:endParaRPr sz="1900">
              <a:latin typeface="Georgia"/>
              <a:cs typeface="Georgia"/>
            </a:endParaRPr>
          </a:p>
          <a:p>
            <a:pPr marL="12700" marR="50165">
              <a:lnSpc>
                <a:spcPct val="140700"/>
              </a:lnSpc>
              <a:spcBef>
                <a:spcPts val="760"/>
              </a:spcBef>
            </a:pP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Analyze</a:t>
            </a:r>
            <a:r>
              <a:rPr dirty="0" sz="1500" spc="-4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the</a:t>
            </a:r>
            <a:r>
              <a:rPr dirty="0" sz="1500" spc="-4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situation</a:t>
            </a:r>
            <a:r>
              <a:rPr dirty="0" sz="1500" spc="-4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for</a:t>
            </a:r>
            <a:r>
              <a:rPr dirty="0" sz="1500" spc="-4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possible</a:t>
            </a:r>
            <a:r>
              <a:rPr dirty="0" sz="1500" spc="-2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dangers.</a:t>
            </a:r>
            <a:r>
              <a:rPr dirty="0" sz="1500" spc="-4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Consider</a:t>
            </a:r>
            <a:r>
              <a:rPr dirty="0" sz="1500" spc="-3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both</a:t>
            </a:r>
            <a:r>
              <a:rPr dirty="0" sz="1500" spc="-2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obvious</a:t>
            </a:r>
            <a:r>
              <a:rPr dirty="0" sz="1500" spc="-2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and</a:t>
            </a:r>
            <a:r>
              <a:rPr dirty="0" sz="1500" spc="-3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 spc="-20">
                <a:solidFill>
                  <a:srgbClr val="C8C2C0"/>
                </a:solidFill>
                <a:latin typeface="Georgia"/>
                <a:cs typeface="Georgia"/>
              </a:rPr>
              <a:t>less </a:t>
            </a: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apparent</a:t>
            </a:r>
            <a:r>
              <a:rPr dirty="0" sz="1500" spc="-4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 spc="-10">
                <a:solidFill>
                  <a:srgbClr val="C8C2C0"/>
                </a:solidFill>
                <a:latin typeface="Georgia"/>
                <a:cs typeface="Georgia"/>
              </a:rPr>
              <a:t>risks.</a:t>
            </a:r>
            <a:endParaRPr sz="15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15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790"/>
              </a:spcBef>
            </a:pPr>
            <a:endParaRPr sz="15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900">
                <a:solidFill>
                  <a:srgbClr val="C8C2C0"/>
                </a:solidFill>
                <a:latin typeface="Georgia"/>
                <a:cs typeface="Georgia"/>
              </a:rPr>
              <a:t>Assess</a:t>
            </a:r>
            <a:r>
              <a:rPr dirty="0" sz="1900" spc="-4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900" spc="-10">
                <a:solidFill>
                  <a:srgbClr val="C8C2C0"/>
                </a:solidFill>
                <a:latin typeface="Georgia"/>
                <a:cs typeface="Georgia"/>
              </a:rPr>
              <a:t>Likelihood</a:t>
            </a:r>
            <a:endParaRPr sz="19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490"/>
              </a:spcBef>
            </a:pP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Evaluate</a:t>
            </a:r>
            <a:r>
              <a:rPr dirty="0" sz="1500" spc="-6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the</a:t>
            </a:r>
            <a:r>
              <a:rPr dirty="0" sz="1500" spc="-2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probability</a:t>
            </a:r>
            <a:r>
              <a:rPr dirty="0" sz="1500" spc="-5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of</a:t>
            </a:r>
            <a:r>
              <a:rPr dirty="0" sz="1500" spc="-2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harm</a:t>
            </a:r>
            <a:r>
              <a:rPr dirty="0" sz="1500" spc="-3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occurring.</a:t>
            </a:r>
            <a:r>
              <a:rPr dirty="0" sz="1500" spc="-6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Consider</a:t>
            </a:r>
            <a:r>
              <a:rPr dirty="0" sz="1500" spc="-3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frequency</a:t>
            </a:r>
            <a:r>
              <a:rPr dirty="0" sz="1500" spc="-3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 spc="-25">
                <a:solidFill>
                  <a:srgbClr val="C8C2C0"/>
                </a:solidFill>
                <a:latin typeface="Georgia"/>
                <a:cs typeface="Georgia"/>
              </a:rPr>
              <a:t>and</a:t>
            </a:r>
            <a:endParaRPr sz="15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predictability</a:t>
            </a:r>
            <a:r>
              <a:rPr dirty="0" sz="1500" spc="-3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of</a:t>
            </a:r>
            <a:r>
              <a:rPr dirty="0" sz="1500" spc="-4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the</a:t>
            </a:r>
            <a:r>
              <a:rPr dirty="0" sz="1500" spc="-3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 spc="-10">
                <a:solidFill>
                  <a:srgbClr val="C8C2C0"/>
                </a:solidFill>
                <a:latin typeface="Georgia"/>
                <a:cs typeface="Georgia"/>
              </a:rPr>
              <a:t>risk.</a:t>
            </a:r>
            <a:endParaRPr sz="15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15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795"/>
              </a:spcBef>
            </a:pPr>
            <a:endParaRPr sz="15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dirty="0" sz="1900">
                <a:solidFill>
                  <a:srgbClr val="C8C2C0"/>
                </a:solidFill>
                <a:latin typeface="Georgia"/>
                <a:cs typeface="Georgia"/>
              </a:rPr>
              <a:t>Consider</a:t>
            </a:r>
            <a:r>
              <a:rPr dirty="0" sz="1900" spc="-7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900" spc="-10">
                <a:solidFill>
                  <a:srgbClr val="C8C2C0"/>
                </a:solidFill>
                <a:latin typeface="Georgia"/>
                <a:cs typeface="Georgia"/>
              </a:rPr>
              <a:t>Knowledge</a:t>
            </a:r>
            <a:endParaRPr sz="1900">
              <a:latin typeface="Georgia"/>
              <a:cs typeface="Georgia"/>
            </a:endParaRPr>
          </a:p>
          <a:p>
            <a:pPr marL="12700" marR="421640">
              <a:lnSpc>
                <a:spcPct val="140700"/>
              </a:lnSpc>
              <a:spcBef>
                <a:spcPts val="760"/>
              </a:spcBef>
            </a:pP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Determine</a:t>
            </a:r>
            <a:r>
              <a:rPr dirty="0" sz="1500" spc="-3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what</a:t>
            </a:r>
            <a:r>
              <a:rPr dirty="0" sz="1500" spc="-5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a</a:t>
            </a:r>
            <a:r>
              <a:rPr dirty="0" sz="1500" spc="-5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reasonable</a:t>
            </a:r>
            <a:r>
              <a:rPr dirty="0" sz="1500" spc="-4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person</a:t>
            </a:r>
            <a:r>
              <a:rPr dirty="0" sz="1500" spc="-2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should</a:t>
            </a:r>
            <a:r>
              <a:rPr dirty="0" sz="1500" spc="-3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know.</a:t>
            </a:r>
            <a:r>
              <a:rPr dirty="0" sz="1500" spc="-3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Factor</a:t>
            </a:r>
            <a:r>
              <a:rPr dirty="0" sz="1500" spc="-5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in</a:t>
            </a:r>
            <a:r>
              <a:rPr dirty="0" sz="1500" spc="-4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 spc="-10">
                <a:solidFill>
                  <a:srgbClr val="C8C2C0"/>
                </a:solidFill>
                <a:latin typeface="Georgia"/>
                <a:cs typeface="Georgia"/>
              </a:rPr>
              <a:t>common </a:t>
            </a: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knowledge</a:t>
            </a:r>
            <a:r>
              <a:rPr dirty="0" sz="1500" spc="-4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and</a:t>
            </a:r>
            <a:r>
              <a:rPr dirty="0" sz="1500" spc="-4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specific</a:t>
            </a:r>
            <a:r>
              <a:rPr dirty="0" sz="1500" spc="-4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 spc="-10">
                <a:solidFill>
                  <a:srgbClr val="C8C2C0"/>
                </a:solidFill>
                <a:latin typeface="Georgia"/>
                <a:cs typeface="Georgia"/>
              </a:rPr>
              <a:t>expertise.</a:t>
            </a:r>
            <a:endParaRPr sz="15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15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790"/>
              </a:spcBef>
            </a:pPr>
            <a:endParaRPr sz="15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900">
                <a:solidFill>
                  <a:srgbClr val="C8C2C0"/>
                </a:solidFill>
                <a:latin typeface="Georgia"/>
                <a:cs typeface="Georgia"/>
              </a:rPr>
              <a:t>Evaluate</a:t>
            </a:r>
            <a:r>
              <a:rPr dirty="0" sz="1900" spc="-5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900" spc="-10">
                <a:solidFill>
                  <a:srgbClr val="C8C2C0"/>
                </a:solidFill>
                <a:latin typeface="Georgia"/>
                <a:cs typeface="Georgia"/>
              </a:rPr>
              <a:t>Preventability</a:t>
            </a:r>
            <a:endParaRPr sz="1900">
              <a:latin typeface="Georgia"/>
              <a:cs typeface="Georgia"/>
            </a:endParaRPr>
          </a:p>
          <a:p>
            <a:pPr marL="12700" marR="5080">
              <a:lnSpc>
                <a:spcPct val="140700"/>
              </a:lnSpc>
              <a:spcBef>
                <a:spcPts val="760"/>
              </a:spcBef>
            </a:pP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Assess</a:t>
            </a:r>
            <a:r>
              <a:rPr dirty="0" sz="1500" spc="-3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whether</a:t>
            </a:r>
            <a:r>
              <a:rPr dirty="0" sz="1500" spc="-4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harm</a:t>
            </a:r>
            <a:r>
              <a:rPr dirty="0" sz="1500" spc="-4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could</a:t>
            </a:r>
            <a:r>
              <a:rPr dirty="0" sz="1500" spc="-5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have</a:t>
            </a:r>
            <a:r>
              <a:rPr dirty="0" sz="1500" spc="-3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been</a:t>
            </a:r>
            <a:r>
              <a:rPr dirty="0" sz="1500" spc="-3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prevented.</a:t>
            </a:r>
            <a:r>
              <a:rPr dirty="0" sz="1500" spc="-3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Consider</a:t>
            </a:r>
            <a:r>
              <a:rPr dirty="0" sz="1500" spc="-3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available</a:t>
            </a:r>
            <a:r>
              <a:rPr dirty="0" sz="1500" spc="-7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 spc="-10">
                <a:solidFill>
                  <a:srgbClr val="C8C2C0"/>
                </a:solidFill>
                <a:latin typeface="Georgia"/>
                <a:cs typeface="Georgia"/>
              </a:rPr>
              <a:t>safety </a:t>
            </a: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measures</a:t>
            </a:r>
            <a:r>
              <a:rPr dirty="0" sz="1500" spc="-4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>
                <a:solidFill>
                  <a:srgbClr val="C8C2C0"/>
                </a:solidFill>
                <a:latin typeface="Georgia"/>
                <a:cs typeface="Georgia"/>
              </a:rPr>
              <a:t>and</a:t>
            </a:r>
            <a:r>
              <a:rPr dirty="0" sz="1500" spc="-4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500" spc="-10">
                <a:solidFill>
                  <a:srgbClr val="C8C2C0"/>
                </a:solidFill>
                <a:latin typeface="Georgia"/>
                <a:cs typeface="Georgia"/>
              </a:rPr>
              <a:t>precautions.</a:t>
            </a:r>
            <a:endParaRPr sz="1500">
              <a:latin typeface="Georgia"/>
              <a:cs typeface="Georgia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631168" y="7676386"/>
            <a:ext cx="2895600" cy="55321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399" cy="28346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1304" y="3469640"/>
            <a:ext cx="4608195" cy="7042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50">
                <a:solidFill>
                  <a:srgbClr val="D7B6A3"/>
                </a:solidFill>
                <a:latin typeface="Georgia"/>
                <a:cs typeface="Georgia"/>
              </a:rPr>
              <a:t>Magnitude</a:t>
            </a:r>
            <a:r>
              <a:rPr dirty="0" sz="4450" spc="-65">
                <a:solidFill>
                  <a:srgbClr val="D7B6A3"/>
                </a:solidFill>
                <a:latin typeface="Georgia"/>
                <a:cs typeface="Georgia"/>
              </a:rPr>
              <a:t> </a:t>
            </a:r>
            <a:r>
              <a:rPr dirty="0" sz="4450">
                <a:solidFill>
                  <a:srgbClr val="D7B6A3"/>
                </a:solidFill>
                <a:latin typeface="Georgia"/>
                <a:cs typeface="Georgia"/>
              </a:rPr>
              <a:t>of</a:t>
            </a:r>
            <a:r>
              <a:rPr dirty="0" sz="4450" spc="-45">
                <a:solidFill>
                  <a:srgbClr val="D7B6A3"/>
                </a:solidFill>
                <a:latin typeface="Georgia"/>
                <a:cs typeface="Georgia"/>
              </a:rPr>
              <a:t> </a:t>
            </a:r>
            <a:r>
              <a:rPr dirty="0" sz="4450" spc="-20">
                <a:solidFill>
                  <a:srgbClr val="D7B6A3"/>
                </a:solidFill>
                <a:latin typeface="Georgia"/>
                <a:cs typeface="Georgia"/>
              </a:rPr>
              <a:t>Risk</a:t>
            </a:r>
            <a:endParaRPr sz="4450">
              <a:latin typeface="Georgia"/>
              <a:cs typeface="Georgia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781623" y="4564379"/>
          <a:ext cx="13145135" cy="29781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08300"/>
                <a:gridCol w="5570855"/>
                <a:gridCol w="4547870"/>
              </a:tblGrid>
              <a:tr h="657225">
                <a:tc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  <a:spcBef>
                          <a:spcPts val="1600"/>
                        </a:spcBef>
                      </a:pPr>
                      <a:r>
                        <a:rPr dirty="0" sz="1750">
                          <a:solidFill>
                            <a:srgbClr val="C8C2C0"/>
                          </a:solidFill>
                          <a:latin typeface="Georgia"/>
                          <a:cs typeface="Georgia"/>
                        </a:rPr>
                        <a:t>Risk </a:t>
                      </a:r>
                      <a:r>
                        <a:rPr dirty="0" sz="1750" spc="-20">
                          <a:solidFill>
                            <a:srgbClr val="C8C2C0"/>
                          </a:solidFill>
                          <a:latin typeface="Georgia"/>
                          <a:cs typeface="Georgia"/>
                        </a:rPr>
                        <a:t>Level</a:t>
                      </a:r>
                      <a:endParaRPr sz="1750">
                        <a:latin typeface="Georgia"/>
                        <a:cs typeface="Georgia"/>
                      </a:endParaRPr>
                    </a:p>
                  </a:txBody>
                  <a:tcPr marL="0" marR="0" marB="0" marT="203200">
                    <a:lnL w="57150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664335">
                        <a:lnSpc>
                          <a:spcPct val="100000"/>
                        </a:lnSpc>
                        <a:spcBef>
                          <a:spcPts val="1600"/>
                        </a:spcBef>
                      </a:pPr>
                      <a:r>
                        <a:rPr dirty="0" sz="1750" spc="-10">
                          <a:solidFill>
                            <a:srgbClr val="C8C2C0"/>
                          </a:solidFill>
                          <a:latin typeface="Georgia"/>
                          <a:cs typeface="Georgia"/>
                        </a:rPr>
                        <a:t>Description</a:t>
                      </a:r>
                      <a:endParaRPr sz="1750">
                        <a:latin typeface="Georgia"/>
                        <a:cs typeface="Georgia"/>
                      </a:endParaRPr>
                    </a:p>
                  </a:txBody>
                  <a:tcPr marL="0" marR="0" marB="0" marT="203200"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35609">
                        <a:lnSpc>
                          <a:spcPct val="100000"/>
                        </a:lnSpc>
                        <a:spcBef>
                          <a:spcPts val="1600"/>
                        </a:spcBef>
                      </a:pPr>
                      <a:r>
                        <a:rPr dirty="0" sz="1750">
                          <a:solidFill>
                            <a:srgbClr val="C8C2C0"/>
                          </a:solidFill>
                          <a:latin typeface="Georgia"/>
                          <a:cs typeface="Georgia"/>
                        </a:rPr>
                        <a:t>Required</a:t>
                      </a:r>
                      <a:r>
                        <a:rPr dirty="0" sz="1750" spc="-40">
                          <a:solidFill>
                            <a:srgbClr val="C8C2C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750" spc="-10">
                          <a:solidFill>
                            <a:srgbClr val="C8C2C0"/>
                          </a:solidFill>
                          <a:latin typeface="Georgia"/>
                          <a:cs typeface="Georgia"/>
                        </a:rPr>
                        <a:t>Precautions</a:t>
                      </a:r>
                      <a:endParaRPr sz="1750">
                        <a:latin typeface="Georgia"/>
                        <a:cs typeface="Georgia"/>
                      </a:endParaRPr>
                    </a:p>
                  </a:txBody>
                  <a:tcPr marL="0" marR="0" marB="0" marT="203200">
                    <a:lnR w="571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>
                        <a:alpha val="3921"/>
                      </a:srgbClr>
                    </a:solidFill>
                  </a:tcPr>
                </a:tc>
              </a:tr>
              <a:tr h="648970">
                <a:tc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  <a:spcBef>
                          <a:spcPts val="1545"/>
                        </a:spcBef>
                      </a:pPr>
                      <a:r>
                        <a:rPr dirty="0" sz="1750" spc="-25">
                          <a:solidFill>
                            <a:srgbClr val="C8C2C0"/>
                          </a:solidFill>
                          <a:latin typeface="Georgia"/>
                          <a:cs typeface="Georgia"/>
                        </a:rPr>
                        <a:t>Low</a:t>
                      </a:r>
                      <a:endParaRPr sz="1750">
                        <a:latin typeface="Georgia"/>
                        <a:cs typeface="Georgia"/>
                      </a:endParaRPr>
                    </a:p>
                  </a:txBody>
                  <a:tcPr marL="0" marR="0" marB="0" marT="196215">
                    <a:lnL w="57150">
                      <a:solidFill>
                        <a:srgbClr val="FFFFFF"/>
                      </a:solidFill>
                      <a:prstDash val="solid"/>
                    </a:lnL>
                    <a:solidFill>
                      <a:srgbClr val="000000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664335">
                        <a:lnSpc>
                          <a:spcPct val="100000"/>
                        </a:lnSpc>
                        <a:spcBef>
                          <a:spcPts val="1545"/>
                        </a:spcBef>
                      </a:pPr>
                      <a:r>
                        <a:rPr dirty="0" sz="1750">
                          <a:solidFill>
                            <a:srgbClr val="C8C2C0"/>
                          </a:solidFill>
                          <a:latin typeface="Georgia"/>
                          <a:cs typeface="Georgia"/>
                        </a:rPr>
                        <a:t>Minor</a:t>
                      </a:r>
                      <a:r>
                        <a:rPr dirty="0" sz="1750" spc="-30">
                          <a:solidFill>
                            <a:srgbClr val="C8C2C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750">
                          <a:solidFill>
                            <a:srgbClr val="C8C2C0"/>
                          </a:solidFill>
                          <a:latin typeface="Georgia"/>
                          <a:cs typeface="Georgia"/>
                        </a:rPr>
                        <a:t>injuries</a:t>
                      </a:r>
                      <a:r>
                        <a:rPr dirty="0" sz="1750" spc="-15">
                          <a:solidFill>
                            <a:srgbClr val="C8C2C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750">
                          <a:solidFill>
                            <a:srgbClr val="C8C2C0"/>
                          </a:solidFill>
                          <a:latin typeface="Georgia"/>
                          <a:cs typeface="Georgia"/>
                        </a:rPr>
                        <a:t>or</a:t>
                      </a:r>
                      <a:r>
                        <a:rPr dirty="0" sz="1750" spc="-20">
                          <a:solidFill>
                            <a:srgbClr val="C8C2C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750" spc="-10">
                          <a:solidFill>
                            <a:srgbClr val="C8C2C0"/>
                          </a:solidFill>
                          <a:latin typeface="Georgia"/>
                          <a:cs typeface="Georgia"/>
                        </a:rPr>
                        <a:t>damages</a:t>
                      </a:r>
                      <a:endParaRPr sz="1750">
                        <a:latin typeface="Georgia"/>
                        <a:cs typeface="Georgia"/>
                      </a:endParaRPr>
                    </a:p>
                  </a:txBody>
                  <a:tcPr marL="0" marR="0" marB="0" marT="196215">
                    <a:solidFill>
                      <a:srgbClr val="000000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35609">
                        <a:lnSpc>
                          <a:spcPct val="100000"/>
                        </a:lnSpc>
                        <a:spcBef>
                          <a:spcPts val="1545"/>
                        </a:spcBef>
                      </a:pPr>
                      <a:r>
                        <a:rPr dirty="0" sz="1750">
                          <a:solidFill>
                            <a:srgbClr val="C8C2C0"/>
                          </a:solidFill>
                          <a:latin typeface="Georgia"/>
                          <a:cs typeface="Georgia"/>
                        </a:rPr>
                        <a:t>Basic</a:t>
                      </a:r>
                      <a:r>
                        <a:rPr dirty="0" sz="1750" spc="-40">
                          <a:solidFill>
                            <a:srgbClr val="C8C2C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750">
                          <a:solidFill>
                            <a:srgbClr val="C8C2C0"/>
                          </a:solidFill>
                          <a:latin typeface="Georgia"/>
                          <a:cs typeface="Georgia"/>
                        </a:rPr>
                        <a:t>safety</a:t>
                      </a:r>
                      <a:r>
                        <a:rPr dirty="0" sz="1750" spc="-35">
                          <a:solidFill>
                            <a:srgbClr val="C8C2C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750" spc="-10">
                          <a:solidFill>
                            <a:srgbClr val="C8C2C0"/>
                          </a:solidFill>
                          <a:latin typeface="Georgia"/>
                          <a:cs typeface="Georgia"/>
                        </a:rPr>
                        <a:t>measures</a:t>
                      </a:r>
                      <a:endParaRPr sz="1750">
                        <a:latin typeface="Georgia"/>
                        <a:cs typeface="Georgia"/>
                      </a:endParaRPr>
                    </a:p>
                  </a:txBody>
                  <a:tcPr marL="0" marR="0" marB="0" marT="196215">
                    <a:lnR w="57150">
                      <a:solidFill>
                        <a:srgbClr val="FFFFFF"/>
                      </a:solidFill>
                      <a:prstDash val="solid"/>
                    </a:lnR>
                    <a:solidFill>
                      <a:srgbClr val="000000">
                        <a:alpha val="3921"/>
                      </a:srgbClr>
                    </a:solidFill>
                  </a:tcPr>
                </a:tc>
              </a:tr>
              <a:tr h="650240">
                <a:tc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  <a:spcBef>
                          <a:spcPts val="1555"/>
                        </a:spcBef>
                      </a:pPr>
                      <a:r>
                        <a:rPr dirty="0" sz="1750" spc="-10">
                          <a:solidFill>
                            <a:srgbClr val="C8C2C0"/>
                          </a:solidFill>
                          <a:latin typeface="Georgia"/>
                          <a:cs typeface="Georgia"/>
                        </a:rPr>
                        <a:t>Moderate</a:t>
                      </a:r>
                      <a:endParaRPr sz="1750">
                        <a:latin typeface="Georgia"/>
                        <a:cs typeface="Georgia"/>
                      </a:endParaRPr>
                    </a:p>
                  </a:txBody>
                  <a:tcPr marL="0" marR="0" marB="0" marT="197485">
                    <a:lnL w="57150">
                      <a:solidFill>
                        <a:srgbClr val="FFFFFF"/>
                      </a:solidFill>
                      <a:prstDash val="solid"/>
                    </a:lnL>
                    <a:solidFill>
                      <a:srgbClr val="FFFFFF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664335">
                        <a:lnSpc>
                          <a:spcPct val="100000"/>
                        </a:lnSpc>
                        <a:spcBef>
                          <a:spcPts val="1555"/>
                        </a:spcBef>
                      </a:pPr>
                      <a:r>
                        <a:rPr dirty="0" sz="1750">
                          <a:solidFill>
                            <a:srgbClr val="C8C2C0"/>
                          </a:solidFill>
                          <a:latin typeface="Georgia"/>
                          <a:cs typeface="Georgia"/>
                        </a:rPr>
                        <a:t>Significant</a:t>
                      </a:r>
                      <a:r>
                        <a:rPr dirty="0" sz="1750" spc="-40">
                          <a:solidFill>
                            <a:srgbClr val="C8C2C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750">
                          <a:solidFill>
                            <a:srgbClr val="C8C2C0"/>
                          </a:solidFill>
                          <a:latin typeface="Georgia"/>
                          <a:cs typeface="Georgia"/>
                        </a:rPr>
                        <a:t>injuries</a:t>
                      </a:r>
                      <a:r>
                        <a:rPr dirty="0" sz="1750" spc="-65">
                          <a:solidFill>
                            <a:srgbClr val="C8C2C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750">
                          <a:solidFill>
                            <a:srgbClr val="C8C2C0"/>
                          </a:solidFill>
                          <a:latin typeface="Georgia"/>
                          <a:cs typeface="Georgia"/>
                        </a:rPr>
                        <a:t>or</a:t>
                      </a:r>
                      <a:r>
                        <a:rPr dirty="0" sz="1750" spc="-60">
                          <a:solidFill>
                            <a:srgbClr val="C8C2C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750">
                          <a:solidFill>
                            <a:srgbClr val="C8C2C0"/>
                          </a:solidFill>
                          <a:latin typeface="Georgia"/>
                          <a:cs typeface="Georgia"/>
                        </a:rPr>
                        <a:t>financial</a:t>
                      </a:r>
                      <a:r>
                        <a:rPr dirty="0" sz="1750" spc="-25">
                          <a:solidFill>
                            <a:srgbClr val="C8C2C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750" spc="-20">
                          <a:solidFill>
                            <a:srgbClr val="C8C2C0"/>
                          </a:solidFill>
                          <a:latin typeface="Georgia"/>
                          <a:cs typeface="Georgia"/>
                        </a:rPr>
                        <a:t>loss</a:t>
                      </a:r>
                      <a:endParaRPr sz="1750">
                        <a:latin typeface="Georgia"/>
                        <a:cs typeface="Georgia"/>
                      </a:endParaRPr>
                    </a:p>
                  </a:txBody>
                  <a:tcPr marL="0" marR="0" marB="0" marT="197485">
                    <a:solidFill>
                      <a:srgbClr val="FFFFFF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35609">
                        <a:lnSpc>
                          <a:spcPct val="100000"/>
                        </a:lnSpc>
                        <a:spcBef>
                          <a:spcPts val="1555"/>
                        </a:spcBef>
                      </a:pPr>
                      <a:r>
                        <a:rPr dirty="0" sz="1750">
                          <a:solidFill>
                            <a:srgbClr val="C8C2C0"/>
                          </a:solidFill>
                          <a:latin typeface="Georgia"/>
                          <a:cs typeface="Georgia"/>
                        </a:rPr>
                        <a:t>Enhanced</a:t>
                      </a:r>
                      <a:r>
                        <a:rPr dirty="0" sz="1750" spc="-65">
                          <a:solidFill>
                            <a:srgbClr val="C8C2C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750">
                          <a:solidFill>
                            <a:srgbClr val="C8C2C0"/>
                          </a:solidFill>
                          <a:latin typeface="Georgia"/>
                          <a:cs typeface="Georgia"/>
                        </a:rPr>
                        <a:t>safety</a:t>
                      </a:r>
                      <a:r>
                        <a:rPr dirty="0" sz="1750" spc="-55">
                          <a:solidFill>
                            <a:srgbClr val="C8C2C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750" spc="-10">
                          <a:solidFill>
                            <a:srgbClr val="C8C2C0"/>
                          </a:solidFill>
                          <a:latin typeface="Georgia"/>
                          <a:cs typeface="Georgia"/>
                        </a:rPr>
                        <a:t>protocols</a:t>
                      </a:r>
                      <a:endParaRPr sz="1750">
                        <a:latin typeface="Georgia"/>
                        <a:cs typeface="Georgia"/>
                      </a:endParaRPr>
                    </a:p>
                  </a:txBody>
                  <a:tcPr marL="0" marR="0" marB="0" marT="197485">
                    <a:lnR w="57150">
                      <a:solidFill>
                        <a:srgbClr val="FFFFFF"/>
                      </a:solidFill>
                      <a:prstDash val="solid"/>
                    </a:lnR>
                    <a:solidFill>
                      <a:srgbClr val="FFFFFF">
                        <a:alpha val="3921"/>
                      </a:srgbClr>
                    </a:solidFill>
                  </a:tcPr>
                </a:tc>
              </a:tr>
              <a:tr h="1021715">
                <a:tc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  <a:spcBef>
                          <a:spcPts val="1550"/>
                        </a:spcBef>
                      </a:pPr>
                      <a:r>
                        <a:rPr dirty="0" sz="1750" spc="-20">
                          <a:solidFill>
                            <a:srgbClr val="C8C2C0"/>
                          </a:solidFill>
                          <a:latin typeface="Georgia"/>
                          <a:cs typeface="Georgia"/>
                        </a:rPr>
                        <a:t>High</a:t>
                      </a:r>
                      <a:endParaRPr sz="1750">
                        <a:latin typeface="Georgia"/>
                        <a:cs typeface="Georgia"/>
                      </a:endParaRPr>
                    </a:p>
                  </a:txBody>
                  <a:tcPr marL="0" marR="0" marB="0" marT="196850">
                    <a:lnL w="57150">
                      <a:solidFill>
                        <a:srgbClr val="FFFFFF"/>
                      </a:solidFill>
                      <a:prstDash val="solid"/>
                    </a:lnL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664335" marR="1155700">
                        <a:lnSpc>
                          <a:spcPct val="139400"/>
                        </a:lnSpc>
                        <a:spcBef>
                          <a:spcPts val="700"/>
                        </a:spcBef>
                      </a:pPr>
                      <a:r>
                        <a:rPr dirty="0" sz="1750">
                          <a:solidFill>
                            <a:srgbClr val="C8C2C0"/>
                          </a:solidFill>
                          <a:latin typeface="Georgia"/>
                          <a:cs typeface="Georgia"/>
                        </a:rPr>
                        <a:t>Severe</a:t>
                      </a:r>
                      <a:r>
                        <a:rPr dirty="0" sz="1750" spc="-40">
                          <a:solidFill>
                            <a:srgbClr val="C8C2C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750">
                          <a:solidFill>
                            <a:srgbClr val="C8C2C0"/>
                          </a:solidFill>
                          <a:latin typeface="Georgia"/>
                          <a:cs typeface="Georgia"/>
                        </a:rPr>
                        <a:t>injuries,</a:t>
                      </a:r>
                      <a:r>
                        <a:rPr dirty="0" sz="1750" spc="-35">
                          <a:solidFill>
                            <a:srgbClr val="C8C2C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750">
                          <a:solidFill>
                            <a:srgbClr val="C8C2C0"/>
                          </a:solidFill>
                          <a:latin typeface="Georgia"/>
                          <a:cs typeface="Georgia"/>
                        </a:rPr>
                        <a:t>fatalities,</a:t>
                      </a:r>
                      <a:r>
                        <a:rPr dirty="0" sz="1750" spc="-35">
                          <a:solidFill>
                            <a:srgbClr val="C8C2C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750" spc="-25">
                          <a:solidFill>
                            <a:srgbClr val="C8C2C0"/>
                          </a:solidFill>
                          <a:latin typeface="Georgia"/>
                          <a:cs typeface="Georgia"/>
                        </a:rPr>
                        <a:t>or </a:t>
                      </a:r>
                      <a:r>
                        <a:rPr dirty="0" sz="1750">
                          <a:solidFill>
                            <a:srgbClr val="C8C2C0"/>
                          </a:solidFill>
                          <a:latin typeface="Georgia"/>
                          <a:cs typeface="Georgia"/>
                        </a:rPr>
                        <a:t>catastrophic</a:t>
                      </a:r>
                      <a:r>
                        <a:rPr dirty="0" sz="1750" spc="-75">
                          <a:solidFill>
                            <a:srgbClr val="C8C2C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750" spc="-10">
                          <a:solidFill>
                            <a:srgbClr val="C8C2C0"/>
                          </a:solidFill>
                          <a:latin typeface="Georgia"/>
                          <a:cs typeface="Georgia"/>
                        </a:rPr>
                        <a:t>damage</a:t>
                      </a:r>
                      <a:endParaRPr sz="1750">
                        <a:latin typeface="Georgia"/>
                        <a:cs typeface="Georgia"/>
                      </a:endParaRPr>
                    </a:p>
                  </a:txBody>
                  <a:tcPr marL="0" marR="0" marB="0" marT="88900"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35609">
                        <a:lnSpc>
                          <a:spcPct val="100000"/>
                        </a:lnSpc>
                        <a:spcBef>
                          <a:spcPts val="1550"/>
                        </a:spcBef>
                      </a:pPr>
                      <a:r>
                        <a:rPr dirty="0" sz="1750">
                          <a:solidFill>
                            <a:srgbClr val="C8C2C0"/>
                          </a:solidFill>
                          <a:latin typeface="Georgia"/>
                          <a:cs typeface="Georgia"/>
                        </a:rPr>
                        <a:t>Extensive</a:t>
                      </a:r>
                      <a:r>
                        <a:rPr dirty="0" sz="1750" spc="-65">
                          <a:solidFill>
                            <a:srgbClr val="C8C2C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750">
                          <a:solidFill>
                            <a:srgbClr val="C8C2C0"/>
                          </a:solidFill>
                          <a:latin typeface="Georgia"/>
                          <a:cs typeface="Georgia"/>
                        </a:rPr>
                        <a:t>safeguards</a:t>
                      </a:r>
                      <a:r>
                        <a:rPr dirty="0" sz="1750" spc="-65">
                          <a:solidFill>
                            <a:srgbClr val="C8C2C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750">
                          <a:solidFill>
                            <a:srgbClr val="C8C2C0"/>
                          </a:solidFill>
                          <a:latin typeface="Georgia"/>
                          <a:cs typeface="Georgia"/>
                        </a:rPr>
                        <a:t>and</a:t>
                      </a:r>
                      <a:r>
                        <a:rPr dirty="0" sz="1750" spc="-60">
                          <a:solidFill>
                            <a:srgbClr val="C8C2C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750" spc="-10">
                          <a:solidFill>
                            <a:srgbClr val="C8C2C0"/>
                          </a:solidFill>
                          <a:latin typeface="Georgia"/>
                          <a:cs typeface="Georgia"/>
                        </a:rPr>
                        <a:t>monitoring</a:t>
                      </a:r>
                      <a:endParaRPr sz="1750">
                        <a:latin typeface="Georgia"/>
                        <a:cs typeface="Georgia"/>
                      </a:endParaRPr>
                    </a:p>
                  </a:txBody>
                  <a:tcPr marL="0" marR="0" marB="0" marT="196850">
                    <a:lnR w="57150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3921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58600" y="7610854"/>
            <a:ext cx="2895600" cy="55168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5486400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8821" rIns="0" bIns="0" rtlCol="0" vert="horz">
            <a:spAutoFit/>
          </a:bodyPr>
          <a:lstStyle/>
          <a:p>
            <a:pPr marL="34925">
              <a:lnSpc>
                <a:spcPct val="100000"/>
              </a:lnSpc>
              <a:spcBef>
                <a:spcPts val="105"/>
              </a:spcBef>
            </a:pPr>
            <a:r>
              <a:rPr dirty="0" sz="4450">
                <a:solidFill>
                  <a:srgbClr val="D7B6A3"/>
                </a:solidFill>
                <a:latin typeface="Georgia"/>
                <a:cs typeface="Georgia"/>
              </a:rPr>
              <a:t>Practicability</a:t>
            </a:r>
            <a:r>
              <a:rPr dirty="0" sz="4450" spc="-80">
                <a:solidFill>
                  <a:srgbClr val="D7B6A3"/>
                </a:solidFill>
                <a:latin typeface="Georgia"/>
                <a:cs typeface="Georgia"/>
              </a:rPr>
              <a:t> </a:t>
            </a:r>
            <a:r>
              <a:rPr dirty="0" sz="4450">
                <a:solidFill>
                  <a:srgbClr val="D7B6A3"/>
                </a:solidFill>
                <a:latin typeface="Georgia"/>
                <a:cs typeface="Georgia"/>
              </a:rPr>
              <a:t>of</a:t>
            </a:r>
            <a:r>
              <a:rPr dirty="0" sz="4450" spc="-45">
                <a:solidFill>
                  <a:srgbClr val="D7B6A3"/>
                </a:solidFill>
                <a:latin typeface="Georgia"/>
                <a:cs typeface="Georgia"/>
              </a:rPr>
              <a:t> </a:t>
            </a:r>
            <a:r>
              <a:rPr dirty="0" sz="4450" spc="-10">
                <a:solidFill>
                  <a:srgbClr val="D7B6A3"/>
                </a:solidFill>
                <a:latin typeface="Georgia"/>
                <a:cs typeface="Georgia"/>
              </a:rPr>
              <a:t>Precautions</a:t>
            </a:r>
            <a:endParaRPr sz="4450">
              <a:latin typeface="Georgia"/>
              <a:cs typeface="Georgia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94004" y="1767839"/>
            <a:ext cx="3665220" cy="2758440"/>
          </a:xfrm>
          <a:custGeom>
            <a:avLst/>
            <a:gdLst/>
            <a:ahLst/>
            <a:cxnLst/>
            <a:rect l="l" t="t" r="r" b="b"/>
            <a:pathLst>
              <a:path w="3665220" h="2758440">
                <a:moveTo>
                  <a:pt x="3631184" y="0"/>
                </a:moveTo>
                <a:lnTo>
                  <a:pt x="34010" y="0"/>
                </a:lnTo>
                <a:lnTo>
                  <a:pt x="20772" y="2674"/>
                </a:lnTo>
                <a:lnTo>
                  <a:pt x="9961" y="9969"/>
                </a:lnTo>
                <a:lnTo>
                  <a:pt x="2672" y="20788"/>
                </a:lnTo>
                <a:lnTo>
                  <a:pt x="0" y="34036"/>
                </a:lnTo>
                <a:lnTo>
                  <a:pt x="0" y="2724404"/>
                </a:lnTo>
                <a:lnTo>
                  <a:pt x="2672" y="2737651"/>
                </a:lnTo>
                <a:lnTo>
                  <a:pt x="9961" y="2748470"/>
                </a:lnTo>
                <a:lnTo>
                  <a:pt x="20772" y="2755765"/>
                </a:lnTo>
                <a:lnTo>
                  <a:pt x="34010" y="2758440"/>
                </a:lnTo>
                <a:lnTo>
                  <a:pt x="3631184" y="2758440"/>
                </a:lnTo>
                <a:lnTo>
                  <a:pt x="3644431" y="2755765"/>
                </a:lnTo>
                <a:lnTo>
                  <a:pt x="3655250" y="2748470"/>
                </a:lnTo>
                <a:lnTo>
                  <a:pt x="3662545" y="2737651"/>
                </a:lnTo>
                <a:lnTo>
                  <a:pt x="3665220" y="2724404"/>
                </a:lnTo>
                <a:lnTo>
                  <a:pt x="3665220" y="34036"/>
                </a:lnTo>
                <a:lnTo>
                  <a:pt x="3662545" y="20788"/>
                </a:lnTo>
                <a:lnTo>
                  <a:pt x="3655250" y="9969"/>
                </a:lnTo>
                <a:lnTo>
                  <a:pt x="3644431" y="2674"/>
                </a:lnTo>
                <a:lnTo>
                  <a:pt x="3631184" y="0"/>
                </a:lnTo>
                <a:close/>
              </a:path>
            </a:pathLst>
          </a:custGeom>
          <a:solidFill>
            <a:srgbClr val="3734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1008075" y="1968245"/>
            <a:ext cx="3169920" cy="23228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>
                <a:solidFill>
                  <a:srgbClr val="C8C2C0"/>
                </a:solidFill>
                <a:latin typeface="Georgia"/>
                <a:cs typeface="Georgia"/>
              </a:rPr>
              <a:t>Cost</a:t>
            </a:r>
            <a:r>
              <a:rPr dirty="0" sz="2200" spc="-5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2200" spc="-10">
                <a:solidFill>
                  <a:srgbClr val="C8C2C0"/>
                </a:solidFill>
                <a:latin typeface="Georgia"/>
                <a:cs typeface="Georgia"/>
              </a:rPr>
              <a:t>Analysis</a:t>
            </a:r>
            <a:endParaRPr sz="2200">
              <a:latin typeface="Georgia"/>
              <a:cs typeface="Georgia"/>
            </a:endParaRPr>
          </a:p>
          <a:p>
            <a:pPr marL="12700" marR="5080">
              <a:lnSpc>
                <a:spcPct val="138500"/>
              </a:lnSpc>
              <a:spcBef>
                <a:spcPts val="910"/>
              </a:spcBef>
            </a:pP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Evaluate</a:t>
            </a:r>
            <a:r>
              <a:rPr dirty="0" sz="1750" spc="-6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the</a:t>
            </a:r>
            <a:r>
              <a:rPr dirty="0" sz="1750" spc="-5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financial</a:t>
            </a:r>
            <a:r>
              <a:rPr dirty="0" sz="1750" spc="-4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burden</a:t>
            </a:r>
            <a:r>
              <a:rPr dirty="0" sz="1750" spc="-5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 spc="-25">
                <a:solidFill>
                  <a:srgbClr val="C8C2C0"/>
                </a:solidFill>
                <a:latin typeface="Georgia"/>
                <a:cs typeface="Georgia"/>
              </a:rPr>
              <a:t>of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implementing</a:t>
            </a:r>
            <a:r>
              <a:rPr dirty="0" sz="1750" spc="-7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safety</a:t>
            </a:r>
            <a:r>
              <a:rPr dirty="0" sz="1750" spc="-5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 spc="-10">
                <a:solidFill>
                  <a:srgbClr val="C8C2C0"/>
                </a:solidFill>
                <a:latin typeface="Georgia"/>
                <a:cs typeface="Georgia"/>
              </a:rPr>
              <a:t>measures.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Compare</a:t>
            </a:r>
            <a:r>
              <a:rPr dirty="0" sz="1750" spc="-3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this</a:t>
            </a:r>
            <a:r>
              <a:rPr dirty="0" sz="1750" spc="-3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to</a:t>
            </a:r>
            <a:r>
              <a:rPr dirty="0" sz="1750" spc="-2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 spc="-10">
                <a:solidFill>
                  <a:srgbClr val="C8C2C0"/>
                </a:solidFill>
                <a:latin typeface="Georgia"/>
                <a:cs typeface="Georgia"/>
              </a:rPr>
              <a:t>potential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damages</a:t>
            </a:r>
            <a:r>
              <a:rPr dirty="0" sz="1750" spc="-4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and</a:t>
            </a:r>
            <a:r>
              <a:rPr dirty="0" sz="1750" spc="-2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 spc="-10">
                <a:solidFill>
                  <a:srgbClr val="C8C2C0"/>
                </a:solidFill>
                <a:latin typeface="Georgia"/>
                <a:cs typeface="Georgia"/>
              </a:rPr>
              <a:t>legal consequences.</a:t>
            </a:r>
            <a:endParaRPr sz="1750">
              <a:latin typeface="Georgia"/>
              <a:cs typeface="Georgia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4684776" y="1767839"/>
            <a:ext cx="3665220" cy="2758440"/>
          </a:xfrm>
          <a:custGeom>
            <a:avLst/>
            <a:gdLst/>
            <a:ahLst/>
            <a:cxnLst/>
            <a:rect l="l" t="t" r="r" b="b"/>
            <a:pathLst>
              <a:path w="3665220" h="2758440">
                <a:moveTo>
                  <a:pt x="3631183" y="0"/>
                </a:moveTo>
                <a:lnTo>
                  <a:pt x="34036" y="0"/>
                </a:lnTo>
                <a:lnTo>
                  <a:pt x="20788" y="2674"/>
                </a:lnTo>
                <a:lnTo>
                  <a:pt x="9969" y="9969"/>
                </a:lnTo>
                <a:lnTo>
                  <a:pt x="2674" y="20788"/>
                </a:lnTo>
                <a:lnTo>
                  <a:pt x="0" y="34036"/>
                </a:lnTo>
                <a:lnTo>
                  <a:pt x="0" y="2724404"/>
                </a:lnTo>
                <a:lnTo>
                  <a:pt x="2674" y="2737651"/>
                </a:lnTo>
                <a:lnTo>
                  <a:pt x="9969" y="2748470"/>
                </a:lnTo>
                <a:lnTo>
                  <a:pt x="20788" y="2755765"/>
                </a:lnTo>
                <a:lnTo>
                  <a:pt x="34036" y="2758440"/>
                </a:lnTo>
                <a:lnTo>
                  <a:pt x="3631183" y="2758440"/>
                </a:lnTo>
                <a:lnTo>
                  <a:pt x="3644431" y="2755765"/>
                </a:lnTo>
                <a:lnTo>
                  <a:pt x="3655250" y="2748470"/>
                </a:lnTo>
                <a:lnTo>
                  <a:pt x="3662545" y="2737651"/>
                </a:lnTo>
                <a:lnTo>
                  <a:pt x="3665220" y="2724404"/>
                </a:lnTo>
                <a:lnTo>
                  <a:pt x="3665220" y="34036"/>
                </a:lnTo>
                <a:lnTo>
                  <a:pt x="3662545" y="20788"/>
                </a:lnTo>
                <a:lnTo>
                  <a:pt x="3655250" y="9969"/>
                </a:lnTo>
                <a:lnTo>
                  <a:pt x="3644431" y="2674"/>
                </a:lnTo>
                <a:lnTo>
                  <a:pt x="3631183" y="0"/>
                </a:lnTo>
                <a:close/>
              </a:path>
            </a:pathLst>
          </a:custGeom>
          <a:solidFill>
            <a:srgbClr val="3734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4900040" y="1968245"/>
            <a:ext cx="3224530" cy="19538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0">
                <a:solidFill>
                  <a:srgbClr val="C8C2C0"/>
                </a:solidFill>
                <a:latin typeface="Georgia"/>
                <a:cs typeface="Georgia"/>
              </a:rPr>
              <a:t>Technological</a:t>
            </a:r>
            <a:r>
              <a:rPr dirty="0" sz="2200" spc="-4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2200" spc="-10">
                <a:solidFill>
                  <a:srgbClr val="C8C2C0"/>
                </a:solidFill>
                <a:latin typeface="Georgia"/>
                <a:cs typeface="Georgia"/>
              </a:rPr>
              <a:t>Feasibility</a:t>
            </a:r>
            <a:endParaRPr sz="2200">
              <a:latin typeface="Georgia"/>
              <a:cs typeface="Georgia"/>
            </a:endParaRPr>
          </a:p>
          <a:p>
            <a:pPr marL="12700" marR="5080">
              <a:lnSpc>
                <a:spcPct val="138500"/>
              </a:lnSpc>
              <a:spcBef>
                <a:spcPts val="910"/>
              </a:spcBef>
            </a:pP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Assess</a:t>
            </a:r>
            <a:r>
              <a:rPr dirty="0" sz="1750" spc="-4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whether</a:t>
            </a:r>
            <a:r>
              <a:rPr dirty="0" sz="1750" spc="-4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 spc="-10">
                <a:solidFill>
                  <a:srgbClr val="C8C2C0"/>
                </a:solidFill>
                <a:latin typeface="Georgia"/>
                <a:cs typeface="Georgia"/>
              </a:rPr>
              <a:t>necessary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technology</a:t>
            </a:r>
            <a:r>
              <a:rPr dirty="0" sz="1750" spc="-7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exists.</a:t>
            </a:r>
            <a:r>
              <a:rPr dirty="0" sz="1750" spc="-4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 spc="-10">
                <a:solidFill>
                  <a:srgbClr val="C8C2C0"/>
                </a:solidFill>
                <a:latin typeface="Georgia"/>
                <a:cs typeface="Georgia"/>
              </a:rPr>
              <a:t>Consider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industry</a:t>
            </a:r>
            <a:r>
              <a:rPr dirty="0" sz="1750" spc="-6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standards</a:t>
            </a:r>
            <a:r>
              <a:rPr dirty="0" sz="1750" spc="-7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and</a:t>
            </a:r>
            <a:r>
              <a:rPr dirty="0" sz="1750" spc="-5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 spc="-10">
                <a:solidFill>
                  <a:srgbClr val="C8C2C0"/>
                </a:solidFill>
                <a:latin typeface="Georgia"/>
                <a:cs typeface="Georgia"/>
              </a:rPr>
              <a:t>available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safety</a:t>
            </a:r>
            <a:r>
              <a:rPr dirty="0" sz="1750" spc="-8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 spc="-10">
                <a:solidFill>
                  <a:srgbClr val="C8C2C0"/>
                </a:solidFill>
                <a:latin typeface="Georgia"/>
                <a:cs typeface="Georgia"/>
              </a:rPr>
              <a:t>innovations.</a:t>
            </a:r>
            <a:endParaRPr sz="1750">
              <a:latin typeface="Georgia"/>
              <a:cs typeface="Georgia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794004" y="4753355"/>
            <a:ext cx="3665220" cy="2758440"/>
          </a:xfrm>
          <a:custGeom>
            <a:avLst/>
            <a:gdLst/>
            <a:ahLst/>
            <a:cxnLst/>
            <a:rect l="l" t="t" r="r" b="b"/>
            <a:pathLst>
              <a:path w="3665220" h="2758440">
                <a:moveTo>
                  <a:pt x="3631184" y="0"/>
                </a:moveTo>
                <a:lnTo>
                  <a:pt x="34010" y="0"/>
                </a:lnTo>
                <a:lnTo>
                  <a:pt x="20772" y="2674"/>
                </a:lnTo>
                <a:lnTo>
                  <a:pt x="9961" y="9969"/>
                </a:lnTo>
                <a:lnTo>
                  <a:pt x="2672" y="20788"/>
                </a:lnTo>
                <a:lnTo>
                  <a:pt x="0" y="34036"/>
                </a:lnTo>
                <a:lnTo>
                  <a:pt x="0" y="2724429"/>
                </a:lnTo>
                <a:lnTo>
                  <a:pt x="2672" y="2737667"/>
                </a:lnTo>
                <a:lnTo>
                  <a:pt x="9961" y="2748478"/>
                </a:lnTo>
                <a:lnTo>
                  <a:pt x="20772" y="2755767"/>
                </a:lnTo>
                <a:lnTo>
                  <a:pt x="34010" y="2758440"/>
                </a:lnTo>
                <a:lnTo>
                  <a:pt x="3631184" y="2758440"/>
                </a:lnTo>
                <a:lnTo>
                  <a:pt x="3644431" y="2755767"/>
                </a:lnTo>
                <a:lnTo>
                  <a:pt x="3655250" y="2748478"/>
                </a:lnTo>
                <a:lnTo>
                  <a:pt x="3662545" y="2737667"/>
                </a:lnTo>
                <a:lnTo>
                  <a:pt x="3665220" y="2724429"/>
                </a:lnTo>
                <a:lnTo>
                  <a:pt x="3665220" y="34036"/>
                </a:lnTo>
                <a:lnTo>
                  <a:pt x="3662545" y="20788"/>
                </a:lnTo>
                <a:lnTo>
                  <a:pt x="3655250" y="9969"/>
                </a:lnTo>
                <a:lnTo>
                  <a:pt x="3644431" y="2674"/>
                </a:lnTo>
                <a:lnTo>
                  <a:pt x="3631184" y="0"/>
                </a:lnTo>
                <a:close/>
              </a:path>
            </a:pathLst>
          </a:custGeom>
          <a:solidFill>
            <a:srgbClr val="3734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1008075" y="4954015"/>
            <a:ext cx="3163570" cy="19538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>
                <a:solidFill>
                  <a:srgbClr val="C8C2C0"/>
                </a:solidFill>
                <a:latin typeface="Georgia"/>
                <a:cs typeface="Georgia"/>
              </a:rPr>
              <a:t>Time</a:t>
            </a:r>
            <a:r>
              <a:rPr dirty="0" sz="2200" spc="-6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2200">
                <a:solidFill>
                  <a:srgbClr val="C8C2C0"/>
                </a:solidFill>
                <a:latin typeface="Georgia"/>
                <a:cs typeface="Georgia"/>
              </a:rPr>
              <a:t>and</a:t>
            </a:r>
            <a:r>
              <a:rPr dirty="0" sz="2200" spc="-5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2200" spc="-10">
                <a:solidFill>
                  <a:srgbClr val="C8C2C0"/>
                </a:solidFill>
                <a:latin typeface="Georgia"/>
                <a:cs typeface="Georgia"/>
              </a:rPr>
              <a:t>Effort</a:t>
            </a:r>
            <a:endParaRPr sz="22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720"/>
              </a:spcBef>
            </a:pP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Analyze</a:t>
            </a:r>
            <a:r>
              <a:rPr dirty="0" sz="1750" spc="-4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the</a:t>
            </a:r>
            <a:r>
              <a:rPr dirty="0" sz="1750" spc="-5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resources</a:t>
            </a:r>
            <a:r>
              <a:rPr dirty="0" sz="1750" spc="-7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 spc="-10">
                <a:solidFill>
                  <a:srgbClr val="C8C2C0"/>
                </a:solidFill>
                <a:latin typeface="Georgia"/>
                <a:cs typeface="Georgia"/>
              </a:rPr>
              <a:t>required</a:t>
            </a:r>
            <a:endParaRPr sz="17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to</a:t>
            </a:r>
            <a:r>
              <a:rPr dirty="0" sz="1750" spc="-1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implement</a:t>
            </a:r>
            <a:r>
              <a:rPr dirty="0" sz="1750" spc="-4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 spc="-10">
                <a:solidFill>
                  <a:srgbClr val="C8C2C0"/>
                </a:solidFill>
                <a:latin typeface="Georgia"/>
                <a:cs typeface="Georgia"/>
              </a:rPr>
              <a:t>precautions.</a:t>
            </a:r>
            <a:endParaRPr sz="1750">
              <a:latin typeface="Georgia"/>
              <a:cs typeface="Georgia"/>
            </a:endParaRPr>
          </a:p>
          <a:p>
            <a:pPr marL="12700" marR="5080">
              <a:lnSpc>
                <a:spcPts val="2930"/>
              </a:lnSpc>
              <a:spcBef>
                <a:spcPts val="60"/>
              </a:spcBef>
            </a:pP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Balance</a:t>
            </a:r>
            <a:r>
              <a:rPr dirty="0" sz="1750" spc="-3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this</a:t>
            </a:r>
            <a:r>
              <a:rPr dirty="0" sz="1750" spc="-6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against</a:t>
            </a:r>
            <a:r>
              <a:rPr dirty="0" sz="1750" spc="-5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 spc="-10">
                <a:solidFill>
                  <a:srgbClr val="C8C2C0"/>
                </a:solidFill>
                <a:latin typeface="Georgia"/>
                <a:cs typeface="Georgia"/>
              </a:rPr>
              <a:t>operational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needs</a:t>
            </a:r>
            <a:r>
              <a:rPr dirty="0" sz="1750" spc="-5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and</a:t>
            </a:r>
            <a:r>
              <a:rPr dirty="0" sz="1750" spc="-3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 spc="-10">
                <a:solidFill>
                  <a:srgbClr val="C8C2C0"/>
                </a:solidFill>
                <a:latin typeface="Georgia"/>
                <a:cs typeface="Georgia"/>
              </a:rPr>
              <a:t>efficiency.</a:t>
            </a:r>
            <a:endParaRPr sz="1750">
              <a:latin typeface="Georgia"/>
              <a:cs typeface="Georgia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4684776" y="4753355"/>
            <a:ext cx="3665220" cy="2758440"/>
          </a:xfrm>
          <a:custGeom>
            <a:avLst/>
            <a:gdLst/>
            <a:ahLst/>
            <a:cxnLst/>
            <a:rect l="l" t="t" r="r" b="b"/>
            <a:pathLst>
              <a:path w="3665220" h="2758440">
                <a:moveTo>
                  <a:pt x="3631183" y="0"/>
                </a:moveTo>
                <a:lnTo>
                  <a:pt x="34036" y="0"/>
                </a:lnTo>
                <a:lnTo>
                  <a:pt x="20788" y="2674"/>
                </a:lnTo>
                <a:lnTo>
                  <a:pt x="9969" y="9969"/>
                </a:lnTo>
                <a:lnTo>
                  <a:pt x="2674" y="20788"/>
                </a:lnTo>
                <a:lnTo>
                  <a:pt x="0" y="34036"/>
                </a:lnTo>
                <a:lnTo>
                  <a:pt x="0" y="2724429"/>
                </a:lnTo>
                <a:lnTo>
                  <a:pt x="2674" y="2737667"/>
                </a:lnTo>
                <a:lnTo>
                  <a:pt x="9969" y="2748478"/>
                </a:lnTo>
                <a:lnTo>
                  <a:pt x="20788" y="2755767"/>
                </a:lnTo>
                <a:lnTo>
                  <a:pt x="34036" y="2758440"/>
                </a:lnTo>
                <a:lnTo>
                  <a:pt x="3631183" y="2758440"/>
                </a:lnTo>
                <a:lnTo>
                  <a:pt x="3644431" y="2755767"/>
                </a:lnTo>
                <a:lnTo>
                  <a:pt x="3655250" y="2748478"/>
                </a:lnTo>
                <a:lnTo>
                  <a:pt x="3662545" y="2737667"/>
                </a:lnTo>
                <a:lnTo>
                  <a:pt x="3665220" y="2724429"/>
                </a:lnTo>
                <a:lnTo>
                  <a:pt x="3665220" y="34036"/>
                </a:lnTo>
                <a:lnTo>
                  <a:pt x="3662545" y="20788"/>
                </a:lnTo>
                <a:lnTo>
                  <a:pt x="3655250" y="9969"/>
                </a:lnTo>
                <a:lnTo>
                  <a:pt x="3644431" y="2674"/>
                </a:lnTo>
                <a:lnTo>
                  <a:pt x="3631183" y="0"/>
                </a:lnTo>
                <a:close/>
              </a:path>
            </a:pathLst>
          </a:custGeom>
          <a:solidFill>
            <a:srgbClr val="3734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4900040" y="4954015"/>
            <a:ext cx="3202305" cy="23228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0">
                <a:solidFill>
                  <a:srgbClr val="C8C2C0"/>
                </a:solidFill>
                <a:latin typeface="Georgia"/>
                <a:cs typeface="Georgia"/>
              </a:rPr>
              <a:t>Effectiveness</a:t>
            </a:r>
            <a:endParaRPr sz="2200">
              <a:latin typeface="Georgia"/>
              <a:cs typeface="Georgia"/>
            </a:endParaRPr>
          </a:p>
          <a:p>
            <a:pPr marL="12700" marR="5080">
              <a:lnSpc>
                <a:spcPct val="138500"/>
              </a:lnSpc>
              <a:spcBef>
                <a:spcPts val="910"/>
              </a:spcBef>
            </a:pP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Determine</a:t>
            </a:r>
            <a:r>
              <a:rPr dirty="0" sz="1750" spc="-2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how</a:t>
            </a:r>
            <a:r>
              <a:rPr dirty="0" sz="1750" spc="-3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well</a:t>
            </a:r>
            <a:r>
              <a:rPr dirty="0" sz="1750" spc="-3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 spc="-10">
                <a:solidFill>
                  <a:srgbClr val="C8C2C0"/>
                </a:solidFill>
                <a:latin typeface="Georgia"/>
                <a:cs typeface="Georgia"/>
              </a:rPr>
              <a:t>precautions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prevent</a:t>
            </a:r>
            <a:r>
              <a:rPr dirty="0" sz="1750" spc="-3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harm.</a:t>
            </a:r>
            <a:r>
              <a:rPr dirty="0" sz="1750" spc="-3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Consider</a:t>
            </a:r>
            <a:r>
              <a:rPr dirty="0" sz="1750" spc="-4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 spc="-25">
                <a:solidFill>
                  <a:srgbClr val="C8C2C0"/>
                </a:solidFill>
                <a:latin typeface="Georgia"/>
                <a:cs typeface="Georgia"/>
              </a:rPr>
              <a:t>the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reliability</a:t>
            </a:r>
            <a:r>
              <a:rPr dirty="0" sz="1750" spc="-60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 spc="-25">
                <a:solidFill>
                  <a:srgbClr val="C8C2C0"/>
                </a:solidFill>
                <a:latin typeface="Georgia"/>
                <a:cs typeface="Georgia"/>
              </a:rPr>
              <a:t>and </a:t>
            </a:r>
            <a:r>
              <a:rPr dirty="0" sz="1750" spc="-10">
                <a:solidFill>
                  <a:srgbClr val="C8C2C0"/>
                </a:solidFill>
                <a:latin typeface="Georgia"/>
                <a:cs typeface="Georgia"/>
              </a:rPr>
              <a:t>comprehensiveness</a:t>
            </a:r>
            <a:r>
              <a:rPr dirty="0" sz="1750" spc="15">
                <a:solidFill>
                  <a:srgbClr val="C8C2C0"/>
                </a:solidFill>
                <a:latin typeface="Georgia"/>
                <a:cs typeface="Georgia"/>
              </a:rPr>
              <a:t> </a:t>
            </a:r>
            <a:r>
              <a:rPr dirty="0" sz="1750">
                <a:solidFill>
                  <a:srgbClr val="C8C2C0"/>
                </a:solidFill>
                <a:latin typeface="Georgia"/>
                <a:cs typeface="Georgia"/>
              </a:rPr>
              <a:t>of </a:t>
            </a:r>
            <a:r>
              <a:rPr dirty="0" sz="1750" spc="-10">
                <a:solidFill>
                  <a:srgbClr val="C8C2C0"/>
                </a:solidFill>
                <a:latin typeface="Georgia"/>
                <a:cs typeface="Georgia"/>
              </a:rPr>
              <a:t>safety measures.</a:t>
            </a:r>
            <a:endParaRPr sz="175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2024-10-31T21:52:46Z</dcterms:created>
  <dcterms:modified xsi:type="dcterms:W3CDTF">2024-10-31T21:52:46Z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2024-10-31T00:00:00Z</vt:filetime>
  </property>
  <property fmtid="{D5CDD505-2E9C-101B-9397-08002B2CF9AE}" pid="3" name="Producer">
    <vt:lpwstr>3-Heights(TM) PDF Security Shell 4.8.25.2 (http://www.pdf-tools.com)</vt:lpwstr>
  </property>
</Properties>
</file>